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9"/>
  </p:notesMasterIdLst>
  <p:sldIdLst>
    <p:sldId id="1567" r:id="rId2"/>
    <p:sldId id="1546" r:id="rId3"/>
    <p:sldId id="1547" r:id="rId4"/>
    <p:sldId id="1548" r:id="rId5"/>
    <p:sldId id="1507" r:id="rId6"/>
    <p:sldId id="1549" r:id="rId7"/>
    <p:sldId id="1551" r:id="rId8"/>
    <p:sldId id="274" r:id="rId9"/>
    <p:sldId id="1488" r:id="rId10"/>
    <p:sldId id="1499" r:id="rId11"/>
    <p:sldId id="1552" r:id="rId12"/>
    <p:sldId id="272" r:id="rId13"/>
    <p:sldId id="273" r:id="rId14"/>
    <p:sldId id="265" r:id="rId15"/>
    <p:sldId id="1508" r:id="rId16"/>
    <p:sldId id="1500" r:id="rId17"/>
    <p:sldId id="1492" r:id="rId18"/>
    <p:sldId id="1501" r:id="rId19"/>
    <p:sldId id="1509" r:id="rId20"/>
    <p:sldId id="1510" r:id="rId21"/>
    <p:sldId id="1535" r:id="rId22"/>
    <p:sldId id="1511" r:id="rId23"/>
    <p:sldId id="1489" r:id="rId24"/>
    <p:sldId id="1512" r:id="rId25"/>
    <p:sldId id="1502" r:id="rId26"/>
    <p:sldId id="1487" r:id="rId27"/>
    <p:sldId id="1541" r:id="rId28"/>
    <p:sldId id="1503" r:id="rId29"/>
    <p:sldId id="1565" r:id="rId30"/>
    <p:sldId id="1516" r:id="rId31"/>
    <p:sldId id="1566" r:id="rId32"/>
    <p:sldId id="1539" r:id="rId33"/>
    <p:sldId id="1513" r:id="rId34"/>
    <p:sldId id="1519" r:id="rId35"/>
    <p:sldId id="1504" r:id="rId36"/>
    <p:sldId id="1518" r:id="rId37"/>
    <p:sldId id="1520" r:id="rId38"/>
    <p:sldId id="1540" r:id="rId39"/>
    <p:sldId id="1522" r:id="rId40"/>
    <p:sldId id="1534" r:id="rId41"/>
    <p:sldId id="1491" r:id="rId42"/>
    <p:sldId id="1490" r:id="rId43"/>
    <p:sldId id="1537" r:id="rId44"/>
    <p:sldId id="1506" r:id="rId45"/>
    <p:sldId id="1505" r:id="rId46"/>
    <p:sldId id="1533" r:id="rId47"/>
    <p:sldId id="1525" r:id="rId48"/>
    <p:sldId id="1571" r:id="rId49"/>
    <p:sldId id="1573" r:id="rId50"/>
    <p:sldId id="1553" r:id="rId51"/>
    <p:sldId id="1554" r:id="rId52"/>
    <p:sldId id="1555" r:id="rId53"/>
    <p:sldId id="1556" r:id="rId54"/>
    <p:sldId id="1557" r:id="rId55"/>
    <p:sldId id="1558" r:id="rId56"/>
    <p:sldId id="1559" r:id="rId57"/>
    <p:sldId id="1569" r:id="rId5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Светлый стиль 2 — акцент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11" autoAdjust="0"/>
    <p:restoredTop sz="94620" autoAdjust="0"/>
  </p:normalViewPr>
  <p:slideViewPr>
    <p:cSldViewPr snapToGrid="0">
      <p:cViewPr varScale="1">
        <p:scale>
          <a:sx n="114" d="100"/>
          <a:sy n="114" d="100"/>
        </p:scale>
        <p:origin x="32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269783-3F5A-4398-B970-42856DE920AF}" type="doc">
      <dgm:prSet loTypeId="urn:microsoft.com/office/officeart/2005/8/layout/vList2" loCatId="list" qsTypeId="urn:microsoft.com/office/officeart/2005/8/quickstyle/simple1" qsCatId="simple" csTypeId="urn:microsoft.com/office/officeart/2005/8/colors/accent2_1" csCatId="accent2" phldr="1"/>
      <dgm:spPr/>
      <dgm:t>
        <a:bodyPr/>
        <a:lstStyle/>
        <a:p>
          <a:endParaRPr lang="ru-RU"/>
        </a:p>
      </dgm:t>
    </dgm:pt>
    <dgm:pt modelId="{5EAE452A-E5D3-491F-8E02-124519075999}">
      <dgm:prSet custT="1"/>
      <dgm:spPr/>
      <dgm:t>
        <a:bodyPr/>
        <a:lstStyle/>
        <a:p>
          <a:r>
            <a:rPr lang="ru-RU" sz="1800" dirty="0">
              <a:latin typeface="Times New Roman" panose="02020603050405020304" pitchFamily="18" charset="0"/>
              <a:cs typeface="Times New Roman" panose="02020603050405020304" pitchFamily="18" charset="0"/>
            </a:rPr>
            <a:t>Основной документ – ФРВИЧ, утвержденный Постановлением Правительства Российской Федерации от 08.04.2017 № 426, в котором содержатся Правила ведения ФРВИЧ</a:t>
          </a:r>
        </a:p>
      </dgm:t>
    </dgm:pt>
    <dgm:pt modelId="{409997C1-A31E-4E3B-B316-F6327FF37EB1}" type="parTrans" cxnId="{85DA9A48-C61F-471E-BE00-5CDB8B2A65A5}">
      <dgm:prSet/>
      <dgm:spPr/>
      <dgm:t>
        <a:bodyPr/>
        <a:lstStyle/>
        <a:p>
          <a:endParaRPr lang="ru-RU" sz="1800">
            <a:latin typeface="Times New Roman" panose="02020603050405020304" pitchFamily="18" charset="0"/>
            <a:cs typeface="Times New Roman" panose="02020603050405020304" pitchFamily="18" charset="0"/>
          </a:endParaRPr>
        </a:p>
      </dgm:t>
    </dgm:pt>
    <dgm:pt modelId="{832BED07-5030-4401-A7B0-CF0AC2422B6A}" type="sibTrans" cxnId="{85DA9A48-C61F-471E-BE00-5CDB8B2A65A5}">
      <dgm:prSet/>
      <dgm:spPr/>
      <dgm:t>
        <a:bodyPr/>
        <a:lstStyle/>
        <a:p>
          <a:endParaRPr lang="ru-RU" sz="1800">
            <a:latin typeface="Times New Roman" panose="02020603050405020304" pitchFamily="18" charset="0"/>
            <a:cs typeface="Times New Roman" panose="02020603050405020304" pitchFamily="18" charset="0"/>
          </a:endParaRPr>
        </a:p>
      </dgm:t>
    </dgm:pt>
    <dgm:pt modelId="{9B6801EE-9DE4-4050-9413-C118D337C9F2}">
      <dgm:prSet custT="1"/>
      <dgm:spPr/>
      <dgm:t>
        <a:bodyPr/>
        <a:lstStyle/>
        <a:p>
          <a:r>
            <a:rPr lang="ru-RU" sz="1400" dirty="0">
              <a:latin typeface="Times New Roman" panose="02020603050405020304" pitchFamily="18" charset="0"/>
              <a:cs typeface="Times New Roman" panose="02020603050405020304" pitchFamily="18" charset="0"/>
            </a:rPr>
            <a:t>Федеральным законом от 3 июля 2016 года № 286-ФЗ внесены изменения в Федеральный закон от 21 ноября 2011 года № 323-ФЗ «Об основах охраны здоровья граждан в Российской Федерации», предусматривающие, что в целях организации оказания медицинской помощи, включая обеспечение лекарственными препаратами для медицинского применения лиц, инфицированных ВИЧ, и лиц, больных туберкулезом, будут вестись федеральные регистры таких лиц. Порядок их ведения устанавливается Правительством Российской Федерации</a:t>
          </a:r>
        </a:p>
      </dgm:t>
    </dgm:pt>
    <dgm:pt modelId="{C0598375-C01C-48B0-8F73-146C615F827C}" type="parTrans" cxnId="{ACBC73C9-09EF-4F4E-96BB-737AACD7541A}">
      <dgm:prSet/>
      <dgm:spPr/>
      <dgm:t>
        <a:bodyPr/>
        <a:lstStyle/>
        <a:p>
          <a:endParaRPr lang="ru-RU" sz="1800">
            <a:latin typeface="Times New Roman" panose="02020603050405020304" pitchFamily="18" charset="0"/>
            <a:cs typeface="Times New Roman" panose="02020603050405020304" pitchFamily="18" charset="0"/>
          </a:endParaRPr>
        </a:p>
      </dgm:t>
    </dgm:pt>
    <dgm:pt modelId="{C894E6F9-9AFF-46F4-94E4-C9E54A396ABE}" type="sibTrans" cxnId="{ACBC73C9-09EF-4F4E-96BB-737AACD7541A}">
      <dgm:prSet/>
      <dgm:spPr/>
      <dgm:t>
        <a:bodyPr/>
        <a:lstStyle/>
        <a:p>
          <a:endParaRPr lang="ru-RU" sz="1800">
            <a:latin typeface="Times New Roman" panose="02020603050405020304" pitchFamily="18" charset="0"/>
            <a:cs typeface="Times New Roman" panose="02020603050405020304" pitchFamily="18" charset="0"/>
          </a:endParaRPr>
        </a:p>
      </dgm:t>
    </dgm:pt>
    <dgm:pt modelId="{B0B61C9F-24C4-4671-9D65-74104CD97BF0}">
      <dgm:prSet custT="1"/>
      <dgm:spPr/>
      <dgm:t>
        <a:bodyPr/>
        <a:lstStyle/>
        <a:p>
          <a:r>
            <a:rPr lang="ru-RU" sz="1800" dirty="0">
              <a:latin typeface="Times New Roman" panose="02020603050405020304" pitchFamily="18" charset="0"/>
              <a:cs typeface="Times New Roman" panose="02020603050405020304" pitchFamily="18" charset="0"/>
            </a:rPr>
            <a:t>Основным принципом заполнения отчетной формы ФГСН № 61 является выгрузки информации из ФРВИЧ, МИС, ФРБТ</a:t>
          </a:r>
          <a:r>
            <a:rPr lang="en-US" sz="1800" dirty="0">
              <a:latin typeface="Times New Roman" panose="02020603050405020304" pitchFamily="18" charset="0"/>
              <a:cs typeface="Times New Roman" panose="02020603050405020304" pitchFamily="18" charset="0"/>
            </a:rPr>
            <a:t>;</a:t>
          </a:r>
          <a:r>
            <a:rPr lang="ru-RU" sz="1800" dirty="0">
              <a:latin typeface="Times New Roman" panose="02020603050405020304" pitchFamily="18" charset="0"/>
              <a:cs typeface="Times New Roman" panose="02020603050405020304" pitchFamily="18" charset="0"/>
            </a:rPr>
            <a:t> сводные сверки ф. ФГСН № 61 и ф. ФГСН № 33, ф. ФГСН № 30, ф. ФГСН № 9, ф. ФГСН № 32, </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ф. ФГСН № 13</a:t>
          </a:r>
          <a:r>
            <a:rPr lang="en-US" sz="1800" dirty="0">
              <a:latin typeface="Times New Roman" panose="02020603050405020304" pitchFamily="18" charset="0"/>
              <a:cs typeface="Times New Roman" panose="02020603050405020304" pitchFamily="18" charset="0"/>
            </a:rPr>
            <a:t>;</a:t>
          </a:r>
          <a:r>
            <a:rPr lang="ru-RU" sz="1800" dirty="0">
              <a:latin typeface="Times New Roman" panose="02020603050405020304" pitchFamily="18" charset="0"/>
              <a:cs typeface="Times New Roman" panose="02020603050405020304" pitchFamily="18" charset="0"/>
            </a:rPr>
            <a:t> сверки по числу умерших ф. ФГСН № 61 и ФРВИЧ с медицинскими свидетельствами о смерти</a:t>
          </a:r>
        </a:p>
      </dgm:t>
    </dgm:pt>
    <dgm:pt modelId="{1676EE9D-9FA2-4115-8E99-A0E8E6E9B4AD}" type="parTrans" cxnId="{09244644-6297-41F4-BC36-93B69095A0D9}">
      <dgm:prSet/>
      <dgm:spPr/>
      <dgm:t>
        <a:bodyPr/>
        <a:lstStyle/>
        <a:p>
          <a:endParaRPr lang="ru-RU" sz="1800">
            <a:latin typeface="Times New Roman" panose="02020603050405020304" pitchFamily="18" charset="0"/>
            <a:cs typeface="Times New Roman" panose="02020603050405020304" pitchFamily="18" charset="0"/>
          </a:endParaRPr>
        </a:p>
      </dgm:t>
    </dgm:pt>
    <dgm:pt modelId="{1EE627C4-68F3-4511-90D1-32D569128966}" type="sibTrans" cxnId="{09244644-6297-41F4-BC36-93B69095A0D9}">
      <dgm:prSet/>
      <dgm:spPr/>
      <dgm:t>
        <a:bodyPr/>
        <a:lstStyle/>
        <a:p>
          <a:endParaRPr lang="ru-RU" sz="1800">
            <a:latin typeface="Times New Roman" panose="02020603050405020304" pitchFamily="18" charset="0"/>
            <a:cs typeface="Times New Roman" panose="02020603050405020304" pitchFamily="18" charset="0"/>
          </a:endParaRPr>
        </a:p>
      </dgm:t>
    </dgm:pt>
    <dgm:pt modelId="{BF0132E5-00C7-4D8A-B91E-9C616A7D3EBB}" type="pres">
      <dgm:prSet presAssocID="{FA269783-3F5A-4398-B970-42856DE920AF}" presName="linear" presStyleCnt="0">
        <dgm:presLayoutVars>
          <dgm:animLvl val="lvl"/>
          <dgm:resizeHandles val="exact"/>
        </dgm:presLayoutVars>
      </dgm:prSet>
      <dgm:spPr/>
      <dgm:t>
        <a:bodyPr/>
        <a:lstStyle/>
        <a:p>
          <a:endParaRPr lang="ru-RU"/>
        </a:p>
      </dgm:t>
    </dgm:pt>
    <dgm:pt modelId="{135429D1-EEE4-4F71-A727-ECF53678EEE2}" type="pres">
      <dgm:prSet presAssocID="{5EAE452A-E5D3-491F-8E02-124519075999}" presName="parentText" presStyleLbl="node1" presStyleIdx="0" presStyleCnt="3">
        <dgm:presLayoutVars>
          <dgm:chMax val="0"/>
          <dgm:bulletEnabled val="1"/>
        </dgm:presLayoutVars>
      </dgm:prSet>
      <dgm:spPr/>
      <dgm:t>
        <a:bodyPr/>
        <a:lstStyle/>
        <a:p>
          <a:endParaRPr lang="ru-RU"/>
        </a:p>
      </dgm:t>
    </dgm:pt>
    <dgm:pt modelId="{83B33A2F-77DD-4FAA-B34E-D818CD0A495D}" type="pres">
      <dgm:prSet presAssocID="{832BED07-5030-4401-A7B0-CF0AC2422B6A}" presName="spacer" presStyleCnt="0"/>
      <dgm:spPr/>
    </dgm:pt>
    <dgm:pt modelId="{3AE514ED-1219-4FA3-95C4-8732AE9296CB}" type="pres">
      <dgm:prSet presAssocID="{9B6801EE-9DE4-4050-9413-C118D337C9F2}" presName="parentText" presStyleLbl="node1" presStyleIdx="1" presStyleCnt="3">
        <dgm:presLayoutVars>
          <dgm:chMax val="0"/>
          <dgm:bulletEnabled val="1"/>
        </dgm:presLayoutVars>
      </dgm:prSet>
      <dgm:spPr/>
      <dgm:t>
        <a:bodyPr/>
        <a:lstStyle/>
        <a:p>
          <a:endParaRPr lang="ru-RU"/>
        </a:p>
      </dgm:t>
    </dgm:pt>
    <dgm:pt modelId="{F5A0294F-8314-45D7-A074-4E32670BA0C5}" type="pres">
      <dgm:prSet presAssocID="{C894E6F9-9AFF-46F4-94E4-C9E54A396ABE}" presName="spacer" presStyleCnt="0"/>
      <dgm:spPr/>
    </dgm:pt>
    <dgm:pt modelId="{CF5877C1-4951-44E3-ADBA-7155F1C0CDE9}" type="pres">
      <dgm:prSet presAssocID="{B0B61C9F-24C4-4671-9D65-74104CD97BF0}" presName="parentText" presStyleLbl="node1" presStyleIdx="2" presStyleCnt="3">
        <dgm:presLayoutVars>
          <dgm:chMax val="0"/>
          <dgm:bulletEnabled val="1"/>
        </dgm:presLayoutVars>
      </dgm:prSet>
      <dgm:spPr/>
      <dgm:t>
        <a:bodyPr/>
        <a:lstStyle/>
        <a:p>
          <a:endParaRPr lang="ru-RU"/>
        </a:p>
      </dgm:t>
    </dgm:pt>
  </dgm:ptLst>
  <dgm:cxnLst>
    <dgm:cxn modelId="{D6E05B3C-57FA-4A72-8DD4-BC08AF63099D}" type="presOf" srcId="{FA269783-3F5A-4398-B970-42856DE920AF}" destId="{BF0132E5-00C7-4D8A-B91E-9C616A7D3EBB}" srcOrd="0" destOrd="0" presId="urn:microsoft.com/office/officeart/2005/8/layout/vList2"/>
    <dgm:cxn modelId="{8C41B775-C638-447F-8018-F036B80A07D9}" type="presOf" srcId="{9B6801EE-9DE4-4050-9413-C118D337C9F2}" destId="{3AE514ED-1219-4FA3-95C4-8732AE9296CB}" srcOrd="0" destOrd="0" presId="urn:microsoft.com/office/officeart/2005/8/layout/vList2"/>
    <dgm:cxn modelId="{09244644-6297-41F4-BC36-93B69095A0D9}" srcId="{FA269783-3F5A-4398-B970-42856DE920AF}" destId="{B0B61C9F-24C4-4671-9D65-74104CD97BF0}" srcOrd="2" destOrd="0" parTransId="{1676EE9D-9FA2-4115-8E99-A0E8E6E9B4AD}" sibTransId="{1EE627C4-68F3-4511-90D1-32D569128966}"/>
    <dgm:cxn modelId="{85DA9A48-C61F-471E-BE00-5CDB8B2A65A5}" srcId="{FA269783-3F5A-4398-B970-42856DE920AF}" destId="{5EAE452A-E5D3-491F-8E02-124519075999}" srcOrd="0" destOrd="0" parTransId="{409997C1-A31E-4E3B-B316-F6327FF37EB1}" sibTransId="{832BED07-5030-4401-A7B0-CF0AC2422B6A}"/>
    <dgm:cxn modelId="{DE837674-9690-4CDE-8D57-C5BA2649E4D3}" type="presOf" srcId="{5EAE452A-E5D3-491F-8E02-124519075999}" destId="{135429D1-EEE4-4F71-A727-ECF53678EEE2}" srcOrd="0" destOrd="0" presId="urn:microsoft.com/office/officeart/2005/8/layout/vList2"/>
    <dgm:cxn modelId="{ACBC73C9-09EF-4F4E-96BB-737AACD7541A}" srcId="{FA269783-3F5A-4398-B970-42856DE920AF}" destId="{9B6801EE-9DE4-4050-9413-C118D337C9F2}" srcOrd="1" destOrd="0" parTransId="{C0598375-C01C-48B0-8F73-146C615F827C}" sibTransId="{C894E6F9-9AFF-46F4-94E4-C9E54A396ABE}"/>
    <dgm:cxn modelId="{C9145326-8E0D-4058-BBB4-DA354DECD468}" type="presOf" srcId="{B0B61C9F-24C4-4671-9D65-74104CD97BF0}" destId="{CF5877C1-4951-44E3-ADBA-7155F1C0CDE9}" srcOrd="0" destOrd="0" presId="urn:microsoft.com/office/officeart/2005/8/layout/vList2"/>
    <dgm:cxn modelId="{B6046234-5626-4B3D-AC33-8D57B701D4A9}" type="presParOf" srcId="{BF0132E5-00C7-4D8A-B91E-9C616A7D3EBB}" destId="{135429D1-EEE4-4F71-A727-ECF53678EEE2}" srcOrd="0" destOrd="0" presId="urn:microsoft.com/office/officeart/2005/8/layout/vList2"/>
    <dgm:cxn modelId="{70FE4973-2766-4DBF-9496-13BDEC1998B7}" type="presParOf" srcId="{BF0132E5-00C7-4D8A-B91E-9C616A7D3EBB}" destId="{83B33A2F-77DD-4FAA-B34E-D818CD0A495D}" srcOrd="1" destOrd="0" presId="urn:microsoft.com/office/officeart/2005/8/layout/vList2"/>
    <dgm:cxn modelId="{970531A8-280F-4E59-BB3A-5BF54A6626B0}" type="presParOf" srcId="{BF0132E5-00C7-4D8A-B91E-9C616A7D3EBB}" destId="{3AE514ED-1219-4FA3-95C4-8732AE9296CB}" srcOrd="2" destOrd="0" presId="urn:microsoft.com/office/officeart/2005/8/layout/vList2"/>
    <dgm:cxn modelId="{F97303D8-86EB-47AE-B78F-06808418D72A}" type="presParOf" srcId="{BF0132E5-00C7-4D8A-B91E-9C616A7D3EBB}" destId="{F5A0294F-8314-45D7-A074-4E32670BA0C5}" srcOrd="3" destOrd="0" presId="urn:microsoft.com/office/officeart/2005/8/layout/vList2"/>
    <dgm:cxn modelId="{ACB08C88-7576-4FD0-9846-603390675828}" type="presParOf" srcId="{BF0132E5-00C7-4D8A-B91E-9C616A7D3EBB}" destId="{CF5877C1-4951-44E3-ADBA-7155F1C0CDE9}"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5429D1-EEE4-4F71-A727-ECF53678EEE2}">
      <dsp:nvSpPr>
        <dsp:cNvPr id="0" name=""/>
        <dsp:cNvSpPr/>
      </dsp:nvSpPr>
      <dsp:spPr>
        <a:xfrm>
          <a:off x="0" y="567402"/>
          <a:ext cx="11284956" cy="1216800"/>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a:latin typeface="Times New Roman" panose="02020603050405020304" pitchFamily="18" charset="0"/>
              <a:cs typeface="Times New Roman" panose="02020603050405020304" pitchFamily="18" charset="0"/>
            </a:rPr>
            <a:t>Основной документ – ФРВИЧ, утвержденный Постановлением Правительства Российской Федерации от 08.04.2017 № 426, в котором содержатся Правила ведения ФРВИЧ</a:t>
          </a:r>
        </a:p>
      </dsp:txBody>
      <dsp:txXfrm>
        <a:off x="59399" y="626801"/>
        <a:ext cx="11166158" cy="1098002"/>
      </dsp:txXfrm>
    </dsp:sp>
    <dsp:sp modelId="{3AE514ED-1219-4FA3-95C4-8732AE9296CB}">
      <dsp:nvSpPr>
        <dsp:cNvPr id="0" name=""/>
        <dsp:cNvSpPr/>
      </dsp:nvSpPr>
      <dsp:spPr>
        <a:xfrm>
          <a:off x="0" y="1971402"/>
          <a:ext cx="11284956" cy="1216800"/>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l" defTabSz="622300">
            <a:lnSpc>
              <a:spcPct val="90000"/>
            </a:lnSpc>
            <a:spcBef>
              <a:spcPct val="0"/>
            </a:spcBef>
            <a:spcAft>
              <a:spcPct val="35000"/>
            </a:spcAft>
          </a:pPr>
          <a:r>
            <a:rPr lang="ru-RU" sz="1400" kern="1200" dirty="0">
              <a:latin typeface="Times New Roman" panose="02020603050405020304" pitchFamily="18" charset="0"/>
              <a:cs typeface="Times New Roman" panose="02020603050405020304" pitchFamily="18" charset="0"/>
            </a:rPr>
            <a:t>Федеральным законом от 3 июля 2016 года № 286-ФЗ внесены изменения в Федеральный закон от 21 ноября 2011 года № 323-ФЗ «Об основах охраны здоровья граждан в Российской Федерации», предусматривающие, что в целях организации оказания медицинской помощи, включая обеспечение лекарственными препаратами для медицинского применения лиц, инфицированных ВИЧ, и лиц, больных туберкулезом, будут вестись федеральные регистры таких лиц. Порядок их ведения устанавливается Правительством Российской Федерации</a:t>
          </a:r>
        </a:p>
      </dsp:txBody>
      <dsp:txXfrm>
        <a:off x="59399" y="2030801"/>
        <a:ext cx="11166158" cy="1098002"/>
      </dsp:txXfrm>
    </dsp:sp>
    <dsp:sp modelId="{CF5877C1-4951-44E3-ADBA-7155F1C0CDE9}">
      <dsp:nvSpPr>
        <dsp:cNvPr id="0" name=""/>
        <dsp:cNvSpPr/>
      </dsp:nvSpPr>
      <dsp:spPr>
        <a:xfrm>
          <a:off x="0" y="3375402"/>
          <a:ext cx="11284956" cy="1216800"/>
        </a:xfrm>
        <a:prstGeom prst="roundRect">
          <a:avLst/>
        </a:prstGeom>
        <a:solidFill>
          <a:schemeClr val="lt1">
            <a:hueOff val="0"/>
            <a:satOff val="0"/>
            <a:lumOff val="0"/>
            <a:alphaOff val="0"/>
          </a:schemeClr>
        </a:solidFill>
        <a:ln w="12700" cap="flat" cmpd="sng" algn="ctr">
          <a:solidFill>
            <a:schemeClr val="accent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l" defTabSz="800100">
            <a:lnSpc>
              <a:spcPct val="90000"/>
            </a:lnSpc>
            <a:spcBef>
              <a:spcPct val="0"/>
            </a:spcBef>
            <a:spcAft>
              <a:spcPct val="35000"/>
            </a:spcAft>
          </a:pPr>
          <a:r>
            <a:rPr lang="ru-RU" sz="1800" kern="1200" dirty="0">
              <a:latin typeface="Times New Roman" panose="02020603050405020304" pitchFamily="18" charset="0"/>
              <a:cs typeface="Times New Roman" panose="02020603050405020304" pitchFamily="18" charset="0"/>
            </a:rPr>
            <a:t>Основным принципом заполнения отчетной формы ФГСН № 61 является выгрузки информации из ФРВИЧ, МИС, ФРБТ</a:t>
          </a:r>
          <a:r>
            <a:rPr lang="en-US" sz="1800" kern="1200" dirty="0">
              <a:latin typeface="Times New Roman" panose="02020603050405020304" pitchFamily="18" charset="0"/>
              <a:cs typeface="Times New Roman" panose="02020603050405020304" pitchFamily="18" charset="0"/>
            </a:rPr>
            <a:t>;</a:t>
          </a:r>
          <a:r>
            <a:rPr lang="ru-RU" sz="1800" kern="1200" dirty="0">
              <a:latin typeface="Times New Roman" panose="02020603050405020304" pitchFamily="18" charset="0"/>
              <a:cs typeface="Times New Roman" panose="02020603050405020304" pitchFamily="18" charset="0"/>
            </a:rPr>
            <a:t> сводные сверки ф. ФГСН № 61 и ф. ФГСН № 33, ф. ФГСН № 30, ф. ФГСН № 9, ф. ФГСН № 32, </a:t>
          </a:r>
          <a:br>
            <a:rPr lang="ru-RU" sz="1800" kern="1200" dirty="0">
              <a:latin typeface="Times New Roman" panose="02020603050405020304" pitchFamily="18" charset="0"/>
              <a:cs typeface="Times New Roman" panose="02020603050405020304" pitchFamily="18" charset="0"/>
            </a:rPr>
          </a:br>
          <a:r>
            <a:rPr lang="ru-RU" sz="1800" kern="1200" dirty="0">
              <a:latin typeface="Times New Roman" panose="02020603050405020304" pitchFamily="18" charset="0"/>
              <a:cs typeface="Times New Roman" panose="02020603050405020304" pitchFamily="18" charset="0"/>
            </a:rPr>
            <a:t>ф. ФГСН № 13</a:t>
          </a:r>
          <a:r>
            <a:rPr lang="en-US" sz="1800" kern="1200" dirty="0">
              <a:latin typeface="Times New Roman" panose="02020603050405020304" pitchFamily="18" charset="0"/>
              <a:cs typeface="Times New Roman" panose="02020603050405020304" pitchFamily="18" charset="0"/>
            </a:rPr>
            <a:t>;</a:t>
          </a:r>
          <a:r>
            <a:rPr lang="ru-RU" sz="1800" kern="1200" dirty="0">
              <a:latin typeface="Times New Roman" panose="02020603050405020304" pitchFamily="18" charset="0"/>
              <a:cs typeface="Times New Roman" panose="02020603050405020304" pitchFamily="18" charset="0"/>
            </a:rPr>
            <a:t> сверки по числу умерших ф. ФГСН № 61 и ФРВИЧ с медицинскими свидетельствами о смерти</a:t>
          </a:r>
        </a:p>
      </dsp:txBody>
      <dsp:txXfrm>
        <a:off x="59399" y="3434801"/>
        <a:ext cx="11166158" cy="109800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513A72-84A0-4846-890F-6FFB620A24D3}" type="datetimeFigureOut">
              <a:rPr lang="ru-RU" smtClean="0"/>
              <a:t>17.12.2025</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CD82A47-B2BB-4199-94FF-A89964EFF9A6}" type="slidenum">
              <a:rPr lang="ru-RU" smtClean="0"/>
              <a:t>‹#›</a:t>
            </a:fld>
            <a:endParaRPr lang="ru-RU"/>
          </a:p>
        </p:txBody>
      </p:sp>
    </p:spTree>
    <p:extLst>
      <p:ext uri="{BB962C8B-B14F-4D97-AF65-F5344CB8AC3E}">
        <p14:creationId xmlns:p14="http://schemas.microsoft.com/office/powerpoint/2010/main" val="17372313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B6AB60A5-570E-44D3-BD56-EE4002BCAA66}" type="slidenum">
              <a:rPr lang="ru-RU" smtClean="0"/>
              <a:t>19</a:t>
            </a:fld>
            <a:endParaRPr lang="ru-RU"/>
          </a:p>
        </p:txBody>
      </p:sp>
    </p:spTree>
    <p:extLst>
      <p:ext uri="{BB962C8B-B14F-4D97-AF65-F5344CB8AC3E}">
        <p14:creationId xmlns:p14="http://schemas.microsoft.com/office/powerpoint/2010/main" val="20039975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140E288-76B3-4070-8957-9DD4FD1261C6}"/>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8326440E-8EC3-4A7F-8CC8-0B84B50D34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6F1287E4-9B3D-42DC-88D7-F7E02A63439D}"/>
              </a:ext>
            </a:extLst>
          </p:cNvPr>
          <p:cNvSpPr>
            <a:spLocks noGrp="1"/>
          </p:cNvSpPr>
          <p:nvPr>
            <p:ph type="dt" sz="half" idx="10"/>
          </p:nvPr>
        </p:nvSpPr>
        <p:spPr/>
        <p:txBody>
          <a:bodyPr/>
          <a:lstStyle/>
          <a:p>
            <a:fld id="{D781E523-189F-4140-B4E4-1B6B671D3983}" type="datetimeFigureOut">
              <a:rPr lang="ru-RU" smtClean="0"/>
              <a:t>17.12.2025</a:t>
            </a:fld>
            <a:endParaRPr lang="ru-RU"/>
          </a:p>
        </p:txBody>
      </p:sp>
      <p:sp>
        <p:nvSpPr>
          <p:cNvPr id="5" name="Нижний колонтитул 4">
            <a:extLst>
              <a:ext uri="{FF2B5EF4-FFF2-40B4-BE49-F238E27FC236}">
                <a16:creationId xmlns:a16="http://schemas.microsoft.com/office/drawing/2014/main" id="{2C5AB0A4-731A-4FD0-93F8-5DDE8E36E7F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C984F782-E8D7-4BAB-9274-4F62A14A50EE}"/>
              </a:ext>
            </a:extLst>
          </p:cNvPr>
          <p:cNvSpPr>
            <a:spLocks noGrp="1"/>
          </p:cNvSpPr>
          <p:nvPr>
            <p:ph type="sldNum" sz="quarter" idx="12"/>
          </p:nvPr>
        </p:nvSpPr>
        <p:spPr/>
        <p:txBody>
          <a:bodyPr/>
          <a:lstStyle/>
          <a:p>
            <a:fld id="{C0FA65BB-EFBA-4F96-BAB1-CE781230854E}" type="slidenum">
              <a:rPr lang="ru-RU" smtClean="0"/>
              <a:t>‹#›</a:t>
            </a:fld>
            <a:endParaRPr lang="ru-RU"/>
          </a:p>
        </p:txBody>
      </p:sp>
    </p:spTree>
    <p:extLst>
      <p:ext uri="{BB962C8B-B14F-4D97-AF65-F5344CB8AC3E}">
        <p14:creationId xmlns:p14="http://schemas.microsoft.com/office/powerpoint/2010/main" val="23955042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42D3BC6-321D-4989-B692-07163A54AE48}"/>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A6171B8F-92C7-4ADE-9DE9-9BB0C82B9C5B}"/>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110F7C36-9056-43B1-9A21-679D912FB783}"/>
              </a:ext>
            </a:extLst>
          </p:cNvPr>
          <p:cNvSpPr>
            <a:spLocks noGrp="1"/>
          </p:cNvSpPr>
          <p:nvPr>
            <p:ph type="dt" sz="half" idx="10"/>
          </p:nvPr>
        </p:nvSpPr>
        <p:spPr/>
        <p:txBody>
          <a:bodyPr/>
          <a:lstStyle/>
          <a:p>
            <a:fld id="{D781E523-189F-4140-B4E4-1B6B671D3983}" type="datetimeFigureOut">
              <a:rPr lang="ru-RU" smtClean="0"/>
              <a:t>17.12.2025</a:t>
            </a:fld>
            <a:endParaRPr lang="ru-RU"/>
          </a:p>
        </p:txBody>
      </p:sp>
      <p:sp>
        <p:nvSpPr>
          <p:cNvPr id="5" name="Нижний колонтитул 4">
            <a:extLst>
              <a:ext uri="{FF2B5EF4-FFF2-40B4-BE49-F238E27FC236}">
                <a16:creationId xmlns:a16="http://schemas.microsoft.com/office/drawing/2014/main" id="{771FDB57-C4E9-43E7-B5F8-BA569A82D33B}"/>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2EBAC6F7-9177-4F61-8C9D-E6388C2D5D15}"/>
              </a:ext>
            </a:extLst>
          </p:cNvPr>
          <p:cNvSpPr>
            <a:spLocks noGrp="1"/>
          </p:cNvSpPr>
          <p:nvPr>
            <p:ph type="sldNum" sz="quarter" idx="12"/>
          </p:nvPr>
        </p:nvSpPr>
        <p:spPr/>
        <p:txBody>
          <a:bodyPr/>
          <a:lstStyle/>
          <a:p>
            <a:fld id="{C0FA65BB-EFBA-4F96-BAB1-CE781230854E}" type="slidenum">
              <a:rPr lang="ru-RU" smtClean="0"/>
              <a:t>‹#›</a:t>
            </a:fld>
            <a:endParaRPr lang="ru-RU"/>
          </a:p>
        </p:txBody>
      </p:sp>
    </p:spTree>
    <p:extLst>
      <p:ext uri="{BB962C8B-B14F-4D97-AF65-F5344CB8AC3E}">
        <p14:creationId xmlns:p14="http://schemas.microsoft.com/office/powerpoint/2010/main" val="11702116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74AA84DB-BE23-485C-AC55-3242B905E8AF}"/>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5058BB74-6255-49E2-845A-6542EF163BCE}"/>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39E97925-13AD-4025-8B08-D00C92C5A2F8}"/>
              </a:ext>
            </a:extLst>
          </p:cNvPr>
          <p:cNvSpPr>
            <a:spLocks noGrp="1"/>
          </p:cNvSpPr>
          <p:nvPr>
            <p:ph type="dt" sz="half" idx="10"/>
          </p:nvPr>
        </p:nvSpPr>
        <p:spPr/>
        <p:txBody>
          <a:bodyPr/>
          <a:lstStyle/>
          <a:p>
            <a:fld id="{D781E523-189F-4140-B4E4-1B6B671D3983}" type="datetimeFigureOut">
              <a:rPr lang="ru-RU" smtClean="0"/>
              <a:t>17.12.2025</a:t>
            </a:fld>
            <a:endParaRPr lang="ru-RU"/>
          </a:p>
        </p:txBody>
      </p:sp>
      <p:sp>
        <p:nvSpPr>
          <p:cNvPr id="5" name="Нижний колонтитул 4">
            <a:extLst>
              <a:ext uri="{FF2B5EF4-FFF2-40B4-BE49-F238E27FC236}">
                <a16:creationId xmlns:a16="http://schemas.microsoft.com/office/drawing/2014/main" id="{5E8341EE-085F-4D74-A209-6EB89A6C875D}"/>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84970798-F545-4A2C-A8D1-33FFD0778C83}"/>
              </a:ext>
            </a:extLst>
          </p:cNvPr>
          <p:cNvSpPr>
            <a:spLocks noGrp="1"/>
          </p:cNvSpPr>
          <p:nvPr>
            <p:ph type="sldNum" sz="quarter" idx="12"/>
          </p:nvPr>
        </p:nvSpPr>
        <p:spPr/>
        <p:txBody>
          <a:bodyPr/>
          <a:lstStyle/>
          <a:p>
            <a:fld id="{C0FA65BB-EFBA-4F96-BAB1-CE781230854E}" type="slidenum">
              <a:rPr lang="ru-RU" smtClean="0"/>
              <a:t>‹#›</a:t>
            </a:fld>
            <a:endParaRPr lang="ru-RU"/>
          </a:p>
        </p:txBody>
      </p:sp>
    </p:spTree>
    <p:extLst>
      <p:ext uri="{BB962C8B-B14F-4D97-AF65-F5344CB8AC3E}">
        <p14:creationId xmlns:p14="http://schemas.microsoft.com/office/powerpoint/2010/main" val="18591382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71C8C9B-18CE-4A77-B2EA-2B463C2EE0ED}"/>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4EBB7FD1-6D54-4AAA-8C03-02A8236E9D7A}"/>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D4F637E1-3332-4C6C-8C69-61B9A2CF985F}"/>
              </a:ext>
            </a:extLst>
          </p:cNvPr>
          <p:cNvSpPr>
            <a:spLocks noGrp="1"/>
          </p:cNvSpPr>
          <p:nvPr>
            <p:ph type="dt" sz="half" idx="10"/>
          </p:nvPr>
        </p:nvSpPr>
        <p:spPr/>
        <p:txBody>
          <a:bodyPr/>
          <a:lstStyle/>
          <a:p>
            <a:fld id="{D781E523-189F-4140-B4E4-1B6B671D3983}" type="datetimeFigureOut">
              <a:rPr lang="ru-RU" smtClean="0"/>
              <a:t>17.12.2025</a:t>
            </a:fld>
            <a:endParaRPr lang="ru-RU"/>
          </a:p>
        </p:txBody>
      </p:sp>
      <p:sp>
        <p:nvSpPr>
          <p:cNvPr id="5" name="Нижний колонтитул 4">
            <a:extLst>
              <a:ext uri="{FF2B5EF4-FFF2-40B4-BE49-F238E27FC236}">
                <a16:creationId xmlns:a16="http://schemas.microsoft.com/office/drawing/2014/main" id="{85246133-35E4-4529-9F29-F31BFC06D97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505E1918-EDEF-4782-B3C8-01EBF1B9814A}"/>
              </a:ext>
            </a:extLst>
          </p:cNvPr>
          <p:cNvSpPr>
            <a:spLocks noGrp="1"/>
          </p:cNvSpPr>
          <p:nvPr>
            <p:ph type="sldNum" sz="quarter" idx="12"/>
          </p:nvPr>
        </p:nvSpPr>
        <p:spPr/>
        <p:txBody>
          <a:bodyPr/>
          <a:lstStyle/>
          <a:p>
            <a:fld id="{C0FA65BB-EFBA-4F96-BAB1-CE781230854E}" type="slidenum">
              <a:rPr lang="ru-RU" smtClean="0"/>
              <a:t>‹#›</a:t>
            </a:fld>
            <a:endParaRPr lang="ru-RU"/>
          </a:p>
        </p:txBody>
      </p:sp>
    </p:spTree>
    <p:extLst>
      <p:ext uri="{BB962C8B-B14F-4D97-AF65-F5344CB8AC3E}">
        <p14:creationId xmlns:p14="http://schemas.microsoft.com/office/powerpoint/2010/main" val="15297476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86C8B87-D796-4C03-B336-43008206BF97}"/>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A24D48EA-7472-4047-AB09-0C90AA2AE47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25DD73C8-472B-436B-92C2-69E127C170B2}"/>
              </a:ext>
            </a:extLst>
          </p:cNvPr>
          <p:cNvSpPr>
            <a:spLocks noGrp="1"/>
          </p:cNvSpPr>
          <p:nvPr>
            <p:ph type="dt" sz="half" idx="10"/>
          </p:nvPr>
        </p:nvSpPr>
        <p:spPr/>
        <p:txBody>
          <a:bodyPr/>
          <a:lstStyle/>
          <a:p>
            <a:fld id="{D781E523-189F-4140-B4E4-1B6B671D3983}" type="datetimeFigureOut">
              <a:rPr lang="ru-RU" smtClean="0"/>
              <a:t>17.12.2025</a:t>
            </a:fld>
            <a:endParaRPr lang="ru-RU"/>
          </a:p>
        </p:txBody>
      </p:sp>
      <p:sp>
        <p:nvSpPr>
          <p:cNvPr id="5" name="Нижний колонтитул 4">
            <a:extLst>
              <a:ext uri="{FF2B5EF4-FFF2-40B4-BE49-F238E27FC236}">
                <a16:creationId xmlns:a16="http://schemas.microsoft.com/office/drawing/2014/main" id="{3B5D86B0-D661-4051-AB9E-D1895BF9C08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863BDFBF-CBDE-40D8-B4AD-61E6FC87EE0E}"/>
              </a:ext>
            </a:extLst>
          </p:cNvPr>
          <p:cNvSpPr>
            <a:spLocks noGrp="1"/>
          </p:cNvSpPr>
          <p:nvPr>
            <p:ph type="sldNum" sz="quarter" idx="12"/>
          </p:nvPr>
        </p:nvSpPr>
        <p:spPr/>
        <p:txBody>
          <a:bodyPr/>
          <a:lstStyle/>
          <a:p>
            <a:fld id="{C0FA65BB-EFBA-4F96-BAB1-CE781230854E}" type="slidenum">
              <a:rPr lang="ru-RU" smtClean="0"/>
              <a:t>‹#›</a:t>
            </a:fld>
            <a:endParaRPr lang="ru-RU"/>
          </a:p>
        </p:txBody>
      </p:sp>
    </p:spTree>
    <p:extLst>
      <p:ext uri="{BB962C8B-B14F-4D97-AF65-F5344CB8AC3E}">
        <p14:creationId xmlns:p14="http://schemas.microsoft.com/office/powerpoint/2010/main" val="9749045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DB2CF7D-541B-4950-A3C9-ADB2C1280884}"/>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E9AE883C-9162-41A1-A4B8-5BA34236A3B7}"/>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0187F60C-5E33-45EC-9776-91CD916790AB}"/>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D3C6E296-B407-43E1-9FDC-2891603280DE}"/>
              </a:ext>
            </a:extLst>
          </p:cNvPr>
          <p:cNvSpPr>
            <a:spLocks noGrp="1"/>
          </p:cNvSpPr>
          <p:nvPr>
            <p:ph type="dt" sz="half" idx="10"/>
          </p:nvPr>
        </p:nvSpPr>
        <p:spPr/>
        <p:txBody>
          <a:bodyPr/>
          <a:lstStyle/>
          <a:p>
            <a:fld id="{D781E523-189F-4140-B4E4-1B6B671D3983}" type="datetimeFigureOut">
              <a:rPr lang="ru-RU" smtClean="0"/>
              <a:t>17.12.2025</a:t>
            </a:fld>
            <a:endParaRPr lang="ru-RU"/>
          </a:p>
        </p:txBody>
      </p:sp>
      <p:sp>
        <p:nvSpPr>
          <p:cNvPr id="6" name="Нижний колонтитул 5">
            <a:extLst>
              <a:ext uri="{FF2B5EF4-FFF2-40B4-BE49-F238E27FC236}">
                <a16:creationId xmlns:a16="http://schemas.microsoft.com/office/drawing/2014/main" id="{9612708D-B318-4356-965D-68DE9795A161}"/>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F12E6505-C05C-4B4B-8FEE-27ACBEE7E315}"/>
              </a:ext>
            </a:extLst>
          </p:cNvPr>
          <p:cNvSpPr>
            <a:spLocks noGrp="1"/>
          </p:cNvSpPr>
          <p:nvPr>
            <p:ph type="sldNum" sz="quarter" idx="12"/>
          </p:nvPr>
        </p:nvSpPr>
        <p:spPr/>
        <p:txBody>
          <a:bodyPr/>
          <a:lstStyle/>
          <a:p>
            <a:fld id="{C0FA65BB-EFBA-4F96-BAB1-CE781230854E}" type="slidenum">
              <a:rPr lang="ru-RU" smtClean="0"/>
              <a:t>‹#›</a:t>
            </a:fld>
            <a:endParaRPr lang="ru-RU"/>
          </a:p>
        </p:txBody>
      </p:sp>
    </p:spTree>
    <p:extLst>
      <p:ext uri="{BB962C8B-B14F-4D97-AF65-F5344CB8AC3E}">
        <p14:creationId xmlns:p14="http://schemas.microsoft.com/office/powerpoint/2010/main" val="33650422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D6CDDE4-5CD7-4487-B671-D0DCD4C49B45}"/>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525FE8F6-D9B5-4376-8965-D5F9E7F8951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147E1C74-77B2-4241-952F-93F4D322F045}"/>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445438ED-C0B0-4C0F-B8B2-C3C39F69565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130DBDB1-E9F4-4B93-A040-3844F83DBB69}"/>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6059640E-CE70-4929-B9DA-BE9596AF9DBC}"/>
              </a:ext>
            </a:extLst>
          </p:cNvPr>
          <p:cNvSpPr>
            <a:spLocks noGrp="1"/>
          </p:cNvSpPr>
          <p:nvPr>
            <p:ph type="dt" sz="half" idx="10"/>
          </p:nvPr>
        </p:nvSpPr>
        <p:spPr/>
        <p:txBody>
          <a:bodyPr/>
          <a:lstStyle/>
          <a:p>
            <a:fld id="{D781E523-189F-4140-B4E4-1B6B671D3983}" type="datetimeFigureOut">
              <a:rPr lang="ru-RU" smtClean="0"/>
              <a:t>17.12.2025</a:t>
            </a:fld>
            <a:endParaRPr lang="ru-RU"/>
          </a:p>
        </p:txBody>
      </p:sp>
      <p:sp>
        <p:nvSpPr>
          <p:cNvPr id="8" name="Нижний колонтитул 7">
            <a:extLst>
              <a:ext uri="{FF2B5EF4-FFF2-40B4-BE49-F238E27FC236}">
                <a16:creationId xmlns:a16="http://schemas.microsoft.com/office/drawing/2014/main" id="{9EB0743A-1B33-447D-B0A0-4059D37A4735}"/>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2864A6BD-43B9-47E1-8A42-D2534EEA3DDA}"/>
              </a:ext>
            </a:extLst>
          </p:cNvPr>
          <p:cNvSpPr>
            <a:spLocks noGrp="1"/>
          </p:cNvSpPr>
          <p:nvPr>
            <p:ph type="sldNum" sz="quarter" idx="12"/>
          </p:nvPr>
        </p:nvSpPr>
        <p:spPr/>
        <p:txBody>
          <a:bodyPr/>
          <a:lstStyle/>
          <a:p>
            <a:fld id="{C0FA65BB-EFBA-4F96-BAB1-CE781230854E}" type="slidenum">
              <a:rPr lang="ru-RU" smtClean="0"/>
              <a:t>‹#›</a:t>
            </a:fld>
            <a:endParaRPr lang="ru-RU"/>
          </a:p>
        </p:txBody>
      </p:sp>
    </p:spTree>
    <p:extLst>
      <p:ext uri="{BB962C8B-B14F-4D97-AF65-F5344CB8AC3E}">
        <p14:creationId xmlns:p14="http://schemas.microsoft.com/office/powerpoint/2010/main" val="2799442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3088BC7-CC22-4445-89AB-6ABB1D90A5CD}"/>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8BECBCE0-225E-44D8-95DF-1F0C13222738}"/>
              </a:ext>
            </a:extLst>
          </p:cNvPr>
          <p:cNvSpPr>
            <a:spLocks noGrp="1"/>
          </p:cNvSpPr>
          <p:nvPr>
            <p:ph type="dt" sz="half" idx="10"/>
          </p:nvPr>
        </p:nvSpPr>
        <p:spPr/>
        <p:txBody>
          <a:bodyPr/>
          <a:lstStyle/>
          <a:p>
            <a:fld id="{D781E523-189F-4140-B4E4-1B6B671D3983}" type="datetimeFigureOut">
              <a:rPr lang="ru-RU" smtClean="0"/>
              <a:t>17.12.2025</a:t>
            </a:fld>
            <a:endParaRPr lang="ru-RU"/>
          </a:p>
        </p:txBody>
      </p:sp>
      <p:sp>
        <p:nvSpPr>
          <p:cNvPr id="4" name="Нижний колонтитул 3">
            <a:extLst>
              <a:ext uri="{FF2B5EF4-FFF2-40B4-BE49-F238E27FC236}">
                <a16:creationId xmlns:a16="http://schemas.microsoft.com/office/drawing/2014/main" id="{C1E75DE5-29E5-42D0-9AA8-77CB4013121F}"/>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16D7B598-BE76-47F2-809F-B12A47537326}"/>
              </a:ext>
            </a:extLst>
          </p:cNvPr>
          <p:cNvSpPr>
            <a:spLocks noGrp="1"/>
          </p:cNvSpPr>
          <p:nvPr>
            <p:ph type="sldNum" sz="quarter" idx="12"/>
          </p:nvPr>
        </p:nvSpPr>
        <p:spPr/>
        <p:txBody>
          <a:bodyPr/>
          <a:lstStyle/>
          <a:p>
            <a:fld id="{C0FA65BB-EFBA-4F96-BAB1-CE781230854E}" type="slidenum">
              <a:rPr lang="ru-RU" smtClean="0"/>
              <a:t>‹#›</a:t>
            </a:fld>
            <a:endParaRPr lang="ru-RU"/>
          </a:p>
        </p:txBody>
      </p:sp>
    </p:spTree>
    <p:extLst>
      <p:ext uri="{BB962C8B-B14F-4D97-AF65-F5344CB8AC3E}">
        <p14:creationId xmlns:p14="http://schemas.microsoft.com/office/powerpoint/2010/main" val="12699538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EDD6F4C7-E2FB-4D61-955B-1ECC1686C3FE}"/>
              </a:ext>
            </a:extLst>
          </p:cNvPr>
          <p:cNvSpPr>
            <a:spLocks noGrp="1"/>
          </p:cNvSpPr>
          <p:nvPr>
            <p:ph type="dt" sz="half" idx="10"/>
          </p:nvPr>
        </p:nvSpPr>
        <p:spPr/>
        <p:txBody>
          <a:bodyPr/>
          <a:lstStyle/>
          <a:p>
            <a:fld id="{D781E523-189F-4140-B4E4-1B6B671D3983}" type="datetimeFigureOut">
              <a:rPr lang="ru-RU" smtClean="0"/>
              <a:t>17.12.2025</a:t>
            </a:fld>
            <a:endParaRPr lang="ru-RU"/>
          </a:p>
        </p:txBody>
      </p:sp>
      <p:sp>
        <p:nvSpPr>
          <p:cNvPr id="3" name="Нижний колонтитул 2">
            <a:extLst>
              <a:ext uri="{FF2B5EF4-FFF2-40B4-BE49-F238E27FC236}">
                <a16:creationId xmlns:a16="http://schemas.microsoft.com/office/drawing/2014/main" id="{D539E3F8-E835-414F-A2D8-19B43970B8CC}"/>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9E867D33-E7A8-4F1E-8682-05AEECDB4CBE}"/>
              </a:ext>
            </a:extLst>
          </p:cNvPr>
          <p:cNvSpPr>
            <a:spLocks noGrp="1"/>
          </p:cNvSpPr>
          <p:nvPr>
            <p:ph type="sldNum" sz="quarter" idx="12"/>
          </p:nvPr>
        </p:nvSpPr>
        <p:spPr/>
        <p:txBody>
          <a:bodyPr/>
          <a:lstStyle/>
          <a:p>
            <a:fld id="{C0FA65BB-EFBA-4F96-BAB1-CE781230854E}" type="slidenum">
              <a:rPr lang="ru-RU" smtClean="0"/>
              <a:t>‹#›</a:t>
            </a:fld>
            <a:endParaRPr lang="ru-RU"/>
          </a:p>
        </p:txBody>
      </p:sp>
    </p:spTree>
    <p:extLst>
      <p:ext uri="{BB962C8B-B14F-4D97-AF65-F5344CB8AC3E}">
        <p14:creationId xmlns:p14="http://schemas.microsoft.com/office/powerpoint/2010/main" val="14671592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F582368-5D64-4F80-A888-7BF5FDEB6164}"/>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3C36FEC3-B9B3-4BE6-A26E-3F7D38658F4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E65B7579-9E5D-472B-8D92-25DD7AADB6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34EB3F76-885F-4761-8394-E80EEF8D3DB4}"/>
              </a:ext>
            </a:extLst>
          </p:cNvPr>
          <p:cNvSpPr>
            <a:spLocks noGrp="1"/>
          </p:cNvSpPr>
          <p:nvPr>
            <p:ph type="dt" sz="half" idx="10"/>
          </p:nvPr>
        </p:nvSpPr>
        <p:spPr/>
        <p:txBody>
          <a:bodyPr/>
          <a:lstStyle/>
          <a:p>
            <a:fld id="{D781E523-189F-4140-B4E4-1B6B671D3983}" type="datetimeFigureOut">
              <a:rPr lang="ru-RU" smtClean="0"/>
              <a:t>17.12.2025</a:t>
            </a:fld>
            <a:endParaRPr lang="ru-RU"/>
          </a:p>
        </p:txBody>
      </p:sp>
      <p:sp>
        <p:nvSpPr>
          <p:cNvPr id="6" name="Нижний колонтитул 5">
            <a:extLst>
              <a:ext uri="{FF2B5EF4-FFF2-40B4-BE49-F238E27FC236}">
                <a16:creationId xmlns:a16="http://schemas.microsoft.com/office/drawing/2014/main" id="{03C535BD-A312-4C6D-A091-1AF4B4A2D6E4}"/>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E8D0C725-05B9-4005-92BD-01D99E2F5059}"/>
              </a:ext>
            </a:extLst>
          </p:cNvPr>
          <p:cNvSpPr>
            <a:spLocks noGrp="1"/>
          </p:cNvSpPr>
          <p:nvPr>
            <p:ph type="sldNum" sz="quarter" idx="12"/>
          </p:nvPr>
        </p:nvSpPr>
        <p:spPr/>
        <p:txBody>
          <a:bodyPr/>
          <a:lstStyle/>
          <a:p>
            <a:fld id="{C0FA65BB-EFBA-4F96-BAB1-CE781230854E}" type="slidenum">
              <a:rPr lang="ru-RU" smtClean="0"/>
              <a:t>‹#›</a:t>
            </a:fld>
            <a:endParaRPr lang="ru-RU"/>
          </a:p>
        </p:txBody>
      </p:sp>
    </p:spTree>
    <p:extLst>
      <p:ext uri="{BB962C8B-B14F-4D97-AF65-F5344CB8AC3E}">
        <p14:creationId xmlns:p14="http://schemas.microsoft.com/office/powerpoint/2010/main" val="38067160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22F6B10-1B27-4B5D-B596-A81F6A629A52}"/>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04967FC4-DAF3-4034-A83B-FA2194003B0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A1C98D19-0D36-4D59-9BC1-B46A60FF110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7241019F-3CCF-4108-A0E2-E2E13731A608}"/>
              </a:ext>
            </a:extLst>
          </p:cNvPr>
          <p:cNvSpPr>
            <a:spLocks noGrp="1"/>
          </p:cNvSpPr>
          <p:nvPr>
            <p:ph type="dt" sz="half" idx="10"/>
          </p:nvPr>
        </p:nvSpPr>
        <p:spPr/>
        <p:txBody>
          <a:bodyPr/>
          <a:lstStyle/>
          <a:p>
            <a:fld id="{D781E523-189F-4140-B4E4-1B6B671D3983}" type="datetimeFigureOut">
              <a:rPr lang="ru-RU" smtClean="0"/>
              <a:t>17.12.2025</a:t>
            </a:fld>
            <a:endParaRPr lang="ru-RU"/>
          </a:p>
        </p:txBody>
      </p:sp>
      <p:sp>
        <p:nvSpPr>
          <p:cNvPr id="6" name="Нижний колонтитул 5">
            <a:extLst>
              <a:ext uri="{FF2B5EF4-FFF2-40B4-BE49-F238E27FC236}">
                <a16:creationId xmlns:a16="http://schemas.microsoft.com/office/drawing/2014/main" id="{77212353-6311-4FC7-B59B-6CD73E1A76D6}"/>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C8864CDE-5B8F-4D63-9B89-E8F9D9AEE9EB}"/>
              </a:ext>
            </a:extLst>
          </p:cNvPr>
          <p:cNvSpPr>
            <a:spLocks noGrp="1"/>
          </p:cNvSpPr>
          <p:nvPr>
            <p:ph type="sldNum" sz="quarter" idx="12"/>
          </p:nvPr>
        </p:nvSpPr>
        <p:spPr/>
        <p:txBody>
          <a:bodyPr/>
          <a:lstStyle/>
          <a:p>
            <a:fld id="{C0FA65BB-EFBA-4F96-BAB1-CE781230854E}" type="slidenum">
              <a:rPr lang="ru-RU" smtClean="0"/>
              <a:t>‹#›</a:t>
            </a:fld>
            <a:endParaRPr lang="ru-RU"/>
          </a:p>
        </p:txBody>
      </p:sp>
    </p:spTree>
    <p:extLst>
      <p:ext uri="{BB962C8B-B14F-4D97-AF65-F5344CB8AC3E}">
        <p14:creationId xmlns:p14="http://schemas.microsoft.com/office/powerpoint/2010/main" val="6300202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70EB448-29D5-4961-8416-DD9164B0EC3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D9FC1BD7-0969-40F8-AE01-BFC3895313C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ED56E232-B870-49CF-976A-CFE0A060F6D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781E523-189F-4140-B4E4-1B6B671D3983}" type="datetimeFigureOut">
              <a:rPr lang="ru-RU" smtClean="0"/>
              <a:t>17.12.2025</a:t>
            </a:fld>
            <a:endParaRPr lang="ru-RU"/>
          </a:p>
        </p:txBody>
      </p:sp>
      <p:sp>
        <p:nvSpPr>
          <p:cNvPr id="5" name="Нижний колонтитул 4">
            <a:extLst>
              <a:ext uri="{FF2B5EF4-FFF2-40B4-BE49-F238E27FC236}">
                <a16:creationId xmlns:a16="http://schemas.microsoft.com/office/drawing/2014/main" id="{7EA40D99-C88B-4F0D-B6F4-2B86AAEC858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9DD95DC5-C101-46F6-8648-B50A3DD9173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FA65BB-EFBA-4F96-BAB1-CE781230854E}" type="slidenum">
              <a:rPr lang="ru-RU" smtClean="0"/>
              <a:t>‹#›</a:t>
            </a:fld>
            <a:endParaRPr lang="ru-RU"/>
          </a:p>
        </p:txBody>
      </p:sp>
    </p:spTree>
    <p:extLst>
      <p:ext uri="{BB962C8B-B14F-4D97-AF65-F5344CB8AC3E}">
        <p14:creationId xmlns:p14="http://schemas.microsoft.com/office/powerpoint/2010/main" val="15683025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rmAutofit fontScale="90000"/>
          </a:bodyPr>
          <a:lstStyle/>
          <a:p>
            <a:r>
              <a:rPr lang="ru-RU" b="1" dirty="0">
                <a:ln w="22225">
                  <a:solidFill>
                    <a:schemeClr val="accent2"/>
                  </a:solidFill>
                  <a:prstDash val="solid"/>
                </a:ln>
                <a:solidFill>
                  <a:schemeClr val="tx1">
                    <a:lumMod val="95000"/>
                    <a:lumOff val="5000"/>
                  </a:schemeClr>
                </a:solidFill>
              </a:rPr>
              <a:t>Требования к заполнению </a:t>
            </a:r>
            <a:br>
              <a:rPr lang="ru-RU" b="1" dirty="0">
                <a:ln w="22225">
                  <a:solidFill>
                    <a:schemeClr val="accent2"/>
                  </a:solidFill>
                  <a:prstDash val="solid"/>
                </a:ln>
                <a:solidFill>
                  <a:schemeClr val="tx1">
                    <a:lumMod val="95000"/>
                    <a:lumOff val="5000"/>
                  </a:schemeClr>
                </a:solidFill>
              </a:rPr>
            </a:br>
            <a:r>
              <a:rPr lang="ru-RU" b="1" dirty="0">
                <a:ln w="22225">
                  <a:solidFill>
                    <a:schemeClr val="accent2"/>
                  </a:solidFill>
                  <a:prstDash val="solid"/>
                </a:ln>
                <a:solidFill>
                  <a:schemeClr val="tx1">
                    <a:lumMod val="95000"/>
                    <a:lumOff val="5000"/>
                  </a:schemeClr>
                </a:solidFill>
              </a:rPr>
              <a:t>формы ФГСН № 61 «Сведения о ВИЧ-инфекции»</a:t>
            </a:r>
            <a:endParaRPr lang="ru-RU" dirty="0"/>
          </a:p>
        </p:txBody>
      </p:sp>
      <p:sp>
        <p:nvSpPr>
          <p:cNvPr id="3" name="Подзаголовок 2"/>
          <p:cNvSpPr>
            <a:spLocks noGrp="1"/>
          </p:cNvSpPr>
          <p:nvPr>
            <p:ph type="subTitle" idx="1"/>
          </p:nvPr>
        </p:nvSpPr>
        <p:spPr/>
        <p:txBody>
          <a:bodyPr/>
          <a:lstStyle/>
          <a:p>
            <a:r>
              <a:rPr lang="ru-RU" dirty="0">
                <a:ln w="0"/>
                <a:effectLst>
                  <a:outerShdw blurRad="38100" dist="19050" dir="2700000" algn="tl" rotWithShape="0">
                    <a:schemeClr val="dk1">
                      <a:alpha val="40000"/>
                    </a:schemeClr>
                  </a:outerShdw>
                </a:effectLst>
              </a:rPr>
              <a:t>Заместитель главного врача, заведующая </a:t>
            </a:r>
          </a:p>
          <a:p>
            <a:r>
              <a:rPr lang="ru-RU" dirty="0">
                <a:ln w="0"/>
                <a:effectLst>
                  <a:outerShdw blurRad="38100" dist="19050" dir="2700000" algn="tl" rotWithShape="0">
                    <a:schemeClr val="dk1">
                      <a:alpha val="40000"/>
                    </a:schemeClr>
                  </a:outerShdw>
                </a:effectLst>
              </a:rPr>
              <a:t>ОПЦ СПИД ГУЗ ККИБ </a:t>
            </a:r>
            <a:r>
              <a:rPr lang="ru-RU" dirty="0" err="1">
                <a:ln w="0"/>
                <a:effectLst>
                  <a:outerShdw blurRad="38100" dist="19050" dir="2700000" algn="tl" rotWithShape="0">
                    <a:schemeClr val="dk1">
                      <a:alpha val="40000"/>
                    </a:schemeClr>
                  </a:outerShdw>
                </a:effectLst>
              </a:rPr>
              <a:t>Н.Ю.Логинова</a:t>
            </a:r>
            <a:endParaRPr lang="ru-RU" dirty="0">
              <a:ln w="0"/>
              <a:effectLst>
                <a:outerShdw blurRad="38100" dist="19050" dir="2700000" algn="tl" rotWithShape="0">
                  <a:schemeClr val="dk1">
                    <a:alpha val="40000"/>
                  </a:schemeClr>
                </a:outerShdw>
              </a:effectLst>
            </a:endParaRPr>
          </a:p>
          <a:p>
            <a:endParaRPr lang="ru-RU" dirty="0"/>
          </a:p>
        </p:txBody>
      </p:sp>
    </p:spTree>
    <p:extLst>
      <p:ext uri="{BB962C8B-B14F-4D97-AF65-F5344CB8AC3E}">
        <p14:creationId xmlns:p14="http://schemas.microsoft.com/office/powerpoint/2010/main" val="37867590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7368" y="96901"/>
            <a:ext cx="11305032" cy="817499"/>
          </a:xfrm>
        </p:spPr>
        <p:txBody>
          <a:bodyPr>
            <a:normAutofit/>
          </a:bodyPr>
          <a:lstStyle/>
          <a:p>
            <a:pPr algn="ctr"/>
            <a:r>
              <a:rPr lang="ru-RU" sz="2400" dirty="0">
                <a:latin typeface="Times New Roman" panose="02020603050405020304" pitchFamily="18" charset="0"/>
                <a:cs typeface="Times New Roman" panose="02020603050405020304" pitchFamily="18" charset="0"/>
              </a:rPr>
              <a:t>Общее число впервые выявленных мужчин и женщин в таблице 1000 должно </a:t>
            </a:r>
            <a:r>
              <a:rPr lang="ru-RU" sz="2400" b="1" dirty="0">
                <a:latin typeface="Times New Roman" panose="02020603050405020304" pitchFamily="18" charset="0"/>
                <a:cs typeface="Times New Roman" panose="02020603050405020304" pitchFamily="18" charset="0"/>
              </a:rPr>
              <a:t>соответствовать</a:t>
            </a:r>
            <a:r>
              <a:rPr lang="ru-RU" sz="2400" dirty="0">
                <a:latin typeface="Times New Roman" panose="02020603050405020304" pitchFamily="18" charset="0"/>
                <a:cs typeface="Times New Roman" panose="02020603050405020304" pitchFamily="18" charset="0"/>
              </a:rPr>
              <a:t> числу впервые выявленных пациентов в таблице 2000</a:t>
            </a:r>
          </a:p>
        </p:txBody>
      </p:sp>
      <p:graphicFrame>
        <p:nvGraphicFramePr>
          <p:cNvPr id="5" name="Таблица 4"/>
          <p:cNvGraphicFramePr>
            <a:graphicFrameLocks noGrp="1"/>
          </p:cNvGraphicFramePr>
          <p:nvPr>
            <p:extLst>
              <p:ext uri="{D42A27DB-BD31-4B8C-83A1-F6EECF244321}">
                <p14:modId xmlns:p14="http://schemas.microsoft.com/office/powerpoint/2010/main" val="3225299434"/>
              </p:ext>
            </p:extLst>
          </p:nvPr>
        </p:nvGraphicFramePr>
        <p:xfrm>
          <a:off x="243849" y="963168"/>
          <a:ext cx="11289782" cy="2268972"/>
        </p:xfrm>
        <a:graphic>
          <a:graphicData uri="http://schemas.openxmlformats.org/drawingml/2006/table">
            <a:tbl>
              <a:tblPr/>
              <a:tblGrid>
                <a:gridCol w="1464938">
                  <a:extLst>
                    <a:ext uri="{9D8B030D-6E8A-4147-A177-3AD203B41FA5}">
                      <a16:colId xmlns:a16="http://schemas.microsoft.com/office/drawing/2014/main" val="20000"/>
                    </a:ext>
                  </a:extLst>
                </a:gridCol>
                <a:gridCol w="1062631">
                  <a:extLst>
                    <a:ext uri="{9D8B030D-6E8A-4147-A177-3AD203B41FA5}">
                      <a16:colId xmlns:a16="http://schemas.microsoft.com/office/drawing/2014/main" val="20001"/>
                    </a:ext>
                  </a:extLst>
                </a:gridCol>
                <a:gridCol w="1685045">
                  <a:extLst>
                    <a:ext uri="{9D8B030D-6E8A-4147-A177-3AD203B41FA5}">
                      <a16:colId xmlns:a16="http://schemas.microsoft.com/office/drawing/2014/main" val="20002"/>
                    </a:ext>
                  </a:extLst>
                </a:gridCol>
                <a:gridCol w="505512">
                  <a:extLst>
                    <a:ext uri="{9D8B030D-6E8A-4147-A177-3AD203B41FA5}">
                      <a16:colId xmlns:a16="http://schemas.microsoft.com/office/drawing/2014/main" val="20003"/>
                    </a:ext>
                  </a:extLst>
                </a:gridCol>
                <a:gridCol w="505512">
                  <a:extLst>
                    <a:ext uri="{9D8B030D-6E8A-4147-A177-3AD203B41FA5}">
                      <a16:colId xmlns:a16="http://schemas.microsoft.com/office/drawing/2014/main" val="20004"/>
                    </a:ext>
                  </a:extLst>
                </a:gridCol>
                <a:gridCol w="505512">
                  <a:extLst>
                    <a:ext uri="{9D8B030D-6E8A-4147-A177-3AD203B41FA5}">
                      <a16:colId xmlns:a16="http://schemas.microsoft.com/office/drawing/2014/main" val="20005"/>
                    </a:ext>
                  </a:extLst>
                </a:gridCol>
                <a:gridCol w="505512">
                  <a:extLst>
                    <a:ext uri="{9D8B030D-6E8A-4147-A177-3AD203B41FA5}">
                      <a16:colId xmlns:a16="http://schemas.microsoft.com/office/drawing/2014/main" val="20006"/>
                    </a:ext>
                  </a:extLst>
                </a:gridCol>
                <a:gridCol w="505512">
                  <a:extLst>
                    <a:ext uri="{9D8B030D-6E8A-4147-A177-3AD203B41FA5}">
                      <a16:colId xmlns:a16="http://schemas.microsoft.com/office/drawing/2014/main" val="20007"/>
                    </a:ext>
                  </a:extLst>
                </a:gridCol>
                <a:gridCol w="505512">
                  <a:extLst>
                    <a:ext uri="{9D8B030D-6E8A-4147-A177-3AD203B41FA5}">
                      <a16:colId xmlns:a16="http://schemas.microsoft.com/office/drawing/2014/main" val="20008"/>
                    </a:ext>
                  </a:extLst>
                </a:gridCol>
                <a:gridCol w="505512">
                  <a:extLst>
                    <a:ext uri="{9D8B030D-6E8A-4147-A177-3AD203B41FA5}">
                      <a16:colId xmlns:a16="http://schemas.microsoft.com/office/drawing/2014/main" val="20009"/>
                    </a:ext>
                  </a:extLst>
                </a:gridCol>
                <a:gridCol w="505512">
                  <a:extLst>
                    <a:ext uri="{9D8B030D-6E8A-4147-A177-3AD203B41FA5}">
                      <a16:colId xmlns:a16="http://schemas.microsoft.com/office/drawing/2014/main" val="20010"/>
                    </a:ext>
                  </a:extLst>
                </a:gridCol>
                <a:gridCol w="505512">
                  <a:extLst>
                    <a:ext uri="{9D8B030D-6E8A-4147-A177-3AD203B41FA5}">
                      <a16:colId xmlns:a16="http://schemas.microsoft.com/office/drawing/2014/main" val="20011"/>
                    </a:ext>
                  </a:extLst>
                </a:gridCol>
                <a:gridCol w="505512">
                  <a:extLst>
                    <a:ext uri="{9D8B030D-6E8A-4147-A177-3AD203B41FA5}">
                      <a16:colId xmlns:a16="http://schemas.microsoft.com/office/drawing/2014/main" val="20012"/>
                    </a:ext>
                  </a:extLst>
                </a:gridCol>
                <a:gridCol w="505512">
                  <a:extLst>
                    <a:ext uri="{9D8B030D-6E8A-4147-A177-3AD203B41FA5}">
                      <a16:colId xmlns:a16="http://schemas.microsoft.com/office/drawing/2014/main" val="20013"/>
                    </a:ext>
                  </a:extLst>
                </a:gridCol>
                <a:gridCol w="505512">
                  <a:extLst>
                    <a:ext uri="{9D8B030D-6E8A-4147-A177-3AD203B41FA5}">
                      <a16:colId xmlns:a16="http://schemas.microsoft.com/office/drawing/2014/main" val="20014"/>
                    </a:ext>
                  </a:extLst>
                </a:gridCol>
                <a:gridCol w="505512">
                  <a:extLst>
                    <a:ext uri="{9D8B030D-6E8A-4147-A177-3AD203B41FA5}">
                      <a16:colId xmlns:a16="http://schemas.microsoft.com/office/drawing/2014/main" val="20015"/>
                    </a:ext>
                  </a:extLst>
                </a:gridCol>
                <a:gridCol w="505512">
                  <a:extLst>
                    <a:ext uri="{9D8B030D-6E8A-4147-A177-3AD203B41FA5}">
                      <a16:colId xmlns:a16="http://schemas.microsoft.com/office/drawing/2014/main" val="20016"/>
                    </a:ext>
                  </a:extLst>
                </a:gridCol>
              </a:tblGrid>
              <a:tr h="183045">
                <a:tc rowSpan="3">
                  <a:txBody>
                    <a:bodyPr/>
                    <a:lstStyle/>
                    <a:p>
                      <a:pPr algn="ct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Формы ВИЧ-инфекции, контингенты</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Пол</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N строки</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Код по </a:t>
                      </a:r>
                      <a:r>
                        <a:rPr lang="ru-RU"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МКБ-10</a:t>
                      </a:r>
                      <a:endParaRPr lang="ru-RU" sz="1100" u="none"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13">
                  <a:txBody>
                    <a:bodyPr/>
                    <a:lstStyle/>
                    <a:p>
                      <a:pPr algn="ct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Число пациентов с впервые в жизни установленным диагнозом</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192475">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rowSpan="2">
                  <a:txBody>
                    <a:bodyPr/>
                    <a:lstStyle/>
                    <a:p>
                      <a:pPr algn="ct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Всего</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12">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в том числе в возрасте</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1"/>
                  </a:ext>
                </a:extLst>
              </a:tr>
              <a:tr h="766825">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до 1 года</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1 - 2 года</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3 - 4 года</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5 - 9 лет</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10 - 14 лет</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15 - 17 лет</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18 - 24 года</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25 - 34 года</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35 - 44 года</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45 - 49 лет</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50 - 59 лет</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60 лет и старше</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92475">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3</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4</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5</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6</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7</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8</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9</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11</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13</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14</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16</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17</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86745">
                <a:tc rowSpan="2">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Зарегистрировано пациентов с болезнью, вызванной ВИЧ, всего</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М</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B20 - B24</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628281">
                <a:tc vMerge="1">
                  <a:txBody>
                    <a:bodyPr/>
                    <a:lstStyle/>
                    <a:p>
                      <a:endParaRPr lang="ru-RU"/>
                    </a:p>
                  </a:txBody>
                  <a:tcPr/>
                </a:tc>
                <a:tc>
                  <a:txBody>
                    <a:bodyPr/>
                    <a:lstStyle/>
                    <a:p>
                      <a:pP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Ж</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graphicFrame>
        <p:nvGraphicFramePr>
          <p:cNvPr id="9" name="Таблица 8">
            <a:extLst>
              <a:ext uri="{FF2B5EF4-FFF2-40B4-BE49-F238E27FC236}">
                <a16:creationId xmlns:a16="http://schemas.microsoft.com/office/drawing/2014/main" id="{73F6D248-D168-4621-A3FE-C5DE15698325}"/>
              </a:ext>
            </a:extLst>
          </p:cNvPr>
          <p:cNvGraphicFramePr>
            <a:graphicFrameLocks noGrp="1"/>
          </p:cNvGraphicFramePr>
          <p:nvPr>
            <p:extLst>
              <p:ext uri="{D42A27DB-BD31-4B8C-83A1-F6EECF244321}">
                <p14:modId xmlns:p14="http://schemas.microsoft.com/office/powerpoint/2010/main" val="4124792448"/>
              </p:ext>
            </p:extLst>
          </p:nvPr>
        </p:nvGraphicFramePr>
        <p:xfrm>
          <a:off x="201932" y="3386831"/>
          <a:ext cx="11380468" cy="3291840"/>
        </p:xfrm>
        <a:graphic>
          <a:graphicData uri="http://schemas.openxmlformats.org/drawingml/2006/table">
            <a:tbl>
              <a:tblPr firstRow="1" firstCol="1" bandRow="1"/>
              <a:tblGrid>
                <a:gridCol w="1786726">
                  <a:extLst>
                    <a:ext uri="{9D8B030D-6E8A-4147-A177-3AD203B41FA5}">
                      <a16:colId xmlns:a16="http://schemas.microsoft.com/office/drawing/2014/main" val="4023170546"/>
                    </a:ext>
                  </a:extLst>
                </a:gridCol>
                <a:gridCol w="359346">
                  <a:extLst>
                    <a:ext uri="{9D8B030D-6E8A-4147-A177-3AD203B41FA5}">
                      <a16:colId xmlns:a16="http://schemas.microsoft.com/office/drawing/2014/main" val="2606481083"/>
                    </a:ext>
                  </a:extLst>
                </a:gridCol>
                <a:gridCol w="564380">
                  <a:extLst>
                    <a:ext uri="{9D8B030D-6E8A-4147-A177-3AD203B41FA5}">
                      <a16:colId xmlns:a16="http://schemas.microsoft.com/office/drawing/2014/main" val="3429276740"/>
                    </a:ext>
                  </a:extLst>
                </a:gridCol>
                <a:gridCol w="609387">
                  <a:extLst>
                    <a:ext uri="{9D8B030D-6E8A-4147-A177-3AD203B41FA5}">
                      <a16:colId xmlns:a16="http://schemas.microsoft.com/office/drawing/2014/main" val="970423903"/>
                    </a:ext>
                  </a:extLst>
                </a:gridCol>
                <a:gridCol w="473651">
                  <a:extLst>
                    <a:ext uri="{9D8B030D-6E8A-4147-A177-3AD203B41FA5}">
                      <a16:colId xmlns:a16="http://schemas.microsoft.com/office/drawing/2014/main" val="4054298365"/>
                    </a:ext>
                  </a:extLst>
                </a:gridCol>
                <a:gridCol w="473651">
                  <a:extLst>
                    <a:ext uri="{9D8B030D-6E8A-4147-A177-3AD203B41FA5}">
                      <a16:colId xmlns:a16="http://schemas.microsoft.com/office/drawing/2014/main" val="3754619757"/>
                    </a:ext>
                  </a:extLst>
                </a:gridCol>
                <a:gridCol w="586526">
                  <a:extLst>
                    <a:ext uri="{9D8B030D-6E8A-4147-A177-3AD203B41FA5}">
                      <a16:colId xmlns:a16="http://schemas.microsoft.com/office/drawing/2014/main" val="1633787713"/>
                    </a:ext>
                  </a:extLst>
                </a:gridCol>
                <a:gridCol w="586526">
                  <a:extLst>
                    <a:ext uri="{9D8B030D-6E8A-4147-A177-3AD203B41FA5}">
                      <a16:colId xmlns:a16="http://schemas.microsoft.com/office/drawing/2014/main" val="165079283"/>
                    </a:ext>
                  </a:extLst>
                </a:gridCol>
                <a:gridCol w="586526">
                  <a:extLst>
                    <a:ext uri="{9D8B030D-6E8A-4147-A177-3AD203B41FA5}">
                      <a16:colId xmlns:a16="http://schemas.microsoft.com/office/drawing/2014/main" val="2655485802"/>
                    </a:ext>
                  </a:extLst>
                </a:gridCol>
                <a:gridCol w="586526">
                  <a:extLst>
                    <a:ext uri="{9D8B030D-6E8A-4147-A177-3AD203B41FA5}">
                      <a16:colId xmlns:a16="http://schemas.microsoft.com/office/drawing/2014/main" val="3122669304"/>
                    </a:ext>
                  </a:extLst>
                </a:gridCol>
                <a:gridCol w="586526">
                  <a:extLst>
                    <a:ext uri="{9D8B030D-6E8A-4147-A177-3AD203B41FA5}">
                      <a16:colId xmlns:a16="http://schemas.microsoft.com/office/drawing/2014/main" val="2874489720"/>
                    </a:ext>
                  </a:extLst>
                </a:gridCol>
                <a:gridCol w="473651">
                  <a:extLst>
                    <a:ext uri="{9D8B030D-6E8A-4147-A177-3AD203B41FA5}">
                      <a16:colId xmlns:a16="http://schemas.microsoft.com/office/drawing/2014/main" val="2658602687"/>
                    </a:ext>
                  </a:extLst>
                </a:gridCol>
                <a:gridCol w="586526">
                  <a:extLst>
                    <a:ext uri="{9D8B030D-6E8A-4147-A177-3AD203B41FA5}">
                      <a16:colId xmlns:a16="http://schemas.microsoft.com/office/drawing/2014/main" val="4141647324"/>
                    </a:ext>
                  </a:extLst>
                </a:gridCol>
                <a:gridCol w="586526">
                  <a:extLst>
                    <a:ext uri="{9D8B030D-6E8A-4147-A177-3AD203B41FA5}">
                      <a16:colId xmlns:a16="http://schemas.microsoft.com/office/drawing/2014/main" val="2726312654"/>
                    </a:ext>
                  </a:extLst>
                </a:gridCol>
                <a:gridCol w="586526">
                  <a:extLst>
                    <a:ext uri="{9D8B030D-6E8A-4147-A177-3AD203B41FA5}">
                      <a16:colId xmlns:a16="http://schemas.microsoft.com/office/drawing/2014/main" val="1116490475"/>
                    </a:ext>
                  </a:extLst>
                </a:gridCol>
                <a:gridCol w="671541">
                  <a:extLst>
                    <a:ext uri="{9D8B030D-6E8A-4147-A177-3AD203B41FA5}">
                      <a16:colId xmlns:a16="http://schemas.microsoft.com/office/drawing/2014/main" val="2297783367"/>
                    </a:ext>
                  </a:extLst>
                </a:gridCol>
                <a:gridCol w="671541">
                  <a:extLst>
                    <a:ext uri="{9D8B030D-6E8A-4147-A177-3AD203B41FA5}">
                      <a16:colId xmlns:a16="http://schemas.microsoft.com/office/drawing/2014/main" val="4014268085"/>
                    </a:ext>
                  </a:extLst>
                </a:gridCol>
                <a:gridCol w="604386">
                  <a:extLst>
                    <a:ext uri="{9D8B030D-6E8A-4147-A177-3AD203B41FA5}">
                      <a16:colId xmlns:a16="http://schemas.microsoft.com/office/drawing/2014/main" val="3626270984"/>
                    </a:ext>
                  </a:extLst>
                </a:gridCol>
              </a:tblGrid>
              <a:tr h="83084">
                <a:tc row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effectLst/>
                          <a:latin typeface="Times New Roman" panose="02020603050405020304" pitchFamily="18" charset="0"/>
                          <a:ea typeface="Times New Roman" panose="02020603050405020304" pitchFamily="18" charset="0"/>
                        </a:rPr>
                        <a:t>Формы ВИЧ-инфекции,</a:t>
                      </a:r>
                      <a:br>
                        <a:rPr lang="ru-RU" sz="1200" dirty="0">
                          <a:effectLst/>
                          <a:latin typeface="Times New Roman" panose="02020603050405020304" pitchFamily="18" charset="0"/>
                          <a:ea typeface="Times New Roman" panose="02020603050405020304" pitchFamily="18" charset="0"/>
                        </a:rPr>
                      </a:br>
                      <a:r>
                        <a:rPr lang="ru-RU" sz="1200" dirty="0">
                          <a:effectLst/>
                          <a:latin typeface="Times New Roman" panose="02020603050405020304" pitchFamily="18" charset="0"/>
                          <a:ea typeface="Times New Roman" panose="02020603050405020304" pitchFamily="18" charset="0"/>
                        </a:rPr>
                        <a:t>контингенты</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effectLst/>
                          <a:latin typeface="Times New Roman" panose="02020603050405020304" pitchFamily="18" charset="0"/>
                          <a:ea typeface="Times New Roman" panose="02020603050405020304" pitchFamily="18" charset="0"/>
                        </a:rPr>
                        <a:t>№</a:t>
                      </a:r>
                      <a:br>
                        <a:rPr lang="ru-RU" sz="1200" dirty="0">
                          <a:effectLst/>
                          <a:latin typeface="Times New Roman" panose="02020603050405020304" pitchFamily="18" charset="0"/>
                          <a:ea typeface="Times New Roman" panose="02020603050405020304" pitchFamily="18" charset="0"/>
                        </a:rPr>
                      </a:br>
                      <a:r>
                        <a:rPr lang="ru-RU" sz="1200" dirty="0" err="1">
                          <a:effectLst/>
                          <a:latin typeface="Times New Roman" panose="02020603050405020304" pitchFamily="18" charset="0"/>
                          <a:ea typeface="Times New Roman" panose="02020603050405020304" pitchFamily="18" charset="0"/>
                        </a:rPr>
                        <a:t>стро-ки</a:t>
                      </a:r>
                      <a:endParaRPr lang="ru-RU" sz="1200" dirty="0">
                        <a:effectLst/>
                        <a:latin typeface="Times New Roman" panose="02020603050405020304" pitchFamily="18" charset="0"/>
                        <a:ea typeface="Times New Roman" panose="02020603050405020304" pitchFamily="18" charset="0"/>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effectLst/>
                          <a:latin typeface="Times New Roman" panose="02020603050405020304" pitchFamily="18" charset="0"/>
                          <a:ea typeface="Times New Roman" panose="02020603050405020304" pitchFamily="18" charset="0"/>
                        </a:rPr>
                        <a:t>Код</a:t>
                      </a:r>
                      <a:br>
                        <a:rPr lang="ru-RU" sz="1200" dirty="0">
                          <a:effectLst/>
                          <a:latin typeface="Times New Roman" panose="02020603050405020304" pitchFamily="18" charset="0"/>
                          <a:ea typeface="Times New Roman" panose="02020603050405020304" pitchFamily="18" charset="0"/>
                        </a:rPr>
                      </a:br>
                      <a:r>
                        <a:rPr lang="ru-RU" sz="1200" dirty="0">
                          <a:effectLst/>
                          <a:latin typeface="Times New Roman" panose="02020603050405020304" pitchFamily="18" charset="0"/>
                          <a:ea typeface="Times New Roman" panose="02020603050405020304" pitchFamily="18" charset="0"/>
                        </a:rPr>
                        <a:t>МКБ-10</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err="1">
                          <a:effectLst/>
                          <a:latin typeface="Times New Roman" panose="02020603050405020304" pitchFamily="18" charset="0"/>
                          <a:ea typeface="Times New Roman" panose="02020603050405020304" pitchFamily="18" charset="0"/>
                        </a:rPr>
                        <a:t>Зарегистриро</a:t>
                      </a:r>
                      <a:r>
                        <a:rPr lang="ru-RU" sz="1200" dirty="0">
                          <a:effectLst/>
                          <a:latin typeface="Times New Roman" panose="02020603050405020304" pitchFamily="18" charset="0"/>
                          <a:ea typeface="Times New Roman" panose="02020603050405020304" pitchFamily="18" charset="0"/>
                        </a:rPr>
                        <a:t>-</a:t>
                      </a:r>
                      <a:br>
                        <a:rPr lang="ru-RU" sz="1200" dirty="0">
                          <a:effectLst/>
                          <a:latin typeface="Times New Roman" panose="02020603050405020304" pitchFamily="18" charset="0"/>
                          <a:ea typeface="Times New Roman" panose="02020603050405020304" pitchFamily="18" charset="0"/>
                        </a:rPr>
                      </a:br>
                      <a:r>
                        <a:rPr lang="ru-RU" sz="1200" dirty="0" err="1">
                          <a:effectLst/>
                          <a:latin typeface="Times New Roman" panose="02020603050405020304" pitchFamily="18" charset="0"/>
                          <a:ea typeface="Times New Roman" panose="02020603050405020304" pitchFamily="18" charset="0"/>
                        </a:rPr>
                        <a:t>вано</a:t>
                      </a:r>
                      <a:r>
                        <a:rPr lang="ru-RU" sz="1200" dirty="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ru-RU"/>
                    </a:p>
                  </a:txBody>
                  <a:tcPr/>
                </a:tc>
                <a:tc gridSpan="6">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dirty="0">
                          <a:solidFill>
                            <a:srgbClr val="000000"/>
                          </a:solidFill>
                          <a:effectLst/>
                          <a:latin typeface="Times New Roman" panose="02020603050405020304" pitchFamily="18" charset="0"/>
                          <a:ea typeface="Times New Roman" panose="02020603050405020304" pitchFamily="18" charset="0"/>
                        </a:rPr>
                        <a:t>Находилось</a:t>
                      </a:r>
                      <a:r>
                        <a:rPr lang="ru-RU" sz="900" dirty="0">
                          <a:effectLst/>
                          <a:latin typeface="Times New Roman" panose="02020603050405020304" pitchFamily="18" charset="0"/>
                          <a:ea typeface="Times New Roman" panose="02020603050405020304" pitchFamily="18" charset="0"/>
                        </a:rPr>
                        <a:t> под диспансерным наблюдением</a:t>
                      </a:r>
                      <a:endParaRPr lang="ru-RU"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5">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Снято с диспансерного наблюдения</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rowSpan="2"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solidFill>
                            <a:srgbClr val="000000"/>
                          </a:solidFill>
                          <a:effectLst/>
                          <a:latin typeface="Times New Roman" panose="02020603050405020304" pitchFamily="18" charset="0"/>
                          <a:ea typeface="Times New Roman" panose="02020603050405020304" pitchFamily="18" charset="0"/>
                        </a:rPr>
                        <a:t>Состоит</a:t>
                      </a:r>
                      <a:br>
                        <a:rPr lang="ru-RU" sz="1200" dirty="0">
                          <a:solidFill>
                            <a:srgbClr val="000000"/>
                          </a:solidFill>
                          <a:effectLst/>
                          <a:latin typeface="Times New Roman" panose="02020603050405020304" pitchFamily="18" charset="0"/>
                          <a:ea typeface="Times New Roman" panose="02020603050405020304" pitchFamily="18" charset="0"/>
                        </a:rPr>
                      </a:br>
                      <a:r>
                        <a:rPr lang="ru-RU" sz="1200" dirty="0">
                          <a:solidFill>
                            <a:srgbClr val="000000"/>
                          </a:solidFill>
                          <a:effectLst/>
                          <a:latin typeface="Times New Roman" panose="02020603050405020304" pitchFamily="18" charset="0"/>
                          <a:ea typeface="Times New Roman" panose="02020603050405020304" pitchFamily="18" charset="0"/>
                        </a:rPr>
                        <a:t>под диспансерным наблюдением                    на конец отчетного года</a:t>
                      </a:r>
                      <a:endParaRPr lang="ru-RU"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ru-RU"/>
                    </a:p>
                  </a:txBody>
                  <a:tcPr/>
                </a:tc>
                <a:extLst>
                  <a:ext uri="{0D108BD9-81ED-4DB2-BD59-A6C34878D82A}">
                    <a16:rowId xmlns:a16="http://schemas.microsoft.com/office/drawing/2014/main" val="3155219535"/>
                  </a:ext>
                </a:extLst>
              </a:tr>
              <a:tr h="685800">
                <a:tc vMerge="1">
                  <a:txBody>
                    <a:bodyPr/>
                    <a:lstStyle/>
                    <a:p>
                      <a:endParaRPr lang="ru-RU"/>
                    </a:p>
                  </a:txBody>
                  <a:tcPr/>
                </a:tc>
                <a:tc vMerge="1">
                  <a:txBody>
                    <a:bodyPr/>
                    <a:lstStyle/>
                    <a:p>
                      <a:endParaRPr lang="ru-RU"/>
                    </a:p>
                  </a:txBody>
                  <a:tcPr/>
                </a:tc>
                <a:tc vMerge="1">
                  <a:txBody>
                    <a:bodyPr/>
                    <a:lstStyle/>
                    <a:p>
                      <a:endParaRPr lang="ru-RU"/>
                    </a:p>
                  </a:txBody>
                  <a:tcPr/>
                </a:tc>
                <a:tc gridSpan="2" vMerge="1">
                  <a:txBody>
                    <a:bodyPr/>
                    <a:lstStyle/>
                    <a:p>
                      <a:endParaRPr lang="ru-RU"/>
                    </a:p>
                  </a:txBody>
                  <a:tcPr/>
                </a:tc>
                <a:tc hMerge="1" vMerge="1">
                  <a:txBody>
                    <a:bodyPr/>
                    <a:lstStyle/>
                    <a:p>
                      <a:endParaRPr lang="ru-RU"/>
                    </a:p>
                  </a:txBody>
                  <a:tcPr/>
                </a:tc>
                <a:tc rowSpan="3">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5">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effectLst/>
                          <a:latin typeface="Times New Roman" panose="02020603050405020304" pitchFamily="18" charset="0"/>
                          <a:ea typeface="Times New Roman" panose="02020603050405020304" pitchFamily="18" charset="0"/>
                        </a:rPr>
                        <a:t>из них</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rowSpan="3">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effectLst/>
                          <a:latin typeface="Times New Roman" panose="02020603050405020304" pitchFamily="18" charset="0"/>
                          <a:ea typeface="Times New Roman" panose="02020603050405020304" pitchFamily="18" charset="0"/>
                        </a:rPr>
                        <a:t>из них</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gridSpan="2" vMerge="1">
                  <a:txBody>
                    <a:bodyPr/>
                    <a:lstStyle/>
                    <a:p>
                      <a:endParaRPr lang="ru-RU"/>
                    </a:p>
                  </a:txBody>
                  <a:tcPr/>
                </a:tc>
                <a:tc hMerge="1" vMerge="1">
                  <a:txBody>
                    <a:bodyPr/>
                    <a:lstStyle/>
                    <a:p>
                      <a:endParaRPr lang="ru-RU"/>
                    </a:p>
                  </a:txBody>
                  <a:tcPr/>
                </a:tc>
                <a:extLst>
                  <a:ext uri="{0D108BD9-81ED-4DB2-BD59-A6C34878D82A}">
                    <a16:rowId xmlns:a16="http://schemas.microsoft.com/office/drawing/2014/main" val="2356907730"/>
                  </a:ext>
                </a:extLst>
              </a:tr>
              <a:tr h="548640">
                <a:tc vMerge="1">
                  <a:txBody>
                    <a:bodyPr/>
                    <a:lstStyle/>
                    <a:p>
                      <a:endParaRPr lang="ru-RU"/>
                    </a:p>
                  </a:txBody>
                  <a:tcPr/>
                </a:tc>
                <a:tc vMerge="1">
                  <a:txBody>
                    <a:bodyPr/>
                    <a:lstStyle/>
                    <a:p>
                      <a:endParaRPr lang="ru-RU"/>
                    </a:p>
                  </a:txBody>
                  <a:tcPr/>
                </a:tc>
                <a:tc vMerge="1">
                  <a:txBody>
                    <a:bodyPr/>
                    <a:lstStyle/>
                    <a:p>
                      <a:endParaRPr lang="ru-RU"/>
                    </a:p>
                  </a:txBody>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20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effectLst/>
                          <a:latin typeface="Times New Roman" panose="02020603050405020304" pitchFamily="18" charset="0"/>
                          <a:ea typeface="Times New Roman" panose="02020603050405020304" pitchFamily="18" charset="0"/>
                        </a:rPr>
                        <a:t>с впер-вые</a:t>
                      </a:r>
                      <a:br>
                        <a:rPr lang="ru-RU" sz="1200" dirty="0">
                          <a:effectLst/>
                          <a:latin typeface="Times New Roman" panose="02020603050405020304" pitchFamily="18" charset="0"/>
                          <a:ea typeface="Times New Roman" panose="02020603050405020304" pitchFamily="18" charset="0"/>
                        </a:rPr>
                      </a:br>
                      <a:r>
                        <a:rPr lang="ru-RU" sz="1200" dirty="0">
                          <a:effectLst/>
                          <a:latin typeface="Times New Roman" panose="02020603050405020304" pitchFamily="18" charset="0"/>
                          <a:ea typeface="Times New Roman" panose="02020603050405020304" pitchFamily="18" charset="0"/>
                        </a:rPr>
                        <a:t>в жизни уста-нов-ленным </a:t>
                      </a:r>
                      <a:r>
                        <a:rPr lang="ru-RU" sz="1200" dirty="0" err="1">
                          <a:effectLst/>
                          <a:latin typeface="Times New Roman" panose="02020603050405020304" pitchFamily="18" charset="0"/>
                          <a:ea typeface="Times New Roman" panose="02020603050405020304" pitchFamily="18" charset="0"/>
                        </a:rPr>
                        <a:t>диаг-нозом</a:t>
                      </a:r>
                      <a:endParaRPr lang="ru-RU" sz="1200" dirty="0">
                        <a:effectLst/>
                        <a:latin typeface="Times New Roman" panose="02020603050405020304" pitchFamily="18" charset="0"/>
                        <a:ea typeface="Times New Roman" panose="02020603050405020304" pitchFamily="18" charset="0"/>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effectLst/>
                          <a:latin typeface="Times New Roman" panose="02020603050405020304" pitchFamily="18" charset="0"/>
                          <a:ea typeface="Times New Roman" panose="02020603050405020304" pitchFamily="18" charset="0"/>
                        </a:rPr>
                        <a:t>с впервые в жизни установленным диагнозом</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effectLst/>
                          <a:latin typeface="Times New Roman" panose="02020603050405020304" pitchFamily="18" charset="0"/>
                          <a:ea typeface="Times New Roman" panose="02020603050405020304" pitchFamily="18" charset="0"/>
                        </a:rPr>
                        <a:t>переведено</a:t>
                      </a:r>
                      <a:r>
                        <a:rPr lang="en-US" sz="1200">
                          <a:effectLst/>
                          <a:latin typeface="Times New Roman" panose="02020603050405020304" pitchFamily="18" charset="0"/>
                          <a:ea typeface="Times New Roman" panose="02020603050405020304" pitchFamily="18" charset="0"/>
                        </a:rPr>
                        <a:t/>
                      </a:r>
                      <a:br>
                        <a:rPr lang="en-US" sz="1200">
                          <a:effectLst/>
                          <a:latin typeface="Times New Roman" panose="02020603050405020304" pitchFamily="18" charset="0"/>
                          <a:ea typeface="Times New Roman" panose="02020603050405020304" pitchFamily="18" charset="0"/>
                        </a:rPr>
                      </a:br>
                      <a:r>
                        <a:rPr lang="ru-RU" sz="1200">
                          <a:effectLst/>
                          <a:latin typeface="Times New Roman" panose="02020603050405020304" pitchFamily="18" charset="0"/>
                          <a:ea typeface="Times New Roman" panose="02020603050405020304" pitchFamily="18" charset="0"/>
                        </a:rPr>
                        <a:t>из других организаций</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effectLst/>
                          <a:latin typeface="Times New Roman" panose="02020603050405020304" pitchFamily="18" charset="0"/>
                          <a:ea typeface="Times New Roman" panose="02020603050405020304" pitchFamily="18" charset="0"/>
                        </a:rPr>
                        <a:t>прибыло из других </a:t>
                      </a:r>
                      <a:r>
                        <a:rPr lang="ru-RU" sz="1200" dirty="0" err="1">
                          <a:effectLst/>
                          <a:latin typeface="Times New Roman" panose="02020603050405020304" pitchFamily="18" charset="0"/>
                          <a:ea typeface="Times New Roman" panose="02020603050405020304" pitchFamily="18" charset="0"/>
                        </a:rPr>
                        <a:t>субъек-тов</a:t>
                      </a:r>
                      <a:r>
                        <a:rPr lang="ru-RU" sz="1200" dirty="0">
                          <a:effectLst/>
                          <a:latin typeface="Times New Roman" panose="02020603050405020304" pitchFamily="18" charset="0"/>
                          <a:ea typeface="Times New Roman" panose="02020603050405020304" pitchFamily="18" charset="0"/>
                        </a:rPr>
                        <a:t> России</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effectLst/>
                          <a:latin typeface="Times New Roman" panose="02020603050405020304" pitchFamily="18" charset="0"/>
                          <a:ea typeface="Times New Roman" panose="02020603050405020304" pitchFamily="18" charset="0"/>
                        </a:rPr>
                        <a:t>переведено</a:t>
                      </a:r>
                      <a:br>
                        <a:rPr lang="ru-RU" sz="1200" dirty="0">
                          <a:effectLst/>
                          <a:latin typeface="Times New Roman" panose="02020603050405020304" pitchFamily="18" charset="0"/>
                          <a:ea typeface="Times New Roman" panose="02020603050405020304" pitchFamily="18" charset="0"/>
                        </a:rPr>
                      </a:br>
                      <a:r>
                        <a:rPr lang="ru-RU" sz="1200" dirty="0">
                          <a:effectLst/>
                          <a:latin typeface="Times New Roman" panose="02020603050405020304" pitchFamily="18" charset="0"/>
                          <a:ea typeface="Times New Roman" panose="02020603050405020304" pitchFamily="18" charset="0"/>
                        </a:rPr>
                        <a:t>в другие организации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effectLst/>
                          <a:latin typeface="Times New Roman" panose="02020603050405020304" pitchFamily="18" charset="0"/>
                          <a:ea typeface="Times New Roman" panose="02020603050405020304" pitchFamily="18" charset="0"/>
                        </a:rPr>
                        <a:t>выбыло в другие субъек-ты России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effectLst/>
                          <a:latin typeface="Times New Roman" panose="02020603050405020304" pitchFamily="18" charset="0"/>
                          <a:ea typeface="Times New Roman" panose="02020603050405020304" pitchFamily="18" charset="0"/>
                        </a:rPr>
                        <a:t>в связи со смер-тью</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solidFill>
                            <a:srgbClr val="000000"/>
                          </a:solidFill>
                          <a:effectLst/>
                          <a:latin typeface="Times New Roman" panose="02020603050405020304" pitchFamily="18" charset="0"/>
                          <a:ea typeface="Times New Roman" panose="02020603050405020304" pitchFamily="18" charset="0"/>
                        </a:rPr>
                        <a:t>всего</a:t>
                      </a:r>
                      <a:endParaRPr lang="ru-RU"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solidFill>
                            <a:srgbClr val="000000"/>
                          </a:solidFill>
                          <a:effectLst/>
                          <a:latin typeface="Times New Roman" panose="02020603050405020304" pitchFamily="18" charset="0"/>
                          <a:ea typeface="Times New Roman" panose="02020603050405020304" pitchFamily="18" charset="0"/>
                        </a:rPr>
                        <a:t>из них</a:t>
                      </a:r>
                      <a:br>
                        <a:rPr lang="ru-RU" sz="1200" dirty="0">
                          <a:solidFill>
                            <a:srgbClr val="000000"/>
                          </a:solidFill>
                          <a:effectLst/>
                          <a:latin typeface="Times New Roman" panose="02020603050405020304" pitchFamily="18" charset="0"/>
                          <a:ea typeface="Times New Roman" panose="02020603050405020304" pitchFamily="18" charset="0"/>
                        </a:rPr>
                      </a:br>
                      <a:r>
                        <a:rPr lang="ru-RU" sz="1200" dirty="0">
                          <a:solidFill>
                            <a:srgbClr val="000000"/>
                          </a:solidFill>
                          <a:effectLst/>
                          <a:latin typeface="Times New Roman" panose="02020603050405020304" pitchFamily="18" charset="0"/>
                          <a:ea typeface="Times New Roman" panose="02020603050405020304" pitchFamily="18" charset="0"/>
                        </a:rPr>
                        <a:t>(из гр. 17)</a:t>
                      </a:r>
                      <a:br>
                        <a:rPr lang="ru-RU" sz="1200" dirty="0">
                          <a:solidFill>
                            <a:srgbClr val="000000"/>
                          </a:solidFill>
                          <a:effectLst/>
                          <a:latin typeface="Times New Roman" panose="02020603050405020304" pitchFamily="18" charset="0"/>
                          <a:ea typeface="Times New Roman" panose="02020603050405020304" pitchFamily="18" charset="0"/>
                        </a:rPr>
                      </a:br>
                      <a:r>
                        <a:rPr lang="ru-RU" sz="1200" dirty="0">
                          <a:solidFill>
                            <a:srgbClr val="000000"/>
                          </a:solidFill>
                          <a:effectLst/>
                          <a:latin typeface="Times New Roman" panose="02020603050405020304" pitchFamily="18" charset="0"/>
                          <a:ea typeface="Times New Roman" panose="02020603050405020304" pitchFamily="18" charset="0"/>
                        </a:rPr>
                        <a:t>детей</a:t>
                      </a:r>
                      <a:br>
                        <a:rPr lang="ru-RU" sz="1200" dirty="0">
                          <a:solidFill>
                            <a:srgbClr val="000000"/>
                          </a:solidFill>
                          <a:effectLst/>
                          <a:latin typeface="Times New Roman" panose="02020603050405020304" pitchFamily="18" charset="0"/>
                          <a:ea typeface="Times New Roman" panose="02020603050405020304" pitchFamily="18" charset="0"/>
                        </a:rPr>
                      </a:br>
                      <a:r>
                        <a:rPr lang="ru-RU" sz="1200" dirty="0">
                          <a:solidFill>
                            <a:srgbClr val="000000"/>
                          </a:solidFill>
                          <a:effectLst/>
                          <a:latin typeface="Times New Roman" panose="02020603050405020304" pitchFamily="18" charset="0"/>
                          <a:ea typeface="Times New Roman" panose="02020603050405020304" pitchFamily="18" charset="0"/>
                        </a:rPr>
                        <a:t>в возрасте</a:t>
                      </a:r>
                      <a:endParaRPr lang="ru-RU" sz="1200" dirty="0">
                        <a:effectLst/>
                        <a:latin typeface="Times New Roman" panose="02020603050405020304" pitchFamily="18" charset="0"/>
                        <a:ea typeface="Times New Roman" panose="02020603050405020304" pitchFamily="18" charset="0"/>
                      </a:endParaRPr>
                    </a:p>
                    <a:p>
                      <a:pPr algn="ctr"/>
                      <a:r>
                        <a:rPr lang="ru-RU" sz="1200" dirty="0">
                          <a:solidFill>
                            <a:srgbClr val="000000"/>
                          </a:solidFill>
                          <a:effectLst/>
                          <a:latin typeface="Times New Roman" panose="02020603050405020304" pitchFamily="18" charset="0"/>
                          <a:ea typeface="Times New Roman" panose="02020603050405020304" pitchFamily="18" charset="0"/>
                        </a:rPr>
                        <a:t>0</a:t>
                      </a:r>
                      <a:r>
                        <a:rPr lang="ru-RU" sz="1200" dirty="0">
                          <a:solidFill>
                            <a:srgbClr val="000000"/>
                          </a:solidFill>
                          <a:effectLst/>
                          <a:latin typeface="Times New Roman" panose="02020603050405020304" pitchFamily="18" charset="0"/>
                          <a:ea typeface="Times New Roman" panose="02020603050405020304" pitchFamily="18" charset="0"/>
                          <a:sym typeface="Symbol" panose="05050102010706020507" pitchFamily="18" charset="2"/>
                        </a:rPr>
                        <a:t></a:t>
                      </a:r>
                      <a:r>
                        <a:rPr lang="ru-RU" sz="1200" dirty="0">
                          <a:solidFill>
                            <a:srgbClr val="000000"/>
                          </a:solidFill>
                          <a:effectLst/>
                          <a:latin typeface="Times New Roman" panose="02020603050405020304" pitchFamily="18" charset="0"/>
                          <a:ea typeface="Times New Roman" panose="02020603050405020304" pitchFamily="18" charset="0"/>
                        </a:rPr>
                        <a:t>17 лет</a:t>
                      </a:r>
                      <a:endParaRPr lang="ru-RU" sz="1200" dirty="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60815779"/>
                  </a:ext>
                </a:extLst>
              </a:tr>
              <a:tr h="1097280">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effectLst/>
                          <a:latin typeface="Times New Roman" panose="02020603050405020304" pitchFamily="18" charset="0"/>
                          <a:ea typeface="Times New Roman" panose="02020603050405020304" pitchFamily="18" charset="0"/>
                        </a:rPr>
                        <a:t>из них детей в </a:t>
                      </a:r>
                      <a:r>
                        <a:rPr lang="ru-RU" sz="1200" dirty="0" err="1">
                          <a:effectLst/>
                          <a:latin typeface="Times New Roman" panose="02020603050405020304" pitchFamily="18" charset="0"/>
                          <a:ea typeface="Times New Roman" panose="02020603050405020304" pitchFamily="18" charset="0"/>
                        </a:rPr>
                        <a:t>возра-сте</a:t>
                      </a:r>
                      <a:r>
                        <a:rPr lang="ru-RU" sz="1200" dirty="0">
                          <a:effectLst/>
                          <a:latin typeface="Times New Roman" panose="02020603050405020304" pitchFamily="18" charset="0"/>
                          <a:ea typeface="Times New Roman" panose="02020603050405020304" pitchFamily="18" charset="0"/>
                        </a:rPr>
                        <a:t/>
                      </a:r>
                      <a:br>
                        <a:rPr lang="ru-RU" sz="1200" dirty="0">
                          <a:effectLst/>
                          <a:latin typeface="Times New Roman" panose="02020603050405020304" pitchFamily="18" charset="0"/>
                          <a:ea typeface="Times New Roman" panose="02020603050405020304" pitchFamily="18" charset="0"/>
                        </a:rPr>
                      </a:br>
                      <a:r>
                        <a:rPr lang="ru-RU" sz="1200" dirty="0">
                          <a:effectLst/>
                          <a:latin typeface="Times New Roman" panose="02020603050405020304" pitchFamily="18" charset="0"/>
                          <a:ea typeface="Times New Roman" panose="02020603050405020304" pitchFamily="18" charset="0"/>
                        </a:rPr>
                        <a:t>0</a:t>
                      </a:r>
                      <a:r>
                        <a:rPr lang="ru-RU" sz="1200" dirty="0">
                          <a:effectLst/>
                          <a:latin typeface="Times New Roman" panose="02020603050405020304" pitchFamily="18" charset="0"/>
                          <a:ea typeface="Times New Roman" panose="02020603050405020304" pitchFamily="18" charset="0"/>
                          <a:sym typeface="Symbol" panose="05050102010706020507" pitchFamily="18" charset="2"/>
                        </a:rPr>
                        <a:t></a:t>
                      </a:r>
                      <a:r>
                        <a:rPr lang="ru-RU" sz="1200" dirty="0">
                          <a:effectLst/>
                          <a:latin typeface="Times New Roman" panose="02020603050405020304" pitchFamily="18" charset="0"/>
                          <a:ea typeface="Times New Roman" panose="02020603050405020304" pitchFamily="18" charset="0"/>
                        </a:rPr>
                        <a:t>17 лет</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effectLst/>
                          <a:latin typeface="Times New Roman" panose="02020603050405020304" pitchFamily="18" charset="0"/>
                          <a:ea typeface="Times New Roman" panose="02020603050405020304" pitchFamily="18" charset="0"/>
                        </a:rPr>
                        <a:t>из них  ведом-</a:t>
                      </a:r>
                      <a:r>
                        <a:rPr lang="ru-RU" sz="1200" dirty="0" err="1">
                          <a:effectLst/>
                          <a:latin typeface="Times New Roman" panose="02020603050405020304" pitchFamily="18" charset="0"/>
                          <a:ea typeface="Times New Roman" panose="02020603050405020304" pitchFamily="18" charset="0"/>
                        </a:rPr>
                        <a:t>ствен</a:t>
                      </a:r>
                      <a:r>
                        <a:rPr lang="ru-RU" sz="1200" dirty="0">
                          <a:effectLst/>
                          <a:latin typeface="Times New Roman" panose="02020603050405020304" pitchFamily="18" charset="0"/>
                          <a:ea typeface="Times New Roman" panose="02020603050405020304" pitchFamily="18" charset="0"/>
                        </a:rPr>
                        <a:t>-</a:t>
                      </a:r>
                      <a:r>
                        <a:rPr lang="ru-RU" sz="1200" dirty="0" err="1">
                          <a:effectLst/>
                          <a:latin typeface="Times New Roman" panose="02020603050405020304" pitchFamily="18" charset="0"/>
                          <a:ea typeface="Times New Roman" panose="02020603050405020304" pitchFamily="18" charset="0"/>
                        </a:rPr>
                        <a:t>ных</a:t>
                      </a:r>
                      <a:endParaRPr lang="ru-RU" sz="12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vMerge="1">
                  <a:txBody>
                    <a:bodyPr/>
                    <a:lstStyle/>
                    <a:p>
                      <a:endParaRPr lang="ru-RU"/>
                    </a:p>
                  </a:txBody>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effectLst/>
                          <a:latin typeface="Times New Roman" panose="02020603050405020304" pitchFamily="18" charset="0"/>
                          <a:ea typeface="Times New Roman" panose="02020603050405020304" pitchFamily="18" charset="0"/>
                        </a:rPr>
                        <a:t>из них в ведом-</a:t>
                      </a:r>
                      <a:r>
                        <a:rPr lang="ru-RU" sz="1200" dirty="0" err="1">
                          <a:effectLst/>
                          <a:latin typeface="Times New Roman" panose="02020603050405020304" pitchFamily="18" charset="0"/>
                          <a:ea typeface="Times New Roman" panose="02020603050405020304" pitchFamily="18" charset="0"/>
                        </a:rPr>
                        <a:t>ствен</a:t>
                      </a:r>
                      <a:r>
                        <a:rPr lang="ru-RU" sz="1200" dirty="0">
                          <a:effectLst/>
                          <a:latin typeface="Times New Roman" panose="02020603050405020304" pitchFamily="18" charset="0"/>
                          <a:ea typeface="Times New Roman" panose="02020603050405020304" pitchFamily="18" charset="0"/>
                        </a:rPr>
                        <a:t>-</a:t>
                      </a:r>
                      <a:r>
                        <a:rPr lang="ru-RU" sz="1200" dirty="0" err="1">
                          <a:effectLst/>
                          <a:latin typeface="Times New Roman" panose="02020603050405020304" pitchFamily="18" charset="0"/>
                          <a:ea typeface="Times New Roman" panose="02020603050405020304" pitchFamily="18" charset="0"/>
                        </a:rPr>
                        <a:t>ные</a:t>
                      </a:r>
                      <a:r>
                        <a:rPr lang="ru-RU" sz="1200" dirty="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extLst>
                  <a:ext uri="{0D108BD9-81ED-4DB2-BD59-A6C34878D82A}">
                    <a16:rowId xmlns:a16="http://schemas.microsoft.com/office/drawing/2014/main" val="3401171604"/>
                  </a:ext>
                </a:extLst>
              </a:tr>
              <a:tr h="13716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effectLst/>
                          <a:latin typeface="Times New Roman" panose="02020603050405020304" pitchFamily="18" charset="0"/>
                          <a:ea typeface="Times New Roman" panose="02020603050405020304" pitchFamily="18" charset="0"/>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effectLst/>
                          <a:latin typeface="Times New Roman" panose="02020603050405020304" pitchFamily="18" charset="0"/>
                          <a:ea typeface="Times New Roman" panose="02020603050405020304" pitchFamily="18" charset="0"/>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effectLst/>
                          <a:latin typeface="Times New Roman" panose="02020603050405020304" pitchFamily="18" charset="0"/>
                          <a:ea typeface="Times New Roman" panose="02020603050405020304" pitchFamily="18" charset="0"/>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effectLst/>
                          <a:latin typeface="Times New Roman" panose="02020603050405020304" pitchFamily="18" charset="0"/>
                          <a:ea typeface="Times New Roman" panose="02020603050405020304" pitchFamily="18" charset="0"/>
                        </a:rPr>
                        <a:t>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effectLst/>
                          <a:latin typeface="Times New Roman" panose="02020603050405020304" pitchFamily="18" charset="0"/>
                          <a:ea typeface="Times New Roman" panose="02020603050405020304" pitchFamily="18" charset="0"/>
                        </a:rPr>
                        <a:t>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effectLst/>
                          <a:latin typeface="Times New Roman" panose="02020603050405020304" pitchFamily="18" charset="0"/>
                          <a:ea typeface="Times New Roman" panose="02020603050405020304" pitchFamily="18" charset="0"/>
                        </a:rPr>
                        <a:t>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effectLst/>
                          <a:latin typeface="Times New Roman" panose="02020603050405020304" pitchFamily="18" charset="0"/>
                          <a:ea typeface="Times New Roman" panose="02020603050405020304" pitchFamily="18" charset="0"/>
                        </a:rPr>
                        <a:t>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effectLst/>
                          <a:latin typeface="Times New Roman" panose="02020603050405020304" pitchFamily="18" charset="0"/>
                          <a:ea typeface="Times New Roman" panose="02020603050405020304" pitchFamily="18" charset="0"/>
                        </a:rPr>
                        <a:t>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effectLst/>
                          <a:latin typeface="Times New Roman" panose="02020603050405020304" pitchFamily="18" charset="0"/>
                          <a:ea typeface="Times New Roman" panose="02020603050405020304" pitchFamily="18" charset="0"/>
                        </a:rPr>
                        <a:t>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effectLst/>
                          <a:latin typeface="Times New Roman" panose="02020603050405020304" pitchFamily="18" charset="0"/>
                          <a:ea typeface="Times New Roman" panose="02020603050405020304" pitchFamily="18" charset="0"/>
                        </a:rPr>
                        <a:t>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effectLst/>
                          <a:latin typeface="Times New Roman" panose="02020603050405020304" pitchFamily="18" charset="0"/>
                          <a:ea typeface="Times New Roman" panose="02020603050405020304" pitchFamily="18" charset="0"/>
                        </a:rPr>
                        <a:t>11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effectLst/>
                          <a:latin typeface="Times New Roman" panose="02020603050405020304" pitchFamily="18" charset="0"/>
                          <a:ea typeface="Times New Roman" panose="02020603050405020304" pitchFamily="18" charset="0"/>
                        </a:rPr>
                        <a:t>12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effectLst/>
                          <a:latin typeface="Times New Roman" panose="02020603050405020304" pitchFamily="18" charset="0"/>
                          <a:ea typeface="Times New Roman" panose="02020603050405020304" pitchFamily="18" charset="0"/>
                        </a:rPr>
                        <a:t>13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effectLst/>
                          <a:latin typeface="Times New Roman" panose="02020603050405020304" pitchFamily="18" charset="0"/>
                          <a:ea typeface="Times New Roman" panose="02020603050405020304" pitchFamily="18" charset="0"/>
                        </a:rPr>
                        <a:t>14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effectLst/>
                          <a:latin typeface="Times New Roman" panose="02020603050405020304" pitchFamily="18" charset="0"/>
                          <a:ea typeface="Times New Roman" panose="02020603050405020304" pitchFamily="18" charset="0"/>
                        </a:rPr>
                        <a:t>15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effectLst/>
                          <a:latin typeface="Times New Roman" panose="02020603050405020304" pitchFamily="18" charset="0"/>
                          <a:ea typeface="Times New Roman" panose="02020603050405020304" pitchFamily="18" charset="0"/>
                        </a:rPr>
                        <a:t>16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effectLst/>
                          <a:latin typeface="Times New Roman" panose="02020603050405020304" pitchFamily="18" charset="0"/>
                          <a:ea typeface="Times New Roman" panose="02020603050405020304" pitchFamily="18" charset="0"/>
                        </a:rPr>
                        <a:t>17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effectLst/>
                          <a:latin typeface="Times New Roman" panose="02020603050405020304" pitchFamily="18" charset="0"/>
                          <a:ea typeface="Times New Roman" panose="02020603050405020304" pitchFamily="18" charset="0"/>
                        </a:rPr>
                        <a:t>18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99128897"/>
                  </a:ext>
                </a:extLst>
              </a:tr>
            </a:tbl>
          </a:graphicData>
        </a:graphic>
      </p:graphicFrame>
      <p:sp>
        <p:nvSpPr>
          <p:cNvPr id="10" name="Прямоугольник 9"/>
          <p:cNvSpPr/>
          <p:nvPr/>
        </p:nvSpPr>
        <p:spPr>
          <a:xfrm>
            <a:off x="277368" y="1656177"/>
            <a:ext cx="1443024" cy="338554"/>
          </a:xfrm>
          <a:prstGeom prst="rect">
            <a:avLst/>
          </a:prstGeom>
        </p:spPr>
        <p:txBody>
          <a:bodyPr wrap="none">
            <a:spAutoFit/>
          </a:bodyPr>
          <a:lstStyle/>
          <a:p>
            <a:r>
              <a:rPr lang="ru-RU" sz="1600" b="1" kern="0" dirty="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rPr>
              <a:t>Таблица 1000</a:t>
            </a:r>
            <a:endParaRPr lang="ru-RU" sz="1600" kern="0" dirty="0">
              <a:solidFill>
                <a:sysClr val="windowText" lastClr="000000"/>
              </a:solidFill>
              <a:latin typeface="Times New Roman" panose="02020603050405020304" pitchFamily="18" charset="0"/>
              <a:cs typeface="Times New Roman" panose="02020603050405020304" pitchFamily="18" charset="0"/>
            </a:endParaRPr>
          </a:p>
        </p:txBody>
      </p:sp>
      <p:sp>
        <p:nvSpPr>
          <p:cNvPr id="11" name="Прямоугольник 10"/>
          <p:cNvSpPr/>
          <p:nvPr/>
        </p:nvSpPr>
        <p:spPr>
          <a:xfrm>
            <a:off x="277368" y="3625185"/>
            <a:ext cx="1443024"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600" b="1" i="0" u="none" strike="noStrike" kern="0" cap="none" spc="0" normalizeH="0" baseline="0" noProof="0" dirty="0">
                <a:ln>
                  <a:noFill/>
                </a:ln>
                <a:solidFill>
                  <a:sysClr val="windowText" lastClr="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Таблица</a:t>
            </a:r>
            <a:r>
              <a:rPr kumimoji="0" lang="ru-RU" sz="1600" b="1" i="0" u="none" strike="noStrike" kern="0" cap="none" spc="0" normalizeH="0" noProof="0" dirty="0">
                <a:ln>
                  <a:noFill/>
                </a:ln>
                <a:solidFill>
                  <a:sysClr val="windowText" lastClr="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2000</a:t>
            </a:r>
            <a:endParaRPr kumimoji="0" lang="ru-RU" sz="1600" b="0" i="0" u="none" strike="noStrike" kern="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sp>
        <p:nvSpPr>
          <p:cNvPr id="12" name="Овал 11"/>
          <p:cNvSpPr/>
          <p:nvPr/>
        </p:nvSpPr>
        <p:spPr>
          <a:xfrm>
            <a:off x="4852416" y="1994731"/>
            <a:ext cx="670560" cy="1248341"/>
          </a:xfrm>
          <a:prstGeom prst="ellipse">
            <a:avLst/>
          </a:prstGeom>
          <a:no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Овал 12"/>
          <p:cNvSpPr/>
          <p:nvPr/>
        </p:nvSpPr>
        <p:spPr>
          <a:xfrm>
            <a:off x="3279115" y="4431439"/>
            <a:ext cx="914400" cy="2305627"/>
          </a:xfrm>
          <a:prstGeom prst="ellipse">
            <a:avLst/>
          </a:prstGeom>
          <a:no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6578491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F030D71-BFF6-4376-AB19-9A0C566D55E2}"/>
              </a:ext>
            </a:extLst>
          </p:cNvPr>
          <p:cNvSpPr>
            <a:spLocks noGrp="1"/>
          </p:cNvSpPr>
          <p:nvPr>
            <p:ph type="title"/>
          </p:nvPr>
        </p:nvSpPr>
        <p:spPr>
          <a:xfrm>
            <a:off x="111967" y="259085"/>
            <a:ext cx="11756572" cy="804605"/>
          </a:xfrm>
        </p:spPr>
        <p:txBody>
          <a:bodyPr>
            <a:noAutofit/>
          </a:bodyPr>
          <a:lstStyle/>
          <a:p>
            <a:pPr lvl="0" algn="ctr">
              <a:lnSpc>
                <a:spcPct val="100000"/>
              </a:lnSpc>
              <a:spcBef>
                <a:spcPts val="0"/>
              </a:spcBef>
            </a:pPr>
            <a:r>
              <a:rPr lang="ru-RU" altLang="ru-RU" sz="2200" b="1" dirty="0">
                <a:solidFill>
                  <a:schemeClr val="accent2">
                    <a:lumMod val="75000"/>
                  </a:schemeClr>
                </a:solidFill>
                <a:latin typeface="Times New Roman" panose="02020603050405020304" pitchFamily="18" charset="0"/>
                <a:ea typeface="+mn-ea"/>
                <a:cs typeface="Times New Roman" panose="02020603050405020304" pitchFamily="18" charset="0"/>
              </a:rPr>
              <a:t>НЕКОТОРЫЕ УСЛОВИЯ ВНУТРИТАБЛИЧНОГО КОНТРОЛЯ ДЛЯ ТАБЛИЦЫ 1000</a:t>
            </a:r>
            <a:endParaRPr lang="ru-RU" sz="2400" dirty="0">
              <a:solidFill>
                <a:schemeClr val="accent2">
                  <a:lumMod val="75000"/>
                </a:schemeClr>
              </a:solidFill>
            </a:endParaRPr>
          </a:p>
        </p:txBody>
      </p:sp>
      <p:sp>
        <p:nvSpPr>
          <p:cNvPr id="4" name="Прямоугольник 3">
            <a:extLst>
              <a:ext uri="{FF2B5EF4-FFF2-40B4-BE49-F238E27FC236}">
                <a16:creationId xmlns:a16="http://schemas.microsoft.com/office/drawing/2014/main" id="{87A954EC-3267-4E9F-9156-8E0F98D511C6}"/>
              </a:ext>
            </a:extLst>
          </p:cNvPr>
          <p:cNvSpPr/>
          <p:nvPr/>
        </p:nvSpPr>
        <p:spPr>
          <a:xfrm>
            <a:off x="598987" y="1219200"/>
            <a:ext cx="10515600" cy="5334000"/>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5" name="Прямоугольник 4">
            <a:extLst>
              <a:ext uri="{FF2B5EF4-FFF2-40B4-BE49-F238E27FC236}">
                <a16:creationId xmlns:a16="http://schemas.microsoft.com/office/drawing/2014/main" id="{298A4DDD-5DC2-4138-A0C3-CA59DCDD4060}"/>
              </a:ext>
            </a:extLst>
          </p:cNvPr>
          <p:cNvSpPr/>
          <p:nvPr/>
        </p:nvSpPr>
        <p:spPr>
          <a:xfrm>
            <a:off x="786063" y="1219200"/>
            <a:ext cx="10026315" cy="5632311"/>
          </a:xfrm>
          <a:prstGeom prst="rect">
            <a:avLst/>
          </a:prstGeom>
        </p:spPr>
        <p:txBody>
          <a:bodyPr wrap="square">
            <a:spAutoFit/>
          </a:bodyPr>
          <a:lstStyle/>
          <a:p>
            <a:pPr marL="285750" indent="-285750">
              <a:buFont typeface="Arial" panose="020B0604020202020204" pitchFamily="34" charset="0"/>
              <a:buChar char="•"/>
            </a:pPr>
            <a:endParaRPr lang="ru-RU" u="sng" dirty="0"/>
          </a:p>
          <a:p>
            <a:pPr marL="0" marR="0" lvl="0" indent="0" defTabSz="914400" rtl="0" eaLnBrk="1" fontAlgn="auto" latinLnBrk="0" hangingPunct="1">
              <a:lnSpc>
                <a:spcPct val="100000"/>
              </a:lnSpc>
              <a:spcBef>
                <a:spcPts val="0"/>
              </a:spcBef>
              <a:spcAft>
                <a:spcPts val="0"/>
              </a:spcAft>
              <a:buClrTx/>
              <a:buSzTx/>
              <a:buFontTx/>
              <a:buNone/>
              <a:tabLst/>
              <a:defRPr/>
            </a:pPr>
            <a:r>
              <a:rPr kumimoji="0" lang="ru-RU" sz="24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Сумма строк ф.61, таб.1000, </a:t>
            </a:r>
            <a:r>
              <a:rPr kumimoji="0" lang="ru-RU" sz="2400" b="1" i="0" u="none" strike="noStrike" kern="120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rPr>
              <a:t>стр.1:59, гр.05</a:t>
            </a:r>
            <a:r>
              <a:rPr kumimoji="0" lang="ru-RU" sz="24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должна быть </a:t>
            </a:r>
            <a:r>
              <a:rPr kumimoji="0" lang="ru-RU" sz="2400" b="1" i="0" u="sng"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равна</a:t>
            </a:r>
            <a:r>
              <a:rPr kumimoji="0" lang="ru-RU" sz="24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сумме строк по графам ф.61, таб.1000, стр.1:59, </a:t>
            </a:r>
            <a:r>
              <a:rPr kumimoji="0" lang="ru-RU" sz="2400" b="1" i="0" u="none" strike="noStrike" kern="120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rPr>
              <a:t>гр.06</a:t>
            </a:r>
            <a:r>
              <a:rPr lang="ru-RU" sz="2400" b="1" dirty="0">
                <a:solidFill>
                  <a:prstClr val="black"/>
                </a:solidFill>
                <a:latin typeface="Times New Roman" panose="02020603050405020304" pitchFamily="18" charset="0"/>
                <a:cs typeface="Times New Roman" panose="02020603050405020304" pitchFamily="18" charset="0"/>
              </a:rPr>
              <a:t> – </a:t>
            </a:r>
            <a:r>
              <a:rPr kumimoji="0" lang="ru-RU" sz="24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стр.1:59, </a:t>
            </a:r>
            <a:r>
              <a:rPr kumimoji="0" lang="ru-RU" sz="2400" b="1" i="0" u="none" strike="noStrike" kern="120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rPr>
              <a:t>гр.17</a:t>
            </a:r>
          </a:p>
          <a:p>
            <a:endParaRPr lang="ru-RU" sz="2400" u="sng"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ru-RU" sz="2400" u="sng" dirty="0">
                <a:latin typeface="Times New Roman" panose="02020603050405020304" pitchFamily="18" charset="0"/>
                <a:cs typeface="Times New Roman" panose="02020603050405020304" pitchFamily="18" charset="0"/>
              </a:rPr>
              <a:t>Для мужского населения, всего (В20-В24):</a:t>
            </a:r>
          </a:p>
          <a:p>
            <a:r>
              <a:rPr lang="ru-RU" sz="2400" dirty="0">
                <a:latin typeface="Times New Roman" panose="02020603050405020304" pitchFamily="18" charset="0"/>
                <a:cs typeface="Times New Roman" panose="02020603050405020304" pitchFamily="18" charset="0"/>
              </a:rPr>
              <a:t>Сумма граф ф.61,таб.1000, </a:t>
            </a:r>
            <a:r>
              <a:rPr lang="ru-RU" sz="2400" dirty="0">
                <a:solidFill>
                  <a:srgbClr val="C00000"/>
                </a:solidFill>
                <a:latin typeface="Times New Roman" panose="02020603050405020304" pitchFamily="18" charset="0"/>
                <a:cs typeface="Times New Roman" panose="02020603050405020304" pitchFamily="18" charset="0"/>
              </a:rPr>
              <a:t>стр.1</a:t>
            </a:r>
            <a:r>
              <a:rPr lang="ru-RU" sz="2400" dirty="0">
                <a:latin typeface="Times New Roman" panose="02020603050405020304" pitchFamily="18" charset="0"/>
                <a:cs typeface="Times New Roman" panose="02020603050405020304" pitchFamily="18" charset="0"/>
              </a:rPr>
              <a:t>, гр.05:17</a:t>
            </a:r>
            <a:r>
              <a:rPr lang="ru-RU" sz="2400" dirty="0">
                <a:solidFill>
                  <a:srgbClr val="C00000"/>
                </a:solidFill>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должна быть </a:t>
            </a:r>
            <a:r>
              <a:rPr lang="ru-RU" sz="2400" u="sng" dirty="0">
                <a:latin typeface="Times New Roman" panose="02020603050405020304" pitchFamily="18" charset="0"/>
                <a:cs typeface="Times New Roman" panose="02020603050405020304" pitchFamily="18" charset="0"/>
              </a:rPr>
              <a:t>равна</a:t>
            </a:r>
            <a:r>
              <a:rPr lang="ru-RU" sz="2400" dirty="0">
                <a:latin typeface="Times New Roman" panose="02020603050405020304" pitchFamily="18" charset="0"/>
                <a:cs typeface="Times New Roman" panose="02020603050405020304" pitchFamily="18" charset="0"/>
              </a:rPr>
              <a:t> сумме граф в строках</a:t>
            </a:r>
          </a:p>
          <a:p>
            <a:r>
              <a:rPr lang="ru-RU" sz="2400" dirty="0">
                <a:latin typeface="Times New Roman" panose="02020603050405020304" pitchFamily="18" charset="0"/>
                <a:cs typeface="Times New Roman" panose="02020603050405020304" pitchFamily="18" charset="0"/>
              </a:rPr>
              <a:t>                     из ф.61,таб.1000, </a:t>
            </a:r>
            <a:r>
              <a:rPr lang="ru-RU" sz="2400" dirty="0">
                <a:solidFill>
                  <a:srgbClr val="C00000"/>
                </a:solidFill>
                <a:latin typeface="Times New Roman" panose="02020603050405020304" pitchFamily="18" charset="0"/>
                <a:cs typeface="Times New Roman" panose="02020603050405020304" pitchFamily="18" charset="0"/>
              </a:rPr>
              <a:t>стр.3+15+23+31+41</a:t>
            </a:r>
            <a:r>
              <a:rPr lang="ru-RU" sz="2400" dirty="0">
                <a:latin typeface="Times New Roman" panose="02020603050405020304" pitchFamily="18" charset="0"/>
                <a:cs typeface="Times New Roman" panose="02020603050405020304" pitchFamily="18" charset="0"/>
              </a:rPr>
              <a:t>, гр.05:17</a:t>
            </a:r>
          </a:p>
          <a:p>
            <a:endParaRPr lang="ru-RU" sz="2400" dirty="0">
              <a:latin typeface="Times New Roman" panose="02020603050405020304" pitchFamily="18" charset="0"/>
              <a:cs typeface="Times New Roman" panose="02020603050405020304" pitchFamily="18" charset="0"/>
            </a:endParaRPr>
          </a:p>
          <a:p>
            <a:pPr marL="285750" indent="-285750">
              <a:buFont typeface="Arial" panose="020B0604020202020204" pitchFamily="34" charset="0"/>
              <a:buChar char="•"/>
            </a:pPr>
            <a:r>
              <a:rPr lang="ru-RU" sz="2400" u="sng" dirty="0">
                <a:latin typeface="Times New Roman" panose="02020603050405020304" pitchFamily="18" charset="0"/>
                <a:cs typeface="Times New Roman" panose="02020603050405020304" pitchFamily="18" charset="0"/>
              </a:rPr>
              <a:t>Для женского населения, всего (В20-В24):</a:t>
            </a:r>
          </a:p>
          <a:p>
            <a:r>
              <a:rPr lang="ru-RU" sz="2400" dirty="0">
                <a:latin typeface="Times New Roman" panose="02020603050405020304" pitchFamily="18" charset="0"/>
                <a:cs typeface="Times New Roman" panose="02020603050405020304" pitchFamily="18" charset="0"/>
              </a:rPr>
              <a:t>Сумма граф ф.61,таб.1000, </a:t>
            </a:r>
            <a:r>
              <a:rPr lang="ru-RU" sz="2400" dirty="0">
                <a:solidFill>
                  <a:srgbClr val="C00000"/>
                </a:solidFill>
                <a:latin typeface="Times New Roman" panose="02020603050405020304" pitchFamily="18" charset="0"/>
                <a:cs typeface="Times New Roman" panose="02020603050405020304" pitchFamily="18" charset="0"/>
              </a:rPr>
              <a:t>стр.2, </a:t>
            </a:r>
            <a:r>
              <a:rPr lang="ru-RU" sz="2400" dirty="0">
                <a:latin typeface="Times New Roman" panose="02020603050405020304" pitchFamily="18" charset="0"/>
                <a:cs typeface="Times New Roman" panose="02020603050405020304" pitchFamily="18" charset="0"/>
              </a:rPr>
              <a:t>гр.05:17 должна быть </a:t>
            </a:r>
            <a:r>
              <a:rPr lang="ru-RU" sz="2400" u="sng" dirty="0">
                <a:latin typeface="Times New Roman" panose="02020603050405020304" pitchFamily="18" charset="0"/>
                <a:cs typeface="Times New Roman" panose="02020603050405020304" pitchFamily="18" charset="0"/>
              </a:rPr>
              <a:t>равна</a:t>
            </a:r>
            <a:r>
              <a:rPr lang="ru-RU" sz="2400" dirty="0">
                <a:latin typeface="Times New Roman" panose="02020603050405020304" pitchFamily="18" charset="0"/>
                <a:cs typeface="Times New Roman" panose="02020603050405020304" pitchFamily="18" charset="0"/>
              </a:rPr>
              <a:t> сумме граф в строках</a:t>
            </a:r>
          </a:p>
          <a:p>
            <a:r>
              <a:rPr lang="ru-RU" sz="2400" dirty="0">
                <a:latin typeface="Times New Roman" panose="02020603050405020304" pitchFamily="18" charset="0"/>
                <a:cs typeface="Times New Roman" panose="02020603050405020304" pitchFamily="18" charset="0"/>
              </a:rPr>
              <a:t>                     из ф.61,таб.1000, </a:t>
            </a:r>
            <a:r>
              <a:rPr lang="ru-RU" sz="2400" dirty="0">
                <a:solidFill>
                  <a:srgbClr val="C00000"/>
                </a:solidFill>
                <a:latin typeface="Times New Roman" panose="02020603050405020304" pitchFamily="18" charset="0"/>
                <a:cs typeface="Times New Roman" panose="02020603050405020304" pitchFamily="18" charset="0"/>
              </a:rPr>
              <a:t>стр.4+16+24+32+42</a:t>
            </a:r>
            <a:r>
              <a:rPr lang="ru-RU" sz="2400" dirty="0">
                <a:latin typeface="Times New Roman" panose="02020603050405020304" pitchFamily="18" charset="0"/>
                <a:cs typeface="Times New Roman" panose="02020603050405020304" pitchFamily="18" charset="0"/>
              </a:rPr>
              <a:t>, гр.05:17</a:t>
            </a:r>
          </a:p>
          <a:p>
            <a:endParaRPr lang="ru-RU" b="1" dirty="0"/>
          </a:p>
          <a:p>
            <a:endParaRPr lang="ru-RU" b="1" dirty="0"/>
          </a:p>
          <a:p>
            <a:endParaRPr lang="ru-RU" dirty="0"/>
          </a:p>
        </p:txBody>
      </p:sp>
    </p:spTree>
    <p:extLst>
      <p:ext uri="{BB962C8B-B14F-4D97-AF65-F5344CB8AC3E}">
        <p14:creationId xmlns:p14="http://schemas.microsoft.com/office/powerpoint/2010/main" val="2723679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7ADEA06-8AA1-4DF8-926B-E6C6D0F3F2D6}"/>
              </a:ext>
            </a:extLst>
          </p:cNvPr>
          <p:cNvSpPr>
            <a:spLocks noGrp="1"/>
          </p:cNvSpPr>
          <p:nvPr>
            <p:ph type="title"/>
          </p:nvPr>
        </p:nvSpPr>
        <p:spPr>
          <a:xfrm>
            <a:off x="452345" y="366062"/>
            <a:ext cx="11877869" cy="708683"/>
          </a:xfrm>
        </p:spPr>
        <p:txBody>
          <a:bodyPr>
            <a:normAutofit/>
          </a:bodyPr>
          <a:lstStyle/>
          <a:p>
            <a:r>
              <a:rPr lang="ru-RU" altLang="ru-RU" sz="2200" b="1" dirty="0">
                <a:solidFill>
                  <a:schemeClr val="accent2">
                    <a:lumMod val="75000"/>
                  </a:schemeClr>
                </a:solidFill>
                <a:latin typeface="Times New Roman" panose="02020603050405020304" pitchFamily="18" charset="0"/>
                <a:cs typeface="Times New Roman" panose="02020603050405020304" pitchFamily="18" charset="0"/>
              </a:rPr>
              <a:t>НЕКОТОРЫЕ УСЛОВИЯ ВНУТРИТАБЛИЧНОГО КОНТРОЛЯ ДЛЯ ТАБЛИЦЫ 1000</a:t>
            </a:r>
            <a:endParaRPr lang="ru-RU" sz="2200" dirty="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4" name="Прямоугольник 3">
            <a:extLst>
              <a:ext uri="{FF2B5EF4-FFF2-40B4-BE49-F238E27FC236}">
                <a16:creationId xmlns:a16="http://schemas.microsoft.com/office/drawing/2014/main" id="{70234FE0-CFEB-4071-80DC-9840169C2095}"/>
              </a:ext>
            </a:extLst>
          </p:cNvPr>
          <p:cNvSpPr/>
          <p:nvPr/>
        </p:nvSpPr>
        <p:spPr>
          <a:xfrm>
            <a:off x="838200" y="1290308"/>
            <a:ext cx="10680032" cy="5277851"/>
          </a:xfrm>
          <a:prstGeom prst="rect">
            <a:avLst/>
          </a:prstGeom>
          <a:solidFill>
            <a:srgbClr val="FFFFFF"/>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a:ea typeface="+mn-ea"/>
              <a:cs typeface="+mn-cs"/>
            </a:endParaRPr>
          </a:p>
        </p:txBody>
      </p:sp>
      <p:sp>
        <p:nvSpPr>
          <p:cNvPr id="5" name="Прямоугольник 4">
            <a:extLst>
              <a:ext uri="{FF2B5EF4-FFF2-40B4-BE49-F238E27FC236}">
                <a16:creationId xmlns:a16="http://schemas.microsoft.com/office/drawing/2014/main" id="{92DFEED3-476D-48DC-9B19-14B14F20DCEF}"/>
              </a:ext>
            </a:extLst>
          </p:cNvPr>
          <p:cNvSpPr/>
          <p:nvPr/>
        </p:nvSpPr>
        <p:spPr>
          <a:xfrm>
            <a:off x="1002634" y="1167760"/>
            <a:ext cx="10351165" cy="5847755"/>
          </a:xfrm>
          <a:prstGeom prst="rect">
            <a:avLst/>
          </a:prstGeom>
        </p:spPr>
        <p:txBody>
          <a:bodyPr wrap="square">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endParaRPr kumimoji="0" lang="ru-RU" sz="1800" b="1" i="0" u="none" strike="noStrike" kern="0" cap="none" spc="0" normalizeH="0" baseline="0" noProof="0" dirty="0">
              <a:ln>
                <a:noFill/>
              </a:ln>
              <a:solidFill>
                <a:prstClr val="black"/>
              </a:solidFill>
              <a:effectLst/>
              <a:uLnTx/>
              <a:uFillTx/>
            </a:endParaRPr>
          </a:p>
          <a:p>
            <a:pPr marL="285750" marR="0" lvl="0" indent="-2857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2000" b="0" i="0" u="sng"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Для ВИЧ с проявлениями в виде инфекционных и паразитарных болезней</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2000" b="0" i="0" u="sng"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(В20):</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Сумма строк ф.61, таб.1000, </a:t>
            </a:r>
            <a:r>
              <a:rPr kumimoji="0" lang="ru-RU" sz="2000" b="0" i="0" u="none" strike="noStrike" kern="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rPr>
              <a:t>стр.3+4, </a:t>
            </a:r>
            <a:r>
              <a:rPr kumimoji="0" lang="ru-RU"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гр.05:17</a:t>
            </a:r>
            <a:r>
              <a:rPr kumimoji="0" lang="ru-RU" sz="2000" b="0" i="0" u="none" strike="noStrike" kern="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rPr>
              <a:t> </a:t>
            </a:r>
            <a:r>
              <a:rPr kumimoji="0" lang="ru-RU"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должна быть </a:t>
            </a:r>
            <a:r>
              <a:rPr kumimoji="0" lang="ru-RU" sz="2000" b="0" i="0" u="sng"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больше или равна</a:t>
            </a:r>
            <a:r>
              <a:rPr kumimoji="0" lang="ru-RU"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сумме строк из ф.61,таб.1000,</a:t>
            </a:r>
            <a:r>
              <a:rPr kumimoji="0" lang="ru-RU" sz="2000" b="0" i="0" u="none" strike="noStrike" kern="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rPr>
              <a:t>стр.5:14</a:t>
            </a:r>
            <a:r>
              <a:rPr kumimoji="0" lang="ru-RU"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,гр.05:17</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ru-RU"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285750" marR="0" lvl="0" indent="-2857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a:t>
            </a:r>
            <a:r>
              <a:rPr kumimoji="0" lang="ru-RU" sz="2000" b="0" i="0" u="sng"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Для ВИЧ с проявлениями в виде злокачественных новообразований (В21):</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Сумма строк ф.61,таб.1000, </a:t>
            </a:r>
            <a:r>
              <a:rPr kumimoji="0" lang="ru-RU" sz="2000" b="0" i="0" u="none" strike="noStrike" kern="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rPr>
              <a:t>стр.15+16, </a:t>
            </a:r>
            <a:r>
              <a:rPr kumimoji="0" lang="ru-RU"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гр.05:17</a:t>
            </a:r>
            <a:r>
              <a:rPr kumimoji="0" lang="ru-RU" sz="2000" b="0" i="0" u="none" strike="noStrike" kern="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rPr>
              <a:t> </a:t>
            </a:r>
            <a:r>
              <a:rPr kumimoji="0" lang="ru-RU"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должна быть </a:t>
            </a:r>
            <a:r>
              <a:rPr kumimoji="0" lang="ru-RU" sz="2000" b="0" i="0" u="sng"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больше или равна</a:t>
            </a:r>
            <a:r>
              <a:rPr kumimoji="0" lang="ru-RU"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сумме строк из ф.61,таб.1000, </a:t>
            </a:r>
            <a:r>
              <a:rPr kumimoji="0" lang="ru-RU" sz="2000" b="0" i="0" u="none" strike="noStrike" kern="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rPr>
              <a:t>стр.17:22</a:t>
            </a:r>
            <a:r>
              <a:rPr kumimoji="0" lang="ru-RU"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гр.05:17</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ru-RU"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285750" marR="0" lvl="0" indent="-2857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2000" b="0" i="0" u="sng"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Для ВИЧ с проявлениями в виде других уточненных болезней (В22):</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Сумма строк ф.61,таб.1000,</a:t>
            </a:r>
            <a:r>
              <a:rPr kumimoji="0" lang="ru-RU" sz="2000" b="0" i="0" u="none" strike="noStrike" kern="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rPr>
              <a:t>стр.23+24,</a:t>
            </a:r>
            <a:r>
              <a:rPr kumimoji="0" lang="ru-RU"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гр.05:17</a:t>
            </a:r>
            <a:r>
              <a:rPr kumimoji="0" lang="ru-RU" sz="2000" b="0" i="0" u="none" strike="noStrike" kern="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rPr>
              <a:t> </a:t>
            </a:r>
            <a:r>
              <a:rPr kumimoji="0" lang="ru-RU"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должна быть </a:t>
            </a:r>
            <a:r>
              <a:rPr kumimoji="0" lang="ru-RU" sz="2000" b="0" i="0" u="sng" strike="noStrike" kern="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больше</a:t>
            </a:r>
            <a:r>
              <a:rPr kumimoji="0" lang="ru-RU" sz="2000" b="0" i="0" u="sng"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или равна</a:t>
            </a:r>
            <a:r>
              <a:rPr kumimoji="0" lang="ru-RU"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сумме строк из ф.61,таб.1000,</a:t>
            </a:r>
            <a:r>
              <a:rPr kumimoji="0" lang="ru-RU" sz="2000" b="0" i="0" u="none" strike="noStrike" kern="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rPr>
              <a:t>стр.25:30</a:t>
            </a:r>
            <a:r>
              <a:rPr kumimoji="0" lang="ru-RU"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,гр.05:17</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ru-RU"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285750" marR="0" lvl="0" indent="-28575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ru-RU" sz="2000" b="0" i="0" u="sng"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Для ВИЧ с проявлениями в виде других состояний (В23):</a:t>
            </a:r>
          </a:p>
          <a:p>
            <a:pPr marL="0" marR="0" lvl="0" indent="0" algn="just" defTabSz="914400" eaLnBrk="1" fontAlgn="auto" latinLnBrk="0" hangingPunct="1">
              <a:lnSpc>
                <a:spcPct val="100000"/>
              </a:lnSpc>
              <a:spcBef>
                <a:spcPts val="0"/>
              </a:spcBef>
              <a:spcAft>
                <a:spcPts val="0"/>
              </a:spcAft>
              <a:buClrTx/>
              <a:buSzTx/>
              <a:buFontTx/>
              <a:buNone/>
              <a:tabLst/>
              <a:defRPr/>
            </a:pPr>
            <a:r>
              <a:rPr kumimoji="0" lang="ru-RU"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Сумма строк ф.61, таб.1000, </a:t>
            </a:r>
            <a:r>
              <a:rPr kumimoji="0" lang="ru-RU" sz="2000" b="0" i="0" u="none" strike="noStrike" kern="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rPr>
              <a:t>стр.31+32, </a:t>
            </a:r>
            <a:r>
              <a:rPr kumimoji="0" lang="ru-RU"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гр.05:17 должна быть </a:t>
            </a:r>
            <a:r>
              <a:rPr kumimoji="0" lang="ru-RU" sz="2000" b="0" i="0" u="sng" strike="noStrike" kern="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больше</a:t>
            </a:r>
            <a:r>
              <a:rPr kumimoji="0" lang="ru-RU" sz="2000" b="0" i="0" u="sng"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или равна</a:t>
            </a:r>
            <a:r>
              <a:rPr kumimoji="0" lang="ru-RU"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сумме строк из ф.61, таб.1000, </a:t>
            </a:r>
            <a:r>
              <a:rPr kumimoji="0" lang="ru-RU" sz="2000" b="0" i="0" u="none" strike="noStrike" kern="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rPr>
              <a:t>стр.33:40</a:t>
            </a:r>
            <a:r>
              <a:rPr kumimoji="0" lang="ru-RU" sz="2000" b="0"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гр.05:17</a:t>
            </a:r>
          </a:p>
          <a:p>
            <a:pPr marL="0" marR="0" lvl="0" indent="0" algn="just" defTabSz="914400" eaLnBrk="1" fontAlgn="auto" latinLnBrk="0" hangingPunct="1">
              <a:lnSpc>
                <a:spcPct val="100000"/>
              </a:lnSpc>
              <a:spcBef>
                <a:spcPts val="0"/>
              </a:spcBef>
              <a:spcAft>
                <a:spcPts val="0"/>
              </a:spcAft>
              <a:buClrTx/>
              <a:buSzTx/>
              <a:buFontTx/>
              <a:buNone/>
              <a:tabLst/>
              <a:defRPr/>
            </a:pPr>
            <a:endParaRPr kumimoji="0" lang="ru-RU" sz="1800" b="1" i="0" u="none" strike="noStrike" kern="0" cap="none" spc="0" normalizeH="0" baseline="0" noProof="0" dirty="0">
              <a:ln>
                <a:noFill/>
              </a:ln>
              <a:solidFill>
                <a:prstClr val="black"/>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27482242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6E9A2EE-5EB1-4F24-B270-7CDC1EAF1341}"/>
              </a:ext>
            </a:extLst>
          </p:cNvPr>
          <p:cNvSpPr>
            <a:spLocks noGrp="1"/>
          </p:cNvSpPr>
          <p:nvPr>
            <p:ph type="title"/>
          </p:nvPr>
        </p:nvSpPr>
        <p:spPr>
          <a:xfrm>
            <a:off x="452762" y="206864"/>
            <a:ext cx="11434439" cy="918243"/>
          </a:xfrm>
        </p:spPr>
        <p:txBody>
          <a:bodyPr>
            <a:normAutofit/>
          </a:bodyPr>
          <a:lstStyle/>
          <a:p>
            <a:r>
              <a:rPr lang="ru-RU" altLang="ru-RU" sz="2200" b="1" dirty="0">
                <a:solidFill>
                  <a:schemeClr val="accent2">
                    <a:lumMod val="75000"/>
                  </a:schemeClr>
                </a:solidFill>
                <a:latin typeface="Times New Roman" panose="02020603050405020304" pitchFamily="18" charset="0"/>
                <a:cs typeface="Times New Roman" panose="02020603050405020304" pitchFamily="18" charset="0"/>
              </a:rPr>
              <a:t>НЕКОТОРЫЕ УСЛОВИЯ ВНУТРИТАБЛИЧНОГО КОНТРОЛЯ ДЛЯ ТАБЛИЦЫ 1000</a:t>
            </a:r>
            <a:endParaRPr lang="ru-RU" sz="2200" dirty="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4" name="Прямоугольник 3">
            <a:extLst>
              <a:ext uri="{FF2B5EF4-FFF2-40B4-BE49-F238E27FC236}">
                <a16:creationId xmlns:a16="http://schemas.microsoft.com/office/drawing/2014/main" id="{1DA94335-2E16-419A-A7F3-455E91117C7A}"/>
              </a:ext>
            </a:extLst>
          </p:cNvPr>
          <p:cNvSpPr/>
          <p:nvPr/>
        </p:nvSpPr>
        <p:spPr>
          <a:xfrm>
            <a:off x="582945" y="1125107"/>
            <a:ext cx="11031539" cy="4968552"/>
          </a:xfrm>
          <a:prstGeom prst="rect">
            <a:avLst/>
          </a:prstGeom>
          <a:solidFill>
            <a:srgbClr val="FFFFFF"/>
          </a:solidFill>
          <a:ln w="25400" cap="flat" cmpd="sng" algn="ctr">
            <a:solidFill>
              <a:srgbClr val="4F81BD">
                <a:shade val="50000"/>
              </a:srgbClr>
            </a:solidFill>
            <a:prstDash val="solid"/>
          </a:ln>
          <a:effectLst/>
        </p:spPr>
        <p:txBody>
          <a:bodyPr rtlCol="0" anchor="ctr"/>
          <a:lstStyle/>
          <a:p>
            <a:pPr marL="285750" indent="-285750" algn="just">
              <a:buFont typeface="Arial" panose="020B0604020202020204" pitchFamily="34" charset="0"/>
              <a:buChar char="•"/>
            </a:pPr>
            <a:r>
              <a:rPr lang="ru-RU" sz="2000" u="sng" dirty="0">
                <a:latin typeface="Times New Roman" panose="02020603050405020304" pitchFamily="18" charset="0"/>
                <a:cs typeface="Times New Roman" panose="02020603050405020304" pitchFamily="18" charset="0"/>
              </a:rPr>
              <a:t>Для пациентов с </a:t>
            </a:r>
            <a:r>
              <a:rPr lang="en-US" sz="2000" u="sng" dirty="0">
                <a:latin typeface="Times New Roman" panose="02020603050405020304" pitchFamily="18" charset="0"/>
                <a:cs typeface="Times New Roman" panose="02020603050405020304" pitchFamily="18" charset="0"/>
              </a:rPr>
              <a:t>CD4&lt;500</a:t>
            </a:r>
            <a:r>
              <a:rPr lang="ru-RU" sz="2000" u="sng" dirty="0">
                <a:latin typeface="Times New Roman" panose="02020603050405020304" pitchFamily="18" charset="0"/>
                <a:cs typeface="Times New Roman" panose="02020603050405020304" pitchFamily="18" charset="0"/>
              </a:rPr>
              <a:t> (мужчины) (В20-В24):</a:t>
            </a:r>
          </a:p>
          <a:p>
            <a:pPr algn="just"/>
            <a:r>
              <a:rPr lang="ru-RU" sz="2000" dirty="0">
                <a:latin typeface="Times New Roman" panose="02020603050405020304" pitchFamily="18" charset="0"/>
                <a:cs typeface="Times New Roman" panose="02020603050405020304" pitchFamily="18" charset="0"/>
              </a:rPr>
              <a:t>Строка ф.61, таб.1000, </a:t>
            </a:r>
            <a:r>
              <a:rPr lang="ru-RU" sz="2000" dirty="0">
                <a:solidFill>
                  <a:srgbClr val="C00000"/>
                </a:solidFill>
                <a:latin typeface="Times New Roman" panose="02020603050405020304" pitchFamily="18" charset="0"/>
                <a:cs typeface="Times New Roman" panose="02020603050405020304" pitchFamily="18" charset="0"/>
              </a:rPr>
              <a:t>стр.1, </a:t>
            </a:r>
            <a:r>
              <a:rPr lang="ru-RU" sz="2000" dirty="0">
                <a:latin typeface="Times New Roman" panose="02020603050405020304" pitchFamily="18" charset="0"/>
                <a:cs typeface="Times New Roman" panose="02020603050405020304" pitchFamily="18" charset="0"/>
              </a:rPr>
              <a:t>гр.05:17</a:t>
            </a:r>
            <a:r>
              <a:rPr lang="ru-RU" sz="2000" dirty="0">
                <a:solidFill>
                  <a:srgbClr val="C00000"/>
                </a:solidFill>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должна быть </a:t>
            </a:r>
            <a:r>
              <a:rPr lang="ru-RU" sz="2000" u="sng" dirty="0">
                <a:latin typeface="Times New Roman" panose="02020603050405020304" pitchFamily="18" charset="0"/>
                <a:cs typeface="Times New Roman" panose="02020603050405020304" pitchFamily="18" charset="0"/>
              </a:rPr>
              <a:t>больше</a:t>
            </a:r>
            <a:r>
              <a:rPr lang="ru-RU" sz="2000" dirty="0">
                <a:latin typeface="Times New Roman" panose="02020603050405020304" pitchFamily="18" charset="0"/>
                <a:cs typeface="Times New Roman" panose="02020603050405020304" pitchFamily="18" charset="0"/>
              </a:rPr>
              <a:t> строки </a:t>
            </a:r>
          </a:p>
          <a:p>
            <a:pPr algn="just"/>
            <a:r>
              <a:rPr lang="ru-RU" sz="2000" dirty="0">
                <a:latin typeface="Times New Roman" panose="02020603050405020304" pitchFamily="18" charset="0"/>
                <a:cs typeface="Times New Roman" panose="02020603050405020304" pitchFamily="18" charset="0"/>
              </a:rPr>
              <a:t>          из ф.61,таб.1000,</a:t>
            </a:r>
            <a:r>
              <a:rPr lang="ru-RU" sz="2000" dirty="0">
                <a:solidFill>
                  <a:srgbClr val="C00000"/>
                </a:solidFill>
                <a:latin typeface="Times New Roman" panose="02020603050405020304" pitchFamily="18" charset="0"/>
                <a:cs typeface="Times New Roman" panose="02020603050405020304" pitchFamily="18" charset="0"/>
              </a:rPr>
              <a:t>стр.4</a:t>
            </a:r>
            <a:r>
              <a:rPr lang="en-US" sz="2000" dirty="0">
                <a:solidFill>
                  <a:srgbClr val="C00000"/>
                </a:solidFill>
                <a:latin typeface="Times New Roman" panose="02020603050405020304" pitchFamily="18" charset="0"/>
                <a:cs typeface="Times New Roman" panose="02020603050405020304" pitchFamily="18" charset="0"/>
              </a:rPr>
              <a:t>8</a:t>
            </a:r>
            <a:r>
              <a:rPr lang="ru-RU" sz="2000" dirty="0">
                <a:latin typeface="Times New Roman" panose="02020603050405020304" pitchFamily="18" charset="0"/>
                <a:cs typeface="Times New Roman" panose="02020603050405020304" pitchFamily="18" charset="0"/>
              </a:rPr>
              <a:t>, гр.05:17</a:t>
            </a:r>
          </a:p>
          <a:p>
            <a:pPr algn="just"/>
            <a:endParaRPr lang="ru-RU" sz="2000"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ru-RU" sz="2000" u="sng" dirty="0">
                <a:latin typeface="Times New Roman" panose="02020603050405020304" pitchFamily="18" charset="0"/>
                <a:cs typeface="Times New Roman" panose="02020603050405020304" pitchFamily="18" charset="0"/>
              </a:rPr>
              <a:t>Для пациентов с </a:t>
            </a:r>
            <a:r>
              <a:rPr lang="en-US" sz="2000" u="sng" dirty="0">
                <a:latin typeface="Times New Roman" panose="02020603050405020304" pitchFamily="18" charset="0"/>
                <a:cs typeface="Times New Roman" panose="02020603050405020304" pitchFamily="18" charset="0"/>
              </a:rPr>
              <a:t>CD4&lt;500 </a:t>
            </a:r>
            <a:r>
              <a:rPr lang="ru-RU" sz="2000" u="sng" dirty="0">
                <a:latin typeface="Times New Roman" panose="02020603050405020304" pitchFamily="18" charset="0"/>
                <a:cs typeface="Times New Roman" panose="02020603050405020304" pitchFamily="18" charset="0"/>
              </a:rPr>
              <a:t>(женщины) (В20-В24):</a:t>
            </a:r>
          </a:p>
          <a:p>
            <a:pPr algn="just"/>
            <a:r>
              <a:rPr lang="ru-RU" sz="2000" dirty="0">
                <a:latin typeface="Times New Roman" panose="02020603050405020304" pitchFamily="18" charset="0"/>
                <a:cs typeface="Times New Roman" panose="02020603050405020304" pitchFamily="18" charset="0"/>
              </a:rPr>
              <a:t>Строка ф.61, таб.1000, </a:t>
            </a:r>
            <a:r>
              <a:rPr lang="ru-RU" sz="2000" dirty="0">
                <a:solidFill>
                  <a:srgbClr val="C00000"/>
                </a:solidFill>
                <a:latin typeface="Times New Roman" panose="02020603050405020304" pitchFamily="18" charset="0"/>
                <a:cs typeface="Times New Roman" panose="02020603050405020304" pitchFamily="18" charset="0"/>
              </a:rPr>
              <a:t>стр.2, </a:t>
            </a:r>
            <a:r>
              <a:rPr lang="ru-RU" sz="2000" dirty="0">
                <a:latin typeface="Times New Roman" panose="02020603050405020304" pitchFamily="18" charset="0"/>
                <a:cs typeface="Times New Roman" panose="02020603050405020304" pitchFamily="18" charset="0"/>
              </a:rPr>
              <a:t>гр.05:17</a:t>
            </a:r>
            <a:r>
              <a:rPr lang="ru-RU" sz="2000" dirty="0">
                <a:solidFill>
                  <a:srgbClr val="C00000"/>
                </a:solidFill>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должна быть </a:t>
            </a:r>
            <a:r>
              <a:rPr lang="ru-RU" sz="2000" u="sng" dirty="0">
                <a:latin typeface="Times New Roman" panose="02020603050405020304" pitchFamily="18" charset="0"/>
                <a:cs typeface="Times New Roman" panose="02020603050405020304" pitchFamily="18" charset="0"/>
              </a:rPr>
              <a:t>больше</a:t>
            </a:r>
            <a:r>
              <a:rPr lang="ru-RU" sz="2000" dirty="0">
                <a:latin typeface="Times New Roman" panose="02020603050405020304" pitchFamily="18" charset="0"/>
                <a:cs typeface="Times New Roman" panose="02020603050405020304" pitchFamily="18" charset="0"/>
              </a:rPr>
              <a:t> строки </a:t>
            </a:r>
          </a:p>
          <a:p>
            <a:pPr algn="just"/>
            <a:r>
              <a:rPr lang="ru-RU" sz="2000" dirty="0">
                <a:latin typeface="Times New Roman" panose="02020603050405020304" pitchFamily="18" charset="0"/>
                <a:cs typeface="Times New Roman" panose="02020603050405020304" pitchFamily="18" charset="0"/>
              </a:rPr>
              <a:t>      из ф.61, таб.1000, </a:t>
            </a:r>
            <a:r>
              <a:rPr lang="ru-RU" sz="2000" dirty="0">
                <a:solidFill>
                  <a:srgbClr val="C00000"/>
                </a:solidFill>
                <a:latin typeface="Times New Roman" panose="02020603050405020304" pitchFamily="18" charset="0"/>
                <a:cs typeface="Times New Roman" panose="02020603050405020304" pitchFamily="18" charset="0"/>
              </a:rPr>
              <a:t>стр.4</a:t>
            </a:r>
            <a:r>
              <a:rPr lang="en-US" sz="2000" dirty="0">
                <a:solidFill>
                  <a:srgbClr val="C00000"/>
                </a:solidFill>
                <a:latin typeface="Times New Roman" panose="02020603050405020304" pitchFamily="18" charset="0"/>
                <a:cs typeface="Times New Roman" panose="02020603050405020304" pitchFamily="18" charset="0"/>
              </a:rPr>
              <a:t>9</a:t>
            </a:r>
            <a:r>
              <a:rPr lang="ru-RU" sz="2000" dirty="0">
                <a:latin typeface="Times New Roman" panose="02020603050405020304" pitchFamily="18" charset="0"/>
                <a:cs typeface="Times New Roman" panose="02020603050405020304" pitchFamily="18" charset="0"/>
              </a:rPr>
              <a:t>, гр.05:17</a:t>
            </a:r>
          </a:p>
          <a:p>
            <a:pPr marL="285750" indent="-285750" algn="just">
              <a:buFont typeface="Arial" panose="020B0604020202020204" pitchFamily="34" charset="0"/>
              <a:buChar char="•"/>
            </a:pPr>
            <a:endParaRPr lang="ru-RU" sz="2000" u="sng"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ru-RU" sz="2000" u="sng" dirty="0">
                <a:latin typeface="Times New Roman" panose="02020603050405020304" pitchFamily="18" charset="0"/>
                <a:cs typeface="Times New Roman" panose="02020603050405020304" pitchFamily="18" charset="0"/>
              </a:rPr>
              <a:t>Для </a:t>
            </a:r>
            <a:r>
              <a:rPr lang="ru-RU" sz="2000" u="sng" dirty="0">
                <a:solidFill>
                  <a:prstClr val="black"/>
                </a:solidFill>
                <a:latin typeface="Times New Roman" panose="02020603050405020304" pitchFamily="18" charset="0"/>
                <a:cs typeface="Times New Roman" panose="02020603050405020304" pitchFamily="18" charset="0"/>
              </a:rPr>
              <a:t>пациентов с </a:t>
            </a:r>
            <a:r>
              <a:rPr lang="en-US" sz="2000" u="sng" dirty="0">
                <a:solidFill>
                  <a:prstClr val="black"/>
                </a:solidFill>
                <a:latin typeface="Times New Roman" panose="02020603050405020304" pitchFamily="18" charset="0"/>
                <a:cs typeface="Times New Roman" panose="02020603050405020304" pitchFamily="18" charset="0"/>
              </a:rPr>
              <a:t>CD4&lt;350</a:t>
            </a:r>
            <a:r>
              <a:rPr lang="ru-RU" sz="2000" u="sng" dirty="0">
                <a:solidFill>
                  <a:prstClr val="black"/>
                </a:solidFill>
                <a:latin typeface="Times New Roman" panose="02020603050405020304" pitchFamily="18" charset="0"/>
                <a:cs typeface="Times New Roman" panose="02020603050405020304" pitchFamily="18" charset="0"/>
              </a:rPr>
              <a:t> </a:t>
            </a:r>
            <a:r>
              <a:rPr lang="ru-RU" sz="2000" u="sng" dirty="0">
                <a:latin typeface="Times New Roman" panose="02020603050405020304" pitchFamily="18" charset="0"/>
                <a:cs typeface="Times New Roman" panose="02020603050405020304" pitchFamily="18" charset="0"/>
              </a:rPr>
              <a:t>(мужчины) (В20-В24):</a:t>
            </a:r>
          </a:p>
          <a:p>
            <a:pPr algn="just"/>
            <a:r>
              <a:rPr lang="ru-RU" sz="2000" dirty="0">
                <a:latin typeface="Times New Roman" panose="02020603050405020304" pitchFamily="18" charset="0"/>
                <a:cs typeface="Times New Roman" panose="02020603050405020304" pitchFamily="18" charset="0"/>
              </a:rPr>
              <a:t>Строка ф.61, таб.1000, </a:t>
            </a:r>
            <a:r>
              <a:rPr lang="ru-RU" sz="2000" dirty="0">
                <a:solidFill>
                  <a:srgbClr val="C00000"/>
                </a:solidFill>
                <a:latin typeface="Times New Roman" panose="02020603050405020304" pitchFamily="18" charset="0"/>
                <a:cs typeface="Times New Roman" panose="02020603050405020304" pitchFamily="18" charset="0"/>
              </a:rPr>
              <a:t>стр.</a:t>
            </a:r>
            <a:r>
              <a:rPr lang="en-US" sz="2000" dirty="0">
                <a:solidFill>
                  <a:srgbClr val="C00000"/>
                </a:solidFill>
                <a:latin typeface="Times New Roman" panose="02020603050405020304" pitchFamily="18" charset="0"/>
                <a:cs typeface="Times New Roman" panose="02020603050405020304" pitchFamily="18" charset="0"/>
              </a:rPr>
              <a:t>48</a:t>
            </a:r>
            <a:r>
              <a:rPr lang="ru-RU" sz="2000" dirty="0">
                <a:solidFill>
                  <a:srgbClr val="C00000"/>
                </a:solidFill>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гр.05:17</a:t>
            </a:r>
            <a:r>
              <a:rPr lang="ru-RU" sz="2000" dirty="0">
                <a:solidFill>
                  <a:srgbClr val="C00000"/>
                </a:solidFill>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должна быть </a:t>
            </a:r>
            <a:r>
              <a:rPr lang="ru-RU" sz="2000" u="sng" dirty="0">
                <a:latin typeface="Times New Roman" panose="02020603050405020304" pitchFamily="18" charset="0"/>
                <a:cs typeface="Times New Roman" panose="02020603050405020304" pitchFamily="18" charset="0"/>
              </a:rPr>
              <a:t>больше</a:t>
            </a:r>
            <a:r>
              <a:rPr lang="ru-RU" sz="2000" dirty="0">
                <a:latin typeface="Times New Roman" panose="02020603050405020304" pitchFamily="18" charset="0"/>
                <a:cs typeface="Times New Roman" panose="02020603050405020304" pitchFamily="18" charset="0"/>
              </a:rPr>
              <a:t> строки </a:t>
            </a:r>
          </a:p>
          <a:p>
            <a:pPr algn="just"/>
            <a:r>
              <a:rPr lang="ru-RU" sz="2000" dirty="0">
                <a:latin typeface="Times New Roman" panose="02020603050405020304" pitchFamily="18" charset="0"/>
                <a:cs typeface="Times New Roman" panose="02020603050405020304" pitchFamily="18" charset="0"/>
              </a:rPr>
              <a:t>        из ф.61, таб.1000, </a:t>
            </a:r>
            <a:r>
              <a:rPr lang="ru-RU" sz="2000" dirty="0">
                <a:solidFill>
                  <a:srgbClr val="C00000"/>
                </a:solidFill>
                <a:latin typeface="Times New Roman" panose="02020603050405020304" pitchFamily="18" charset="0"/>
                <a:cs typeface="Times New Roman" panose="02020603050405020304" pitchFamily="18" charset="0"/>
              </a:rPr>
              <a:t>стр.</a:t>
            </a:r>
            <a:r>
              <a:rPr lang="en-US" sz="2000" dirty="0">
                <a:solidFill>
                  <a:srgbClr val="C00000"/>
                </a:solidFill>
                <a:latin typeface="Times New Roman" panose="02020603050405020304" pitchFamily="18" charset="0"/>
                <a:cs typeface="Times New Roman" panose="02020603050405020304" pitchFamily="18" charset="0"/>
              </a:rPr>
              <a:t>50</a:t>
            </a:r>
            <a:r>
              <a:rPr lang="ru-RU" sz="2000" dirty="0">
                <a:latin typeface="Times New Roman" panose="02020603050405020304" pitchFamily="18" charset="0"/>
                <a:cs typeface="Times New Roman" panose="02020603050405020304" pitchFamily="18" charset="0"/>
              </a:rPr>
              <a:t>, гр.05:17</a:t>
            </a:r>
          </a:p>
          <a:p>
            <a:pPr algn="just"/>
            <a:endParaRPr lang="ru-RU" sz="2000"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ru-RU" sz="2000" u="sng" dirty="0">
                <a:latin typeface="Times New Roman" panose="02020603050405020304" pitchFamily="18" charset="0"/>
                <a:cs typeface="Times New Roman" panose="02020603050405020304" pitchFamily="18" charset="0"/>
              </a:rPr>
              <a:t>Для </a:t>
            </a:r>
            <a:r>
              <a:rPr lang="ru-RU" sz="2000" u="sng" dirty="0">
                <a:solidFill>
                  <a:prstClr val="black"/>
                </a:solidFill>
                <a:latin typeface="Times New Roman" panose="02020603050405020304" pitchFamily="18" charset="0"/>
                <a:cs typeface="Times New Roman" panose="02020603050405020304" pitchFamily="18" charset="0"/>
              </a:rPr>
              <a:t>пациентов с </a:t>
            </a:r>
            <a:r>
              <a:rPr lang="en-US" sz="2000" u="sng" dirty="0">
                <a:solidFill>
                  <a:prstClr val="black"/>
                </a:solidFill>
                <a:latin typeface="Times New Roman" panose="02020603050405020304" pitchFamily="18" charset="0"/>
                <a:cs typeface="Times New Roman" panose="02020603050405020304" pitchFamily="18" charset="0"/>
              </a:rPr>
              <a:t>CD4&lt;350</a:t>
            </a:r>
            <a:r>
              <a:rPr lang="ru-RU" sz="2000" u="sng" dirty="0">
                <a:solidFill>
                  <a:prstClr val="black"/>
                </a:solidFill>
                <a:latin typeface="Times New Roman" panose="02020603050405020304" pitchFamily="18" charset="0"/>
                <a:cs typeface="Times New Roman" panose="02020603050405020304" pitchFamily="18" charset="0"/>
              </a:rPr>
              <a:t> </a:t>
            </a:r>
            <a:r>
              <a:rPr lang="ru-RU" sz="2000" u="sng" dirty="0">
                <a:latin typeface="Times New Roman" panose="02020603050405020304" pitchFamily="18" charset="0"/>
                <a:cs typeface="Times New Roman" panose="02020603050405020304" pitchFamily="18" charset="0"/>
              </a:rPr>
              <a:t>(женщины) (В20-В24):</a:t>
            </a:r>
          </a:p>
          <a:p>
            <a:pPr algn="just"/>
            <a:r>
              <a:rPr lang="ru-RU" sz="2000" dirty="0">
                <a:latin typeface="Times New Roman" panose="02020603050405020304" pitchFamily="18" charset="0"/>
                <a:cs typeface="Times New Roman" panose="02020603050405020304" pitchFamily="18" charset="0"/>
              </a:rPr>
              <a:t>Строка ф.61,таб.1000,</a:t>
            </a:r>
            <a:r>
              <a:rPr lang="ru-RU" sz="2000" dirty="0">
                <a:solidFill>
                  <a:srgbClr val="C00000"/>
                </a:solidFill>
                <a:latin typeface="Times New Roman" panose="02020603050405020304" pitchFamily="18" charset="0"/>
                <a:cs typeface="Times New Roman" panose="02020603050405020304" pitchFamily="18" charset="0"/>
              </a:rPr>
              <a:t>стр.</a:t>
            </a:r>
            <a:r>
              <a:rPr lang="en-US" sz="2000" dirty="0">
                <a:solidFill>
                  <a:srgbClr val="C00000"/>
                </a:solidFill>
                <a:latin typeface="Times New Roman" panose="02020603050405020304" pitchFamily="18" charset="0"/>
                <a:cs typeface="Times New Roman" panose="02020603050405020304" pitchFamily="18" charset="0"/>
              </a:rPr>
              <a:t>49</a:t>
            </a:r>
            <a:r>
              <a:rPr lang="ru-RU" sz="2000" dirty="0">
                <a:solidFill>
                  <a:srgbClr val="C00000"/>
                </a:solidFill>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гр.05:17</a:t>
            </a:r>
            <a:r>
              <a:rPr lang="ru-RU" sz="2000" dirty="0">
                <a:solidFill>
                  <a:srgbClr val="C00000"/>
                </a:solidFill>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должна быть </a:t>
            </a:r>
            <a:r>
              <a:rPr lang="ru-RU" sz="2000" u="sng" dirty="0">
                <a:latin typeface="Times New Roman" panose="02020603050405020304" pitchFamily="18" charset="0"/>
                <a:cs typeface="Times New Roman" panose="02020603050405020304" pitchFamily="18" charset="0"/>
              </a:rPr>
              <a:t>больше</a:t>
            </a:r>
            <a:r>
              <a:rPr lang="ru-RU" sz="2000" dirty="0">
                <a:latin typeface="Times New Roman" panose="02020603050405020304" pitchFamily="18" charset="0"/>
                <a:cs typeface="Times New Roman" panose="02020603050405020304" pitchFamily="18" charset="0"/>
              </a:rPr>
              <a:t> строки </a:t>
            </a:r>
          </a:p>
          <a:p>
            <a:pPr algn="just"/>
            <a:r>
              <a:rPr lang="ru-RU" sz="2000" dirty="0">
                <a:latin typeface="Times New Roman" panose="02020603050405020304" pitchFamily="18" charset="0"/>
                <a:cs typeface="Times New Roman" panose="02020603050405020304" pitchFamily="18" charset="0"/>
              </a:rPr>
              <a:t>        из ф.61,таб.1000,</a:t>
            </a:r>
            <a:r>
              <a:rPr lang="ru-RU" sz="2000" dirty="0">
                <a:solidFill>
                  <a:srgbClr val="C00000"/>
                </a:solidFill>
                <a:latin typeface="Times New Roman" panose="02020603050405020304" pitchFamily="18" charset="0"/>
                <a:cs typeface="Times New Roman" panose="02020603050405020304" pitchFamily="18" charset="0"/>
              </a:rPr>
              <a:t>стр.</a:t>
            </a:r>
            <a:r>
              <a:rPr lang="en-US" sz="2000" dirty="0">
                <a:solidFill>
                  <a:srgbClr val="C00000"/>
                </a:solidFill>
                <a:latin typeface="Times New Roman" panose="02020603050405020304" pitchFamily="18" charset="0"/>
                <a:cs typeface="Times New Roman" panose="02020603050405020304" pitchFamily="18" charset="0"/>
              </a:rPr>
              <a:t>51</a:t>
            </a:r>
            <a:r>
              <a:rPr lang="ru-RU" sz="2000" dirty="0">
                <a:latin typeface="Times New Roman" panose="02020603050405020304" pitchFamily="18" charset="0"/>
                <a:cs typeface="Times New Roman" panose="02020603050405020304" pitchFamily="18" charset="0"/>
              </a:rPr>
              <a:t>,гр.05:17</a:t>
            </a:r>
          </a:p>
        </p:txBody>
      </p:sp>
    </p:spTree>
    <p:extLst>
      <p:ext uri="{BB962C8B-B14F-4D97-AF65-F5344CB8AC3E}">
        <p14:creationId xmlns:p14="http://schemas.microsoft.com/office/powerpoint/2010/main" val="934752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id="{C1C3D4EA-D24A-49FB-8BDB-474F34D1497F}"/>
              </a:ext>
            </a:extLst>
          </p:cNvPr>
          <p:cNvSpPr/>
          <p:nvPr/>
        </p:nvSpPr>
        <p:spPr>
          <a:xfrm>
            <a:off x="712578" y="1359414"/>
            <a:ext cx="10903202" cy="4968552"/>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 name="Заголовок 1">
            <a:extLst>
              <a:ext uri="{FF2B5EF4-FFF2-40B4-BE49-F238E27FC236}">
                <a16:creationId xmlns:a16="http://schemas.microsoft.com/office/drawing/2014/main" id="{9919A1B9-20F0-4191-B1CC-36F4E5232013}"/>
              </a:ext>
            </a:extLst>
          </p:cNvPr>
          <p:cNvSpPr>
            <a:spLocks noGrp="1"/>
          </p:cNvSpPr>
          <p:nvPr>
            <p:ph type="title"/>
          </p:nvPr>
        </p:nvSpPr>
        <p:spPr/>
        <p:txBody>
          <a:bodyPr vert="horz" lIns="91440" tIns="45720" rIns="91440" bIns="45720" rtlCol="0" anchor="ctr">
            <a:normAutofit/>
          </a:bodyPr>
          <a:lstStyle/>
          <a:p>
            <a:r>
              <a:rPr lang="ru-RU" altLang="ru-RU" sz="2400" b="1" dirty="0">
                <a:solidFill>
                  <a:schemeClr val="accent2">
                    <a:lumMod val="75000"/>
                  </a:schemeClr>
                </a:solidFill>
                <a:latin typeface="Times New Roman" panose="02020603050405020304" pitchFamily="18" charset="0"/>
                <a:cs typeface="Times New Roman" panose="02020603050405020304" pitchFamily="18" charset="0"/>
              </a:rPr>
              <a:t>УСЛОВИЯ МЕЖТАБЛИЧНОГО КОНТРОЛЯ ДЛЯ ТАБЛИЦЫ 1000</a:t>
            </a:r>
            <a:br>
              <a:rPr lang="ru-RU" altLang="ru-RU" sz="2400" b="1" dirty="0">
                <a:solidFill>
                  <a:schemeClr val="accent2">
                    <a:lumMod val="75000"/>
                  </a:schemeClr>
                </a:solidFill>
                <a:latin typeface="Times New Roman" panose="02020603050405020304" pitchFamily="18" charset="0"/>
                <a:cs typeface="Times New Roman" panose="02020603050405020304" pitchFamily="18" charset="0"/>
              </a:rPr>
            </a:br>
            <a:endParaRPr lang="ru-RU" sz="2400" b="1" dirty="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3" name="Объект 2">
            <a:extLst>
              <a:ext uri="{FF2B5EF4-FFF2-40B4-BE49-F238E27FC236}">
                <a16:creationId xmlns:a16="http://schemas.microsoft.com/office/drawing/2014/main" id="{7C52A2FD-0AD4-41DD-A630-642CCEC7A19C}"/>
              </a:ext>
            </a:extLst>
          </p:cNvPr>
          <p:cNvSpPr>
            <a:spLocks noGrp="1"/>
          </p:cNvSpPr>
          <p:nvPr>
            <p:ph idx="1"/>
          </p:nvPr>
        </p:nvSpPr>
        <p:spPr>
          <a:xfrm>
            <a:off x="1032001" y="1645354"/>
            <a:ext cx="10515600" cy="4351338"/>
          </a:xfrm>
        </p:spPr>
        <p:txBody>
          <a:bodyPr>
            <a:normAutofit lnSpcReduction="10000"/>
          </a:bodyPr>
          <a:lstStyle/>
          <a:p>
            <a:pPr marL="0" lvl="0" indent="0" algn="just">
              <a:lnSpc>
                <a:spcPct val="100000"/>
              </a:lnSpc>
              <a:spcBef>
                <a:spcPts val="0"/>
              </a:spcBef>
              <a:buNone/>
            </a:pPr>
            <a:r>
              <a:rPr lang="ru-RU" dirty="0">
                <a:solidFill>
                  <a:prstClr val="black"/>
                </a:solidFill>
                <a:latin typeface="Times New Roman" panose="02020603050405020304" pitchFamily="18" charset="0"/>
                <a:cs typeface="Times New Roman" panose="02020603050405020304" pitchFamily="18" charset="0"/>
              </a:rPr>
              <a:t>Сумма М+Ж по каждой строке таб. 1000 гр. 05 должна быть </a:t>
            </a:r>
            <a:r>
              <a:rPr lang="ru-RU" u="sng" dirty="0">
                <a:solidFill>
                  <a:prstClr val="black"/>
                </a:solidFill>
                <a:latin typeface="Times New Roman" panose="02020603050405020304" pitchFamily="18" charset="0"/>
                <a:cs typeface="Times New Roman" panose="02020603050405020304" pitchFamily="18" charset="0"/>
              </a:rPr>
              <a:t>равна</a:t>
            </a:r>
            <a:r>
              <a:rPr lang="ru-RU" dirty="0">
                <a:solidFill>
                  <a:prstClr val="black"/>
                </a:solidFill>
                <a:latin typeface="Times New Roman" panose="02020603050405020304" pitchFamily="18" charset="0"/>
                <a:cs typeface="Times New Roman" panose="02020603050405020304" pitchFamily="18" charset="0"/>
              </a:rPr>
              <a:t> стр. 1</a:t>
            </a:r>
            <a:r>
              <a:rPr lang="en-US" dirty="0">
                <a:solidFill>
                  <a:prstClr val="black"/>
                </a:solidFill>
                <a:latin typeface="Times New Roman" panose="02020603050405020304" pitchFamily="18" charset="0"/>
                <a:cs typeface="Times New Roman" panose="02020603050405020304" pitchFamily="18" charset="0"/>
              </a:rPr>
              <a:t>:</a:t>
            </a:r>
            <a:r>
              <a:rPr lang="ru-RU" dirty="0">
                <a:solidFill>
                  <a:prstClr val="black"/>
                </a:solidFill>
                <a:latin typeface="Times New Roman" panose="02020603050405020304" pitchFamily="18" charset="0"/>
                <a:cs typeface="Times New Roman" panose="02020603050405020304" pitchFamily="18" charset="0"/>
              </a:rPr>
              <a:t>30 таб. 2000 гр. 05</a:t>
            </a:r>
          </a:p>
          <a:p>
            <a:pPr marL="0" lvl="0" indent="0" algn="just">
              <a:lnSpc>
                <a:spcPct val="100000"/>
              </a:lnSpc>
              <a:spcBef>
                <a:spcPts val="0"/>
              </a:spcBef>
              <a:buNone/>
            </a:pPr>
            <a:endParaRPr lang="ru-RU" dirty="0">
              <a:solidFill>
                <a:prstClr val="black"/>
              </a:solidFill>
              <a:latin typeface="Times New Roman" panose="02020603050405020304" pitchFamily="18" charset="0"/>
              <a:cs typeface="Times New Roman" panose="02020603050405020304" pitchFamily="18" charset="0"/>
            </a:endParaRPr>
          </a:p>
          <a:p>
            <a:pPr marL="0" lvl="0" indent="0" algn="just">
              <a:lnSpc>
                <a:spcPct val="100000"/>
              </a:lnSpc>
              <a:spcBef>
                <a:spcPts val="0"/>
              </a:spcBef>
              <a:buNone/>
            </a:pPr>
            <a:r>
              <a:rPr lang="ru-RU" dirty="0">
                <a:solidFill>
                  <a:prstClr val="black"/>
                </a:solidFill>
                <a:latin typeface="Times New Roman" panose="02020603050405020304" pitchFamily="18" charset="0"/>
                <a:cs typeface="Times New Roman" panose="02020603050405020304" pitchFamily="18" charset="0"/>
              </a:rPr>
              <a:t>Например</a:t>
            </a:r>
            <a:r>
              <a:rPr lang="en-US" dirty="0">
                <a:solidFill>
                  <a:prstClr val="black"/>
                </a:solidFill>
                <a:latin typeface="Times New Roman" panose="02020603050405020304" pitchFamily="18" charset="0"/>
                <a:cs typeface="Times New Roman" panose="02020603050405020304" pitchFamily="18" charset="0"/>
              </a:rPr>
              <a:t>:</a:t>
            </a:r>
            <a:r>
              <a:rPr lang="ru-RU" dirty="0">
                <a:solidFill>
                  <a:prstClr val="black"/>
                </a:solidFill>
                <a:latin typeface="Times New Roman" panose="02020603050405020304" pitchFamily="18" charset="0"/>
                <a:cs typeface="Times New Roman" panose="02020603050405020304" pitchFamily="18" charset="0"/>
              </a:rPr>
              <a:t> таб. 1000 стр. 1+2 гр. 05 должна быть </a:t>
            </a:r>
            <a:r>
              <a:rPr lang="ru-RU" u="sng" dirty="0">
                <a:solidFill>
                  <a:prstClr val="black"/>
                </a:solidFill>
                <a:latin typeface="Times New Roman" panose="02020603050405020304" pitchFamily="18" charset="0"/>
                <a:cs typeface="Times New Roman" panose="02020603050405020304" pitchFamily="18" charset="0"/>
              </a:rPr>
              <a:t>равна</a:t>
            </a:r>
            <a:r>
              <a:rPr lang="ru-RU" dirty="0">
                <a:solidFill>
                  <a:prstClr val="black"/>
                </a:solidFill>
                <a:latin typeface="Times New Roman" panose="02020603050405020304" pitchFamily="18" charset="0"/>
                <a:cs typeface="Times New Roman" panose="02020603050405020304" pitchFamily="18" charset="0"/>
              </a:rPr>
              <a:t> таб. 2000 стр. 1 гр. 05 </a:t>
            </a:r>
          </a:p>
          <a:p>
            <a:pPr marL="0" lvl="0" indent="0" algn="just">
              <a:lnSpc>
                <a:spcPct val="100000"/>
              </a:lnSpc>
              <a:spcBef>
                <a:spcPts val="0"/>
              </a:spcBef>
              <a:buNone/>
            </a:pPr>
            <a:r>
              <a:rPr lang="ru-RU" dirty="0">
                <a:solidFill>
                  <a:prstClr val="black"/>
                </a:solidFill>
                <a:latin typeface="Times New Roman" panose="02020603050405020304" pitchFamily="18" charset="0"/>
                <a:cs typeface="Times New Roman" panose="02020603050405020304" pitchFamily="18" charset="0"/>
              </a:rPr>
              <a:t>и т.д.</a:t>
            </a:r>
          </a:p>
          <a:p>
            <a:pPr marL="0" lvl="0" indent="0" algn="just">
              <a:lnSpc>
                <a:spcPct val="100000"/>
              </a:lnSpc>
              <a:spcBef>
                <a:spcPts val="0"/>
              </a:spcBef>
              <a:buNone/>
            </a:pPr>
            <a:endParaRPr lang="ru-RU" dirty="0">
              <a:solidFill>
                <a:prstClr val="black"/>
              </a:solidFill>
              <a:latin typeface="Times New Roman" panose="02020603050405020304" pitchFamily="18" charset="0"/>
              <a:cs typeface="Times New Roman" panose="02020603050405020304" pitchFamily="18" charset="0"/>
            </a:endParaRPr>
          </a:p>
          <a:p>
            <a:pPr marL="0" lvl="0" indent="0" algn="just">
              <a:lnSpc>
                <a:spcPct val="100000"/>
              </a:lnSpc>
              <a:spcBef>
                <a:spcPts val="0"/>
              </a:spcBef>
              <a:buNone/>
            </a:pPr>
            <a:r>
              <a:rPr lang="ru-RU" dirty="0">
                <a:solidFill>
                  <a:prstClr val="black"/>
                </a:solidFill>
                <a:latin typeface="Times New Roman" panose="02020603050405020304" pitchFamily="18" charset="0"/>
                <a:cs typeface="Times New Roman" panose="02020603050405020304" pitchFamily="18" charset="0"/>
              </a:rPr>
              <a:t>Таб. 1000 стр. 47 гр. 05 должна быть </a:t>
            </a:r>
            <a:r>
              <a:rPr lang="ru-RU" u="sng" dirty="0">
                <a:solidFill>
                  <a:prstClr val="black"/>
                </a:solidFill>
                <a:latin typeface="Times New Roman" panose="02020603050405020304" pitchFamily="18" charset="0"/>
                <a:cs typeface="Times New Roman" panose="02020603050405020304" pitchFamily="18" charset="0"/>
              </a:rPr>
              <a:t>равна</a:t>
            </a:r>
            <a:r>
              <a:rPr lang="ru-RU" dirty="0">
                <a:solidFill>
                  <a:prstClr val="black"/>
                </a:solidFill>
                <a:latin typeface="Times New Roman" panose="02020603050405020304" pitchFamily="18" charset="0"/>
                <a:cs typeface="Times New Roman" panose="02020603050405020304" pitchFamily="18" charset="0"/>
              </a:rPr>
              <a:t> таб. 2000 стр. 24 гр. 05</a:t>
            </a:r>
          </a:p>
          <a:p>
            <a:pPr marL="0" lvl="0" indent="0" algn="just">
              <a:lnSpc>
                <a:spcPct val="100000"/>
              </a:lnSpc>
              <a:spcBef>
                <a:spcPts val="0"/>
              </a:spcBef>
              <a:buNone/>
            </a:pPr>
            <a:endParaRPr lang="en-US" dirty="0">
              <a:solidFill>
                <a:prstClr val="black"/>
              </a:solidFill>
              <a:latin typeface="Times New Roman" panose="02020603050405020304" pitchFamily="18" charset="0"/>
              <a:cs typeface="Times New Roman" panose="02020603050405020304" pitchFamily="18" charset="0"/>
            </a:endParaRPr>
          </a:p>
          <a:p>
            <a:pPr marL="0" lvl="0" indent="0" algn="just">
              <a:lnSpc>
                <a:spcPct val="100000"/>
              </a:lnSpc>
              <a:spcBef>
                <a:spcPts val="0"/>
              </a:spcBef>
              <a:buNone/>
            </a:pPr>
            <a:r>
              <a:rPr lang="ru-RU" dirty="0">
                <a:solidFill>
                  <a:prstClr val="black"/>
                </a:solidFill>
                <a:latin typeface="Times New Roman" panose="02020603050405020304" pitchFamily="18" charset="0"/>
                <a:cs typeface="Times New Roman" panose="02020603050405020304" pitchFamily="18" charset="0"/>
              </a:rPr>
              <a:t>Это </a:t>
            </a:r>
            <a:r>
              <a:rPr lang="ru-RU" b="1" dirty="0">
                <a:solidFill>
                  <a:prstClr val="black"/>
                </a:solidFill>
                <a:latin typeface="Times New Roman" panose="02020603050405020304" pitchFamily="18" charset="0"/>
                <a:cs typeface="Times New Roman" panose="02020603050405020304" pitchFamily="18" charset="0"/>
              </a:rPr>
              <a:t>обязательные</a:t>
            </a:r>
            <a:r>
              <a:rPr lang="ru-RU" dirty="0">
                <a:solidFill>
                  <a:prstClr val="black"/>
                </a:solidFill>
                <a:latin typeface="Times New Roman" panose="02020603050405020304" pitchFamily="18" charset="0"/>
                <a:cs typeface="Times New Roman" panose="02020603050405020304" pitchFamily="18" charset="0"/>
              </a:rPr>
              <a:t> условия контроля.</a:t>
            </a:r>
          </a:p>
          <a:p>
            <a:endParaRPr lang="ru-RU" dirty="0"/>
          </a:p>
        </p:txBody>
      </p:sp>
    </p:spTree>
    <p:extLst>
      <p:ext uri="{BB962C8B-B14F-4D97-AF65-F5344CB8AC3E}">
        <p14:creationId xmlns:p14="http://schemas.microsoft.com/office/powerpoint/2010/main" val="25780855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5536EE6-64D5-402E-8296-C835CD45E70B}"/>
              </a:ext>
            </a:extLst>
          </p:cNvPr>
          <p:cNvSpPr>
            <a:spLocks noGrp="1"/>
          </p:cNvSpPr>
          <p:nvPr>
            <p:ph type="title"/>
          </p:nvPr>
        </p:nvSpPr>
        <p:spPr>
          <a:xfrm>
            <a:off x="838200" y="156577"/>
            <a:ext cx="10515600" cy="1325563"/>
          </a:xfrm>
        </p:spPr>
        <p:txBody>
          <a:bodyPr>
            <a:noAutofit/>
          </a:bodyPr>
          <a:lstStyle/>
          <a:p>
            <a:r>
              <a:rPr lang="ru-RU" sz="2400" dirty="0">
                <a:latin typeface="Times New Roman" panose="02020603050405020304" pitchFamily="18" charset="0"/>
                <a:cs typeface="Times New Roman" panose="02020603050405020304" pitchFamily="18" charset="0"/>
              </a:rPr>
              <a:t>Таблица 2000. Движение пациентов, больных ВИЧ, контактных лиц и лиц с бессимптомным статусом, состоящих под наблюдением данной медицинской организации, и клинические стадии болезни, вызванной ВИЧ, </a:t>
            </a:r>
            <a:r>
              <a:rPr lang="ru-RU" sz="2400" dirty="0">
                <a:solidFill>
                  <a:srgbClr val="C00000"/>
                </a:solidFill>
                <a:latin typeface="Times New Roman" panose="02020603050405020304" pitchFamily="18" charset="0"/>
                <a:cs typeface="Times New Roman" panose="02020603050405020304" pitchFamily="18" charset="0"/>
              </a:rPr>
              <a:t>человек</a:t>
            </a:r>
            <a:r>
              <a:rPr lang="ru-RU" sz="2400" dirty="0"/>
              <a:t/>
            </a:r>
            <a:br>
              <a:rPr lang="ru-RU" sz="2400" dirty="0"/>
            </a:br>
            <a:endParaRPr lang="ru-RU" sz="2400" dirty="0"/>
          </a:p>
        </p:txBody>
      </p:sp>
      <p:graphicFrame>
        <p:nvGraphicFramePr>
          <p:cNvPr id="7" name="Таблица 6">
            <a:extLst>
              <a:ext uri="{FF2B5EF4-FFF2-40B4-BE49-F238E27FC236}">
                <a16:creationId xmlns:a16="http://schemas.microsoft.com/office/drawing/2014/main" id="{875059BF-7100-40A7-915F-CE4E05E50C2B}"/>
              </a:ext>
            </a:extLst>
          </p:cNvPr>
          <p:cNvGraphicFramePr>
            <a:graphicFrameLocks noGrp="1"/>
          </p:cNvGraphicFramePr>
          <p:nvPr/>
        </p:nvGraphicFramePr>
        <p:xfrm>
          <a:off x="383304" y="1482140"/>
          <a:ext cx="11425392" cy="4465190"/>
        </p:xfrm>
        <a:graphic>
          <a:graphicData uri="http://schemas.openxmlformats.org/drawingml/2006/table">
            <a:tbl>
              <a:tblPr firstRow="1" firstCol="1" bandRow="1"/>
              <a:tblGrid>
                <a:gridCol w="1793778">
                  <a:extLst>
                    <a:ext uri="{9D8B030D-6E8A-4147-A177-3AD203B41FA5}">
                      <a16:colId xmlns:a16="http://schemas.microsoft.com/office/drawing/2014/main" val="4023170546"/>
                    </a:ext>
                  </a:extLst>
                </a:gridCol>
                <a:gridCol w="360764">
                  <a:extLst>
                    <a:ext uri="{9D8B030D-6E8A-4147-A177-3AD203B41FA5}">
                      <a16:colId xmlns:a16="http://schemas.microsoft.com/office/drawing/2014/main" val="2606481083"/>
                    </a:ext>
                  </a:extLst>
                </a:gridCol>
                <a:gridCol w="566607">
                  <a:extLst>
                    <a:ext uri="{9D8B030D-6E8A-4147-A177-3AD203B41FA5}">
                      <a16:colId xmlns:a16="http://schemas.microsoft.com/office/drawing/2014/main" val="3429276740"/>
                    </a:ext>
                  </a:extLst>
                </a:gridCol>
                <a:gridCol w="611792">
                  <a:extLst>
                    <a:ext uri="{9D8B030D-6E8A-4147-A177-3AD203B41FA5}">
                      <a16:colId xmlns:a16="http://schemas.microsoft.com/office/drawing/2014/main" val="970423903"/>
                    </a:ext>
                  </a:extLst>
                </a:gridCol>
                <a:gridCol w="475520">
                  <a:extLst>
                    <a:ext uri="{9D8B030D-6E8A-4147-A177-3AD203B41FA5}">
                      <a16:colId xmlns:a16="http://schemas.microsoft.com/office/drawing/2014/main" val="4054298365"/>
                    </a:ext>
                  </a:extLst>
                </a:gridCol>
                <a:gridCol w="475520">
                  <a:extLst>
                    <a:ext uri="{9D8B030D-6E8A-4147-A177-3AD203B41FA5}">
                      <a16:colId xmlns:a16="http://schemas.microsoft.com/office/drawing/2014/main" val="3754619757"/>
                    </a:ext>
                  </a:extLst>
                </a:gridCol>
                <a:gridCol w="588842">
                  <a:extLst>
                    <a:ext uri="{9D8B030D-6E8A-4147-A177-3AD203B41FA5}">
                      <a16:colId xmlns:a16="http://schemas.microsoft.com/office/drawing/2014/main" val="1633787713"/>
                    </a:ext>
                  </a:extLst>
                </a:gridCol>
                <a:gridCol w="588842">
                  <a:extLst>
                    <a:ext uri="{9D8B030D-6E8A-4147-A177-3AD203B41FA5}">
                      <a16:colId xmlns:a16="http://schemas.microsoft.com/office/drawing/2014/main" val="165079283"/>
                    </a:ext>
                  </a:extLst>
                </a:gridCol>
                <a:gridCol w="588842">
                  <a:extLst>
                    <a:ext uri="{9D8B030D-6E8A-4147-A177-3AD203B41FA5}">
                      <a16:colId xmlns:a16="http://schemas.microsoft.com/office/drawing/2014/main" val="2655485802"/>
                    </a:ext>
                  </a:extLst>
                </a:gridCol>
                <a:gridCol w="588842">
                  <a:extLst>
                    <a:ext uri="{9D8B030D-6E8A-4147-A177-3AD203B41FA5}">
                      <a16:colId xmlns:a16="http://schemas.microsoft.com/office/drawing/2014/main" val="3122669304"/>
                    </a:ext>
                  </a:extLst>
                </a:gridCol>
                <a:gridCol w="588842">
                  <a:extLst>
                    <a:ext uri="{9D8B030D-6E8A-4147-A177-3AD203B41FA5}">
                      <a16:colId xmlns:a16="http://schemas.microsoft.com/office/drawing/2014/main" val="2874489720"/>
                    </a:ext>
                  </a:extLst>
                </a:gridCol>
                <a:gridCol w="475520">
                  <a:extLst>
                    <a:ext uri="{9D8B030D-6E8A-4147-A177-3AD203B41FA5}">
                      <a16:colId xmlns:a16="http://schemas.microsoft.com/office/drawing/2014/main" val="2658602687"/>
                    </a:ext>
                  </a:extLst>
                </a:gridCol>
                <a:gridCol w="588842">
                  <a:extLst>
                    <a:ext uri="{9D8B030D-6E8A-4147-A177-3AD203B41FA5}">
                      <a16:colId xmlns:a16="http://schemas.microsoft.com/office/drawing/2014/main" val="4141647324"/>
                    </a:ext>
                  </a:extLst>
                </a:gridCol>
                <a:gridCol w="588842">
                  <a:extLst>
                    <a:ext uri="{9D8B030D-6E8A-4147-A177-3AD203B41FA5}">
                      <a16:colId xmlns:a16="http://schemas.microsoft.com/office/drawing/2014/main" val="2726312654"/>
                    </a:ext>
                  </a:extLst>
                </a:gridCol>
                <a:gridCol w="588842">
                  <a:extLst>
                    <a:ext uri="{9D8B030D-6E8A-4147-A177-3AD203B41FA5}">
                      <a16:colId xmlns:a16="http://schemas.microsoft.com/office/drawing/2014/main" val="1116490475"/>
                    </a:ext>
                  </a:extLst>
                </a:gridCol>
                <a:gridCol w="674192">
                  <a:extLst>
                    <a:ext uri="{9D8B030D-6E8A-4147-A177-3AD203B41FA5}">
                      <a16:colId xmlns:a16="http://schemas.microsoft.com/office/drawing/2014/main" val="2297783367"/>
                    </a:ext>
                  </a:extLst>
                </a:gridCol>
                <a:gridCol w="674192">
                  <a:extLst>
                    <a:ext uri="{9D8B030D-6E8A-4147-A177-3AD203B41FA5}">
                      <a16:colId xmlns:a16="http://schemas.microsoft.com/office/drawing/2014/main" val="4014268085"/>
                    </a:ext>
                  </a:extLst>
                </a:gridCol>
                <a:gridCol w="606771">
                  <a:extLst>
                    <a:ext uri="{9D8B030D-6E8A-4147-A177-3AD203B41FA5}">
                      <a16:colId xmlns:a16="http://schemas.microsoft.com/office/drawing/2014/main" val="3626270984"/>
                    </a:ext>
                  </a:extLst>
                </a:gridCol>
              </a:tblGrid>
              <a:tr h="210286">
                <a:tc rowSpan="4">
                  <a:txBody>
                    <a:bodyPr/>
                    <a:lstStyle/>
                    <a:p>
                      <a:pPr algn="ctr"/>
                      <a:r>
                        <a:rPr lang="ru-RU" sz="1400" dirty="0">
                          <a:effectLst/>
                          <a:latin typeface="Times New Roman" panose="02020603050405020304" pitchFamily="18" charset="0"/>
                          <a:ea typeface="Times New Roman" panose="02020603050405020304" pitchFamily="18" charset="0"/>
                        </a:rPr>
                        <a:t>Формы ВИЧ-инфекции,</a:t>
                      </a:r>
                      <a:br>
                        <a:rPr lang="ru-RU" sz="1400" dirty="0">
                          <a:effectLst/>
                          <a:latin typeface="Times New Roman" panose="02020603050405020304" pitchFamily="18" charset="0"/>
                          <a:ea typeface="Times New Roman" panose="02020603050405020304" pitchFamily="18" charset="0"/>
                        </a:rPr>
                      </a:br>
                      <a:r>
                        <a:rPr lang="ru-RU" sz="1400" dirty="0">
                          <a:effectLst/>
                          <a:latin typeface="Times New Roman" panose="02020603050405020304" pitchFamily="18" charset="0"/>
                          <a:ea typeface="Times New Roman" panose="02020603050405020304" pitchFamily="18" charset="0"/>
                        </a:rPr>
                        <a:t>контингенты</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a:r>
                        <a:rPr lang="ru-RU" sz="1400">
                          <a:effectLst/>
                          <a:latin typeface="Times New Roman" panose="02020603050405020304" pitchFamily="18" charset="0"/>
                          <a:ea typeface="Times New Roman" panose="02020603050405020304" pitchFamily="18" charset="0"/>
                        </a:rPr>
                        <a:t>№</a:t>
                      </a:r>
                      <a:br>
                        <a:rPr lang="ru-RU" sz="1400">
                          <a:effectLst/>
                          <a:latin typeface="Times New Roman" panose="02020603050405020304" pitchFamily="18" charset="0"/>
                          <a:ea typeface="Times New Roman" panose="02020603050405020304" pitchFamily="18" charset="0"/>
                        </a:rPr>
                      </a:br>
                      <a:r>
                        <a:rPr lang="ru-RU" sz="1400">
                          <a:effectLst/>
                          <a:latin typeface="Times New Roman" panose="02020603050405020304" pitchFamily="18" charset="0"/>
                          <a:ea typeface="Times New Roman" panose="02020603050405020304" pitchFamily="18" charset="0"/>
                        </a:rPr>
                        <a:t>стро-ки</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a:r>
                        <a:rPr lang="ru-RU" sz="1400">
                          <a:effectLst/>
                          <a:latin typeface="Times New Roman" panose="02020603050405020304" pitchFamily="18" charset="0"/>
                          <a:ea typeface="Times New Roman" panose="02020603050405020304" pitchFamily="18" charset="0"/>
                        </a:rPr>
                        <a:t>Код</a:t>
                      </a:r>
                      <a:br>
                        <a:rPr lang="ru-RU" sz="1400">
                          <a:effectLst/>
                          <a:latin typeface="Times New Roman" panose="02020603050405020304" pitchFamily="18" charset="0"/>
                          <a:ea typeface="Times New Roman" panose="02020603050405020304" pitchFamily="18" charset="0"/>
                        </a:rPr>
                      </a:br>
                      <a:r>
                        <a:rPr lang="ru-RU" sz="1400">
                          <a:effectLst/>
                          <a:latin typeface="Times New Roman" panose="02020603050405020304" pitchFamily="18" charset="0"/>
                          <a:ea typeface="Times New Roman" panose="02020603050405020304" pitchFamily="18" charset="0"/>
                        </a:rPr>
                        <a:t>МКБ-10</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2">
                  <a:txBody>
                    <a:bodyPr/>
                    <a:lstStyle/>
                    <a:p>
                      <a:pPr algn="ctr"/>
                      <a:r>
                        <a:rPr lang="ru-RU" sz="1400">
                          <a:effectLst/>
                          <a:latin typeface="Times New Roman" panose="02020603050405020304" pitchFamily="18" charset="0"/>
                          <a:ea typeface="Times New Roman" panose="02020603050405020304" pitchFamily="18" charset="0"/>
                        </a:rPr>
                        <a:t>Зарегистриро-</a:t>
                      </a:r>
                      <a:br>
                        <a:rPr lang="ru-RU" sz="1400">
                          <a:effectLst/>
                          <a:latin typeface="Times New Roman" panose="02020603050405020304" pitchFamily="18" charset="0"/>
                          <a:ea typeface="Times New Roman" panose="02020603050405020304" pitchFamily="18" charset="0"/>
                        </a:rPr>
                      </a:br>
                      <a:r>
                        <a:rPr lang="ru-RU" sz="1400">
                          <a:effectLst/>
                          <a:latin typeface="Times New Roman" panose="02020603050405020304" pitchFamily="18" charset="0"/>
                          <a:ea typeface="Times New Roman" panose="02020603050405020304" pitchFamily="18" charset="0"/>
                        </a:rPr>
                        <a:t>вано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ru-RU"/>
                    </a:p>
                  </a:txBody>
                  <a:tcPr/>
                </a:tc>
                <a:tc gridSpan="6">
                  <a:txBody>
                    <a:bodyPr/>
                    <a:lstStyle/>
                    <a:p>
                      <a:pPr algn="ctr"/>
                      <a:r>
                        <a:rPr lang="ru-RU" sz="1400">
                          <a:solidFill>
                            <a:srgbClr val="000000"/>
                          </a:solidFill>
                          <a:effectLst/>
                          <a:latin typeface="Times New Roman" panose="02020603050405020304" pitchFamily="18" charset="0"/>
                          <a:ea typeface="Times New Roman" panose="02020603050405020304" pitchFamily="18" charset="0"/>
                        </a:rPr>
                        <a:t>Находилось</a:t>
                      </a:r>
                      <a:r>
                        <a:rPr lang="ru-RU" sz="1400">
                          <a:effectLst/>
                          <a:latin typeface="Times New Roman" panose="02020603050405020304" pitchFamily="18" charset="0"/>
                          <a:ea typeface="Times New Roman" panose="02020603050405020304" pitchFamily="18" charset="0"/>
                        </a:rPr>
                        <a:t> под диспансерным наблюдением</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5">
                  <a:txBody>
                    <a:bodyPr/>
                    <a:lstStyle/>
                    <a:p>
                      <a:pPr algn="ctr"/>
                      <a:r>
                        <a:rPr lang="ru-RU" sz="1400">
                          <a:effectLst/>
                          <a:latin typeface="Times New Roman" panose="02020603050405020304" pitchFamily="18" charset="0"/>
                          <a:ea typeface="Times New Roman" panose="02020603050405020304" pitchFamily="18" charset="0"/>
                        </a:rPr>
                        <a:t>Снято с диспансерного наблюдения</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rowSpan="2" gridSpan="2">
                  <a:txBody>
                    <a:bodyPr/>
                    <a:lstStyle/>
                    <a:p>
                      <a:pPr algn="ctr"/>
                      <a:r>
                        <a:rPr lang="ru-RU" sz="1400">
                          <a:solidFill>
                            <a:srgbClr val="000000"/>
                          </a:solidFill>
                          <a:effectLst/>
                          <a:latin typeface="Times New Roman" panose="02020603050405020304" pitchFamily="18" charset="0"/>
                          <a:ea typeface="Times New Roman" panose="02020603050405020304" pitchFamily="18" charset="0"/>
                        </a:rPr>
                        <a:t>Состоит</a:t>
                      </a:r>
                      <a:br>
                        <a:rPr lang="ru-RU" sz="1400">
                          <a:solidFill>
                            <a:srgbClr val="000000"/>
                          </a:solidFill>
                          <a:effectLst/>
                          <a:latin typeface="Times New Roman" panose="02020603050405020304" pitchFamily="18" charset="0"/>
                          <a:ea typeface="Times New Roman" panose="02020603050405020304" pitchFamily="18" charset="0"/>
                        </a:rPr>
                      </a:br>
                      <a:r>
                        <a:rPr lang="ru-RU" sz="1400">
                          <a:solidFill>
                            <a:srgbClr val="000000"/>
                          </a:solidFill>
                          <a:effectLst/>
                          <a:latin typeface="Times New Roman" panose="02020603050405020304" pitchFamily="18" charset="0"/>
                          <a:ea typeface="Times New Roman" panose="02020603050405020304" pitchFamily="18" charset="0"/>
                        </a:rPr>
                        <a:t>под диспансерным наблюдением                    на конец отчетного года</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ru-RU"/>
                    </a:p>
                  </a:txBody>
                  <a:tcPr/>
                </a:tc>
                <a:extLst>
                  <a:ext uri="{0D108BD9-81ED-4DB2-BD59-A6C34878D82A}">
                    <a16:rowId xmlns:a16="http://schemas.microsoft.com/office/drawing/2014/main" val="3155219535"/>
                  </a:ext>
                </a:extLst>
              </a:tr>
              <a:tr h="1051430">
                <a:tc vMerge="1">
                  <a:txBody>
                    <a:bodyPr/>
                    <a:lstStyle/>
                    <a:p>
                      <a:endParaRPr lang="ru-RU"/>
                    </a:p>
                  </a:txBody>
                  <a:tcPr/>
                </a:tc>
                <a:tc vMerge="1">
                  <a:txBody>
                    <a:bodyPr/>
                    <a:lstStyle/>
                    <a:p>
                      <a:endParaRPr lang="ru-RU"/>
                    </a:p>
                  </a:txBody>
                  <a:tcPr/>
                </a:tc>
                <a:tc vMerge="1">
                  <a:txBody>
                    <a:bodyPr/>
                    <a:lstStyle/>
                    <a:p>
                      <a:endParaRPr lang="ru-RU"/>
                    </a:p>
                  </a:txBody>
                  <a:tcPr/>
                </a:tc>
                <a:tc gridSpan="2" vMerge="1">
                  <a:txBody>
                    <a:bodyPr/>
                    <a:lstStyle/>
                    <a:p>
                      <a:endParaRPr lang="ru-RU"/>
                    </a:p>
                  </a:txBody>
                  <a:tcPr/>
                </a:tc>
                <a:tc hMerge="1" vMerge="1">
                  <a:txBody>
                    <a:bodyPr/>
                    <a:lstStyle/>
                    <a:p>
                      <a:endParaRPr lang="ru-RU"/>
                    </a:p>
                  </a:txBody>
                  <a:tcPr/>
                </a:tc>
                <a:tc rowSpan="3">
                  <a:txBody>
                    <a:bodyPr/>
                    <a:lstStyle/>
                    <a:p>
                      <a:pPr algn="ctr"/>
                      <a:r>
                        <a:rPr lang="ru-RU" sz="140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ctr"/>
                      <a:r>
                        <a:rPr lang="ru-RU" sz="1400">
                          <a:effectLst/>
                          <a:latin typeface="Times New Roman" panose="02020603050405020304" pitchFamily="18" charset="0"/>
                          <a:ea typeface="Times New Roman" panose="02020603050405020304" pitchFamily="18" charset="0"/>
                        </a:rPr>
                        <a:t>из них</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rowSpan="3">
                  <a:txBody>
                    <a:bodyPr/>
                    <a:lstStyle/>
                    <a:p>
                      <a:pPr algn="ctr"/>
                      <a:r>
                        <a:rPr lang="ru-RU" sz="140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r>
                        <a:rPr lang="ru-RU" sz="1400">
                          <a:effectLst/>
                          <a:latin typeface="Times New Roman" panose="02020603050405020304" pitchFamily="18" charset="0"/>
                          <a:ea typeface="Times New Roman" panose="02020603050405020304" pitchFamily="18" charset="0"/>
                        </a:rPr>
                        <a:t>из них</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gridSpan="2" vMerge="1">
                  <a:txBody>
                    <a:bodyPr/>
                    <a:lstStyle/>
                    <a:p>
                      <a:endParaRPr lang="ru-RU"/>
                    </a:p>
                  </a:txBody>
                  <a:tcPr/>
                </a:tc>
                <a:tc hMerge="1" vMerge="1">
                  <a:txBody>
                    <a:bodyPr/>
                    <a:lstStyle/>
                    <a:p>
                      <a:endParaRPr lang="ru-RU"/>
                    </a:p>
                  </a:txBody>
                  <a:tcPr/>
                </a:tc>
                <a:extLst>
                  <a:ext uri="{0D108BD9-81ED-4DB2-BD59-A6C34878D82A}">
                    <a16:rowId xmlns:a16="http://schemas.microsoft.com/office/drawing/2014/main" val="2356907730"/>
                  </a:ext>
                </a:extLst>
              </a:tr>
              <a:tr h="841144">
                <a:tc vMerge="1">
                  <a:txBody>
                    <a:bodyPr/>
                    <a:lstStyle/>
                    <a:p>
                      <a:endParaRPr lang="ru-RU"/>
                    </a:p>
                  </a:txBody>
                  <a:tcPr/>
                </a:tc>
                <a:tc vMerge="1">
                  <a:txBody>
                    <a:bodyPr/>
                    <a:lstStyle/>
                    <a:p>
                      <a:endParaRPr lang="ru-RU"/>
                    </a:p>
                  </a:txBody>
                  <a:tcPr/>
                </a:tc>
                <a:tc vMerge="1">
                  <a:txBody>
                    <a:bodyPr/>
                    <a:lstStyle/>
                    <a:p>
                      <a:endParaRPr lang="ru-RU"/>
                    </a:p>
                  </a:txBody>
                  <a:tcPr/>
                </a:tc>
                <a:tc rowSpan="2">
                  <a:txBody>
                    <a:bodyPr/>
                    <a:lstStyle/>
                    <a:p>
                      <a:r>
                        <a:rPr lang="ru-RU" sz="140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r>
                        <a:rPr lang="ru-RU" sz="1400">
                          <a:effectLst/>
                          <a:latin typeface="Times New Roman" panose="02020603050405020304" pitchFamily="18" charset="0"/>
                          <a:ea typeface="Times New Roman" panose="02020603050405020304" pitchFamily="18" charset="0"/>
                        </a:rPr>
                        <a:t>с впер-вые</a:t>
                      </a:r>
                      <a:br>
                        <a:rPr lang="ru-RU" sz="1400">
                          <a:effectLst/>
                          <a:latin typeface="Times New Roman" panose="02020603050405020304" pitchFamily="18" charset="0"/>
                          <a:ea typeface="Times New Roman" panose="02020603050405020304" pitchFamily="18" charset="0"/>
                        </a:rPr>
                      </a:br>
                      <a:r>
                        <a:rPr lang="ru-RU" sz="1400">
                          <a:effectLst/>
                          <a:latin typeface="Times New Roman" panose="02020603050405020304" pitchFamily="18" charset="0"/>
                          <a:ea typeface="Times New Roman" panose="02020603050405020304" pitchFamily="18" charset="0"/>
                        </a:rPr>
                        <a:t>в жизни уста-нов-ленным диаг-нозом</a:t>
                      </a: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gridSpan="2">
                  <a:txBody>
                    <a:bodyPr/>
                    <a:lstStyle/>
                    <a:p>
                      <a:pPr algn="ctr"/>
                      <a:r>
                        <a:rPr lang="ru-RU" sz="1400" dirty="0">
                          <a:effectLst/>
                          <a:latin typeface="Times New Roman" panose="02020603050405020304" pitchFamily="18" charset="0"/>
                          <a:ea typeface="Times New Roman" panose="02020603050405020304" pitchFamily="18" charset="0"/>
                        </a:rPr>
                        <a:t>с впервые в жизни установленным диагнозом</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2">
                  <a:txBody>
                    <a:bodyPr/>
                    <a:lstStyle/>
                    <a:p>
                      <a:pPr algn="ctr"/>
                      <a:r>
                        <a:rPr lang="ru-RU" sz="1400" dirty="0">
                          <a:effectLst/>
                          <a:latin typeface="Times New Roman" panose="02020603050405020304" pitchFamily="18" charset="0"/>
                          <a:ea typeface="Times New Roman" panose="02020603050405020304" pitchFamily="18" charset="0"/>
                        </a:rPr>
                        <a:t>переведено</a:t>
                      </a:r>
                      <a:r>
                        <a:rPr lang="en-US" sz="1400" dirty="0">
                          <a:effectLst/>
                          <a:latin typeface="Times New Roman" panose="02020603050405020304" pitchFamily="18" charset="0"/>
                          <a:ea typeface="Times New Roman" panose="02020603050405020304" pitchFamily="18" charset="0"/>
                        </a:rPr>
                        <a:t/>
                      </a:r>
                      <a:br>
                        <a:rPr lang="en-US" sz="1400" dirty="0">
                          <a:effectLst/>
                          <a:latin typeface="Times New Roman" panose="02020603050405020304" pitchFamily="18" charset="0"/>
                          <a:ea typeface="Times New Roman" panose="02020603050405020304" pitchFamily="18" charset="0"/>
                        </a:rPr>
                      </a:br>
                      <a:r>
                        <a:rPr lang="ru-RU" sz="1400" dirty="0">
                          <a:effectLst/>
                          <a:latin typeface="Times New Roman" panose="02020603050405020304" pitchFamily="18" charset="0"/>
                          <a:ea typeface="Times New Roman" panose="02020603050405020304" pitchFamily="18" charset="0"/>
                        </a:rPr>
                        <a:t>из других организаций</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rowSpan="2">
                  <a:txBody>
                    <a:bodyPr/>
                    <a:lstStyle/>
                    <a:p>
                      <a:pPr algn="ctr"/>
                      <a:r>
                        <a:rPr lang="ru-RU" sz="1400">
                          <a:effectLst/>
                          <a:latin typeface="Times New Roman" panose="02020603050405020304" pitchFamily="18" charset="0"/>
                          <a:ea typeface="Times New Roman" panose="02020603050405020304" pitchFamily="18" charset="0"/>
                        </a:rPr>
                        <a:t>прибыло из других субъек-тов России</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gridSpan="2">
                  <a:txBody>
                    <a:bodyPr/>
                    <a:lstStyle/>
                    <a:p>
                      <a:pPr algn="ctr"/>
                      <a:r>
                        <a:rPr lang="ru-RU" sz="1400">
                          <a:effectLst/>
                          <a:latin typeface="Times New Roman" panose="02020603050405020304" pitchFamily="18" charset="0"/>
                          <a:ea typeface="Times New Roman" panose="02020603050405020304" pitchFamily="18" charset="0"/>
                        </a:rPr>
                        <a:t>переведено</a:t>
                      </a:r>
                      <a:br>
                        <a:rPr lang="ru-RU" sz="1400">
                          <a:effectLst/>
                          <a:latin typeface="Times New Roman" panose="02020603050405020304" pitchFamily="18" charset="0"/>
                          <a:ea typeface="Times New Roman" panose="02020603050405020304" pitchFamily="18" charset="0"/>
                        </a:rPr>
                      </a:br>
                      <a:r>
                        <a:rPr lang="ru-RU" sz="1400">
                          <a:effectLst/>
                          <a:latin typeface="Times New Roman" panose="02020603050405020304" pitchFamily="18" charset="0"/>
                          <a:ea typeface="Times New Roman" panose="02020603050405020304" pitchFamily="18" charset="0"/>
                        </a:rPr>
                        <a:t>в другие организации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rowSpan="2">
                  <a:txBody>
                    <a:bodyPr/>
                    <a:lstStyle/>
                    <a:p>
                      <a:pPr algn="ctr"/>
                      <a:r>
                        <a:rPr lang="ru-RU" sz="1400" dirty="0">
                          <a:effectLst/>
                          <a:latin typeface="Times New Roman" panose="02020603050405020304" pitchFamily="18" charset="0"/>
                          <a:ea typeface="Times New Roman" panose="02020603050405020304" pitchFamily="18" charset="0"/>
                        </a:rPr>
                        <a:t>выбыло в другие </a:t>
                      </a:r>
                      <a:r>
                        <a:rPr lang="ru-RU" sz="1400" dirty="0" err="1">
                          <a:effectLst/>
                          <a:latin typeface="Times New Roman" panose="02020603050405020304" pitchFamily="18" charset="0"/>
                          <a:ea typeface="Times New Roman" panose="02020603050405020304" pitchFamily="18" charset="0"/>
                        </a:rPr>
                        <a:t>субъек</a:t>
                      </a:r>
                      <a:r>
                        <a:rPr lang="ru-RU" sz="1400" dirty="0">
                          <a:effectLst/>
                          <a:latin typeface="Times New Roman" panose="02020603050405020304" pitchFamily="18" charset="0"/>
                          <a:ea typeface="Times New Roman" panose="02020603050405020304" pitchFamily="18" charset="0"/>
                        </a:rPr>
                        <a:t>-ты России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r>
                        <a:rPr lang="ru-RU" sz="1400">
                          <a:effectLst/>
                          <a:latin typeface="Times New Roman" panose="02020603050405020304" pitchFamily="18" charset="0"/>
                          <a:ea typeface="Times New Roman" panose="02020603050405020304" pitchFamily="18" charset="0"/>
                        </a:rPr>
                        <a:t>в связи со смер-тью</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r>
                        <a:rPr lang="ru-RU" sz="1400" dirty="0">
                          <a:solidFill>
                            <a:srgbClr val="000000"/>
                          </a:solidFill>
                          <a:effectLst/>
                          <a:latin typeface="Times New Roman" panose="02020603050405020304" pitchFamily="18" charset="0"/>
                          <a:ea typeface="Times New Roman" panose="02020603050405020304" pitchFamily="18" charset="0"/>
                        </a:rPr>
                        <a:t>всего</a:t>
                      </a:r>
                      <a:endParaRPr lang="ru-RU" sz="1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r>
                        <a:rPr lang="ru-RU" sz="1400">
                          <a:solidFill>
                            <a:srgbClr val="000000"/>
                          </a:solidFill>
                          <a:effectLst/>
                          <a:latin typeface="Times New Roman" panose="02020603050405020304" pitchFamily="18" charset="0"/>
                          <a:ea typeface="Times New Roman" panose="02020603050405020304" pitchFamily="18" charset="0"/>
                        </a:rPr>
                        <a:t>из них</a:t>
                      </a:r>
                      <a:br>
                        <a:rPr lang="ru-RU" sz="1400">
                          <a:solidFill>
                            <a:srgbClr val="000000"/>
                          </a:solidFill>
                          <a:effectLst/>
                          <a:latin typeface="Times New Roman" panose="02020603050405020304" pitchFamily="18" charset="0"/>
                          <a:ea typeface="Times New Roman" panose="02020603050405020304" pitchFamily="18" charset="0"/>
                        </a:rPr>
                      </a:br>
                      <a:r>
                        <a:rPr lang="ru-RU" sz="1400">
                          <a:solidFill>
                            <a:srgbClr val="000000"/>
                          </a:solidFill>
                          <a:effectLst/>
                          <a:latin typeface="Times New Roman" panose="02020603050405020304" pitchFamily="18" charset="0"/>
                          <a:ea typeface="Times New Roman" panose="02020603050405020304" pitchFamily="18" charset="0"/>
                        </a:rPr>
                        <a:t>(из гр. 17)</a:t>
                      </a:r>
                      <a:br>
                        <a:rPr lang="ru-RU" sz="1400">
                          <a:solidFill>
                            <a:srgbClr val="000000"/>
                          </a:solidFill>
                          <a:effectLst/>
                          <a:latin typeface="Times New Roman" panose="02020603050405020304" pitchFamily="18" charset="0"/>
                          <a:ea typeface="Times New Roman" panose="02020603050405020304" pitchFamily="18" charset="0"/>
                        </a:rPr>
                      </a:br>
                      <a:r>
                        <a:rPr lang="ru-RU" sz="1400">
                          <a:solidFill>
                            <a:srgbClr val="000000"/>
                          </a:solidFill>
                          <a:effectLst/>
                          <a:latin typeface="Times New Roman" panose="02020603050405020304" pitchFamily="18" charset="0"/>
                          <a:ea typeface="Times New Roman" panose="02020603050405020304" pitchFamily="18" charset="0"/>
                        </a:rPr>
                        <a:t>детей</a:t>
                      </a:r>
                      <a:br>
                        <a:rPr lang="ru-RU" sz="1400">
                          <a:solidFill>
                            <a:srgbClr val="000000"/>
                          </a:solidFill>
                          <a:effectLst/>
                          <a:latin typeface="Times New Roman" panose="02020603050405020304" pitchFamily="18" charset="0"/>
                          <a:ea typeface="Times New Roman" panose="02020603050405020304" pitchFamily="18" charset="0"/>
                        </a:rPr>
                      </a:br>
                      <a:r>
                        <a:rPr lang="ru-RU" sz="1400">
                          <a:solidFill>
                            <a:srgbClr val="000000"/>
                          </a:solidFill>
                          <a:effectLst/>
                          <a:latin typeface="Times New Roman" panose="02020603050405020304" pitchFamily="18" charset="0"/>
                          <a:ea typeface="Times New Roman" panose="02020603050405020304" pitchFamily="18" charset="0"/>
                        </a:rPr>
                        <a:t>в возрасте</a:t>
                      </a:r>
                      <a:endParaRPr lang="ru-RU" sz="1400">
                        <a:effectLst/>
                        <a:latin typeface="Times New Roman" panose="02020603050405020304" pitchFamily="18" charset="0"/>
                        <a:ea typeface="Times New Roman" panose="02020603050405020304" pitchFamily="18" charset="0"/>
                      </a:endParaRPr>
                    </a:p>
                    <a:p>
                      <a:pPr algn="ctr"/>
                      <a:r>
                        <a:rPr lang="ru-RU" sz="1400">
                          <a:solidFill>
                            <a:srgbClr val="000000"/>
                          </a:solidFill>
                          <a:effectLst/>
                          <a:latin typeface="Times New Roman" panose="02020603050405020304" pitchFamily="18" charset="0"/>
                          <a:ea typeface="Times New Roman" panose="02020603050405020304" pitchFamily="18" charset="0"/>
                        </a:rPr>
                        <a:t>0</a:t>
                      </a:r>
                      <a:r>
                        <a:rPr lang="ru-RU" sz="1400">
                          <a:solidFill>
                            <a:srgbClr val="000000"/>
                          </a:solidFill>
                          <a:effectLst/>
                          <a:latin typeface="Times New Roman" panose="02020603050405020304" pitchFamily="18" charset="0"/>
                          <a:ea typeface="Times New Roman" panose="02020603050405020304" pitchFamily="18" charset="0"/>
                          <a:sym typeface="Symbol" panose="05050102010706020507" pitchFamily="18" charset="2"/>
                        </a:rPr>
                        <a:t></a:t>
                      </a:r>
                      <a:r>
                        <a:rPr lang="ru-RU" sz="1400">
                          <a:solidFill>
                            <a:srgbClr val="000000"/>
                          </a:solidFill>
                          <a:effectLst/>
                          <a:latin typeface="Times New Roman" panose="02020603050405020304" pitchFamily="18" charset="0"/>
                          <a:ea typeface="Times New Roman" panose="02020603050405020304" pitchFamily="18" charset="0"/>
                        </a:rPr>
                        <a:t>17 лет</a:t>
                      </a:r>
                      <a:endParaRPr lang="ru-RU" sz="14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60815779"/>
                  </a:ext>
                </a:extLst>
              </a:tr>
              <a:tr h="1682288">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140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400">
                          <a:effectLst/>
                          <a:latin typeface="Times New Roman" panose="02020603050405020304" pitchFamily="18" charset="0"/>
                          <a:ea typeface="Times New Roman" panose="02020603050405020304" pitchFamily="18" charset="0"/>
                        </a:rPr>
                        <a:t>из них детей в возра-сте</a:t>
                      </a:r>
                      <a:br>
                        <a:rPr lang="ru-RU" sz="1400">
                          <a:effectLst/>
                          <a:latin typeface="Times New Roman" panose="02020603050405020304" pitchFamily="18" charset="0"/>
                          <a:ea typeface="Times New Roman" panose="02020603050405020304" pitchFamily="18" charset="0"/>
                        </a:rPr>
                      </a:br>
                      <a:r>
                        <a:rPr lang="ru-RU" sz="1400">
                          <a:effectLst/>
                          <a:latin typeface="Times New Roman" panose="02020603050405020304" pitchFamily="18" charset="0"/>
                          <a:ea typeface="Times New Roman" panose="02020603050405020304" pitchFamily="18" charset="0"/>
                        </a:rPr>
                        <a:t>0</a:t>
                      </a:r>
                      <a:r>
                        <a:rPr lang="ru-RU" sz="1400">
                          <a:effectLst/>
                          <a:latin typeface="Times New Roman" panose="02020603050405020304" pitchFamily="18" charset="0"/>
                          <a:ea typeface="Times New Roman" panose="02020603050405020304" pitchFamily="18" charset="0"/>
                          <a:sym typeface="Symbol" panose="05050102010706020507" pitchFamily="18" charset="2"/>
                        </a:rPr>
                        <a:t></a:t>
                      </a:r>
                      <a:r>
                        <a:rPr lang="ru-RU" sz="1400">
                          <a:effectLst/>
                          <a:latin typeface="Times New Roman" panose="02020603050405020304" pitchFamily="18" charset="0"/>
                          <a:ea typeface="Times New Roman" panose="02020603050405020304" pitchFamily="18" charset="0"/>
                        </a:rPr>
                        <a:t>17 лет</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40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400">
                          <a:effectLst/>
                          <a:latin typeface="Times New Roman" panose="02020603050405020304" pitchFamily="18" charset="0"/>
                          <a:ea typeface="Times New Roman" panose="02020603050405020304" pitchFamily="18" charset="0"/>
                        </a:rPr>
                        <a:t>из них  ведом-ствен-ных</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a:txBody>
                    <a:bodyPr/>
                    <a:lstStyle/>
                    <a:p>
                      <a:pPr algn="ctr"/>
                      <a:r>
                        <a:rPr lang="ru-RU" sz="140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400">
                          <a:effectLst/>
                          <a:latin typeface="Times New Roman" panose="02020603050405020304" pitchFamily="18" charset="0"/>
                          <a:ea typeface="Times New Roman" panose="02020603050405020304" pitchFamily="18" charset="0"/>
                        </a:rPr>
                        <a:t>из них в ведом-ствен-ные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extLst>
                  <a:ext uri="{0D108BD9-81ED-4DB2-BD59-A6C34878D82A}">
                    <a16:rowId xmlns:a16="http://schemas.microsoft.com/office/drawing/2014/main" val="3401171604"/>
                  </a:ext>
                </a:extLst>
              </a:tr>
              <a:tr h="210286">
                <a:tc>
                  <a:txBody>
                    <a:bodyPr/>
                    <a:lstStyle/>
                    <a:p>
                      <a:pPr algn="ctr"/>
                      <a:r>
                        <a:rPr lang="ru-RU" sz="1400" dirty="0">
                          <a:effectLst/>
                          <a:latin typeface="Times New Roman" panose="02020603050405020304" pitchFamily="18" charset="0"/>
                          <a:ea typeface="Times New Roman" panose="02020603050405020304" pitchFamily="18" charset="0"/>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400">
                          <a:effectLst/>
                          <a:latin typeface="Times New Roman" panose="02020603050405020304" pitchFamily="18" charset="0"/>
                          <a:ea typeface="Times New Roman" panose="02020603050405020304" pitchFamily="18" charset="0"/>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400">
                          <a:effectLst/>
                          <a:latin typeface="Times New Roman" panose="02020603050405020304" pitchFamily="18" charset="0"/>
                          <a:ea typeface="Times New Roman" panose="02020603050405020304" pitchFamily="18" charset="0"/>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400">
                          <a:effectLst/>
                          <a:latin typeface="Times New Roman" panose="02020603050405020304" pitchFamily="18" charset="0"/>
                          <a:ea typeface="Times New Roman" panose="02020603050405020304" pitchFamily="18" charset="0"/>
                        </a:rPr>
                        <a:t>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400">
                          <a:effectLst/>
                          <a:latin typeface="Times New Roman" panose="02020603050405020304" pitchFamily="18" charset="0"/>
                          <a:ea typeface="Times New Roman" panose="02020603050405020304" pitchFamily="18" charset="0"/>
                        </a:rPr>
                        <a:t>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400">
                          <a:effectLst/>
                          <a:latin typeface="Times New Roman" panose="02020603050405020304" pitchFamily="18" charset="0"/>
                          <a:ea typeface="Times New Roman" panose="02020603050405020304" pitchFamily="18" charset="0"/>
                        </a:rPr>
                        <a:t>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400" dirty="0">
                          <a:effectLst/>
                          <a:latin typeface="Times New Roman" panose="02020603050405020304" pitchFamily="18" charset="0"/>
                          <a:ea typeface="Times New Roman" panose="02020603050405020304" pitchFamily="18" charset="0"/>
                        </a:rPr>
                        <a:t>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400">
                          <a:effectLst/>
                          <a:latin typeface="Times New Roman" panose="02020603050405020304" pitchFamily="18" charset="0"/>
                          <a:ea typeface="Times New Roman" panose="02020603050405020304" pitchFamily="18" charset="0"/>
                        </a:rPr>
                        <a:t>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400">
                          <a:effectLst/>
                          <a:latin typeface="Times New Roman" panose="02020603050405020304" pitchFamily="18" charset="0"/>
                          <a:ea typeface="Times New Roman" panose="02020603050405020304" pitchFamily="18" charset="0"/>
                        </a:rPr>
                        <a:t>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400">
                          <a:effectLst/>
                          <a:latin typeface="Times New Roman" panose="02020603050405020304" pitchFamily="18" charset="0"/>
                          <a:ea typeface="Times New Roman" panose="02020603050405020304" pitchFamily="18" charset="0"/>
                        </a:rPr>
                        <a:t>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400">
                          <a:effectLst/>
                          <a:latin typeface="Times New Roman" panose="02020603050405020304" pitchFamily="18" charset="0"/>
                          <a:ea typeface="Times New Roman" panose="02020603050405020304" pitchFamily="18" charset="0"/>
                        </a:rPr>
                        <a:t>11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400">
                          <a:effectLst/>
                          <a:latin typeface="Times New Roman" panose="02020603050405020304" pitchFamily="18" charset="0"/>
                          <a:ea typeface="Times New Roman" panose="02020603050405020304" pitchFamily="18" charset="0"/>
                        </a:rPr>
                        <a:t>12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400">
                          <a:effectLst/>
                          <a:latin typeface="Times New Roman" panose="02020603050405020304" pitchFamily="18" charset="0"/>
                          <a:ea typeface="Times New Roman" panose="02020603050405020304" pitchFamily="18" charset="0"/>
                        </a:rPr>
                        <a:t>13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400">
                          <a:effectLst/>
                          <a:latin typeface="Times New Roman" panose="02020603050405020304" pitchFamily="18" charset="0"/>
                          <a:ea typeface="Times New Roman" panose="02020603050405020304" pitchFamily="18" charset="0"/>
                        </a:rPr>
                        <a:t>14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400">
                          <a:effectLst/>
                          <a:latin typeface="Times New Roman" panose="02020603050405020304" pitchFamily="18" charset="0"/>
                          <a:ea typeface="Times New Roman" panose="02020603050405020304" pitchFamily="18" charset="0"/>
                        </a:rPr>
                        <a:t>15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400">
                          <a:effectLst/>
                          <a:latin typeface="Times New Roman" panose="02020603050405020304" pitchFamily="18" charset="0"/>
                          <a:ea typeface="Times New Roman" panose="02020603050405020304" pitchFamily="18" charset="0"/>
                        </a:rPr>
                        <a:t>16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400">
                          <a:effectLst/>
                          <a:latin typeface="Times New Roman" panose="02020603050405020304" pitchFamily="18" charset="0"/>
                          <a:ea typeface="Times New Roman" panose="02020603050405020304" pitchFamily="18" charset="0"/>
                        </a:rPr>
                        <a:t>17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400" dirty="0">
                          <a:effectLst/>
                          <a:latin typeface="Times New Roman" panose="02020603050405020304" pitchFamily="18" charset="0"/>
                          <a:ea typeface="Times New Roman" panose="02020603050405020304" pitchFamily="18" charset="0"/>
                        </a:rPr>
                        <a:t>18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99128897"/>
                  </a:ext>
                </a:extLst>
              </a:tr>
            </a:tbl>
          </a:graphicData>
        </a:graphic>
      </p:graphicFrame>
      <p:sp>
        <p:nvSpPr>
          <p:cNvPr id="8" name="Прямоугольник 7">
            <a:extLst>
              <a:ext uri="{FF2B5EF4-FFF2-40B4-BE49-F238E27FC236}">
                <a16:creationId xmlns:a16="http://schemas.microsoft.com/office/drawing/2014/main" id="{EE2EA813-DCB5-46B6-9A06-E9D26E5E4F77}"/>
              </a:ext>
            </a:extLst>
          </p:cNvPr>
          <p:cNvSpPr/>
          <p:nvPr/>
        </p:nvSpPr>
        <p:spPr>
          <a:xfrm>
            <a:off x="1147010" y="6378257"/>
            <a:ext cx="9897980" cy="369332"/>
          </a:xfrm>
          <a:prstGeom prst="rect">
            <a:avLst/>
          </a:prstGeom>
        </p:spPr>
        <p:txBody>
          <a:bodyPr wrap="square">
            <a:spAutoFit/>
          </a:bodyPr>
          <a:lstStyle/>
          <a:p>
            <a:pPr lvl="0" algn="just">
              <a:defRPr/>
            </a:pPr>
            <a:r>
              <a:rPr lang="ru-RU" b="1" u="sng" dirty="0">
                <a:solidFill>
                  <a:prstClr val="black"/>
                </a:solidFill>
                <a:latin typeface="Times New Roman" panose="02020603050405020304" pitchFamily="18" charset="0"/>
                <a:cs typeface="Times New Roman" panose="02020603050405020304" pitchFamily="18" charset="0"/>
              </a:rPr>
              <a:t>Ф61, таб.2000, гр. 4, стр.01:30 должна быть больше или равна  гр. 6, стр.01:30 ф.61,таб.2000,  </a:t>
            </a:r>
          </a:p>
        </p:txBody>
      </p:sp>
      <p:sp>
        <p:nvSpPr>
          <p:cNvPr id="10" name="Прямоугольник 9">
            <a:extLst>
              <a:ext uri="{FF2B5EF4-FFF2-40B4-BE49-F238E27FC236}">
                <a16:creationId xmlns:a16="http://schemas.microsoft.com/office/drawing/2014/main" id="{69D072EE-DA33-4077-B809-6C2B554E1226}"/>
              </a:ext>
            </a:extLst>
          </p:cNvPr>
          <p:cNvSpPr/>
          <p:nvPr/>
        </p:nvSpPr>
        <p:spPr>
          <a:xfrm>
            <a:off x="493689" y="6008925"/>
            <a:ext cx="10515600" cy="369332"/>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altLang="ru-RU" sz="1800" b="1" i="0" u="none" strike="noStrike" kern="0" cap="none" spc="0" normalizeH="0" baseline="0" noProof="0" dirty="0">
                <a:ln>
                  <a:noFill/>
                </a:ln>
                <a:solidFill>
                  <a:schemeClr val="accent2">
                    <a:lumMod val="75000"/>
                  </a:schemeClr>
                </a:solidFill>
                <a:effectLst/>
                <a:uLnTx/>
                <a:uFillTx/>
                <a:latin typeface="Times New Roman" panose="02020603050405020304" pitchFamily="18" charset="0"/>
                <a:cs typeface="Times New Roman" panose="02020603050405020304" pitchFamily="18" charset="0"/>
              </a:rPr>
              <a:t>НЕКОТОРЫЕ УСЛОВИЯ ВНУТРИТАБЛИЧНОГО КОНТРОЛЯ ДЛЯ ТАБЛИЦЫ 2000</a:t>
            </a:r>
          </a:p>
        </p:txBody>
      </p:sp>
      <p:sp>
        <p:nvSpPr>
          <p:cNvPr id="11" name="Стрелка: вниз 10">
            <a:extLst>
              <a:ext uri="{FF2B5EF4-FFF2-40B4-BE49-F238E27FC236}">
                <a16:creationId xmlns:a16="http://schemas.microsoft.com/office/drawing/2014/main" id="{42B5994E-B7A7-47DF-93D3-562FF5749667}"/>
              </a:ext>
            </a:extLst>
          </p:cNvPr>
          <p:cNvSpPr/>
          <p:nvPr/>
        </p:nvSpPr>
        <p:spPr>
          <a:xfrm rot="10800000">
            <a:off x="3413847" y="2939796"/>
            <a:ext cx="484632" cy="978408"/>
          </a:xfrm>
          <a:prstGeom prst="down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Стрелка: вниз 11">
            <a:extLst>
              <a:ext uri="{FF2B5EF4-FFF2-40B4-BE49-F238E27FC236}">
                <a16:creationId xmlns:a16="http://schemas.microsoft.com/office/drawing/2014/main" id="{805D2C5C-2138-426B-8BBC-E473752B3891}"/>
              </a:ext>
            </a:extLst>
          </p:cNvPr>
          <p:cNvSpPr/>
          <p:nvPr/>
        </p:nvSpPr>
        <p:spPr>
          <a:xfrm rot="10800000">
            <a:off x="5853684" y="2939797"/>
            <a:ext cx="484632" cy="978408"/>
          </a:xfrm>
          <a:prstGeom prst="down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трелка: вниз 12">
            <a:extLst>
              <a:ext uri="{FF2B5EF4-FFF2-40B4-BE49-F238E27FC236}">
                <a16:creationId xmlns:a16="http://schemas.microsoft.com/office/drawing/2014/main" id="{BD9B21FF-D470-4DD2-802E-2745955E52D4}"/>
              </a:ext>
            </a:extLst>
          </p:cNvPr>
          <p:cNvSpPr/>
          <p:nvPr/>
        </p:nvSpPr>
        <p:spPr>
          <a:xfrm rot="10800000">
            <a:off x="9054084" y="2939797"/>
            <a:ext cx="484632" cy="978408"/>
          </a:xfrm>
          <a:prstGeom prst="down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Стрелка: вниз 13">
            <a:extLst>
              <a:ext uri="{FF2B5EF4-FFF2-40B4-BE49-F238E27FC236}">
                <a16:creationId xmlns:a16="http://schemas.microsoft.com/office/drawing/2014/main" id="{AD210D8B-2115-4F68-90E5-D2D31C64C370}"/>
              </a:ext>
            </a:extLst>
          </p:cNvPr>
          <p:cNvSpPr/>
          <p:nvPr/>
        </p:nvSpPr>
        <p:spPr>
          <a:xfrm rot="10800000">
            <a:off x="11009289" y="2939796"/>
            <a:ext cx="484632" cy="978408"/>
          </a:xfrm>
          <a:prstGeom prst="down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1135867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988187"/>
          </a:xfrm>
        </p:spPr>
        <p:txBody>
          <a:bodyPr>
            <a:normAutofit/>
          </a:bodyPr>
          <a:lstStyle/>
          <a:p>
            <a:pPr algn="ctr"/>
            <a:r>
              <a:rPr lang="ru-RU" sz="2400" dirty="0">
                <a:latin typeface="Times New Roman" panose="02020603050405020304" pitchFamily="18" charset="0"/>
                <a:cs typeface="Times New Roman" panose="02020603050405020304" pitchFamily="18" charset="0"/>
              </a:rPr>
              <a:t>Число зарегистрированных пациентов должно быть </a:t>
            </a:r>
            <a:r>
              <a:rPr lang="ru-RU" sz="2400" b="1" dirty="0">
                <a:latin typeface="Times New Roman" panose="02020603050405020304" pitchFamily="18" charset="0"/>
                <a:cs typeface="Times New Roman" panose="02020603050405020304" pitchFamily="18" charset="0"/>
              </a:rPr>
              <a:t>равно или больше </a:t>
            </a:r>
            <a:r>
              <a:rPr lang="ru-RU" sz="2400" dirty="0">
                <a:latin typeface="Times New Roman" panose="02020603050405020304" pitchFamily="18" charset="0"/>
                <a:cs typeface="Times New Roman" panose="02020603050405020304" pitchFamily="18" charset="0"/>
              </a:rPr>
              <a:t>числа пациентов, находящихся под диспансерным наблюдением</a:t>
            </a:r>
          </a:p>
        </p:txBody>
      </p:sp>
      <p:graphicFrame>
        <p:nvGraphicFramePr>
          <p:cNvPr id="5" name="Таблица 4">
            <a:extLst>
              <a:ext uri="{FF2B5EF4-FFF2-40B4-BE49-F238E27FC236}">
                <a16:creationId xmlns:a16="http://schemas.microsoft.com/office/drawing/2014/main" id="{73F6D248-D168-4621-A3FE-C5DE15698325}"/>
              </a:ext>
            </a:extLst>
          </p:cNvPr>
          <p:cNvGraphicFramePr>
            <a:graphicFrameLocks noGrp="1"/>
          </p:cNvGraphicFramePr>
          <p:nvPr/>
        </p:nvGraphicFramePr>
        <p:xfrm>
          <a:off x="512066" y="1609344"/>
          <a:ext cx="11085574" cy="4108704"/>
        </p:xfrm>
        <a:graphic>
          <a:graphicData uri="http://schemas.openxmlformats.org/drawingml/2006/table">
            <a:tbl>
              <a:tblPr firstRow="1" firstCol="1" bandRow="1"/>
              <a:tblGrid>
                <a:gridCol w="1743454">
                  <a:extLst>
                    <a:ext uri="{9D8B030D-6E8A-4147-A177-3AD203B41FA5}">
                      <a16:colId xmlns:a16="http://schemas.microsoft.com/office/drawing/2014/main" val="4023170546"/>
                    </a:ext>
                  </a:extLst>
                </a:gridCol>
                <a:gridCol w="347008">
                  <a:extLst>
                    <a:ext uri="{9D8B030D-6E8A-4147-A177-3AD203B41FA5}">
                      <a16:colId xmlns:a16="http://schemas.microsoft.com/office/drawing/2014/main" val="2606481083"/>
                    </a:ext>
                  </a:extLst>
                </a:gridCol>
                <a:gridCol w="549756">
                  <a:extLst>
                    <a:ext uri="{9D8B030D-6E8A-4147-A177-3AD203B41FA5}">
                      <a16:colId xmlns:a16="http://schemas.microsoft.com/office/drawing/2014/main" val="3429276740"/>
                    </a:ext>
                  </a:extLst>
                </a:gridCol>
                <a:gridCol w="593596">
                  <a:extLst>
                    <a:ext uri="{9D8B030D-6E8A-4147-A177-3AD203B41FA5}">
                      <a16:colId xmlns:a16="http://schemas.microsoft.com/office/drawing/2014/main" val="970423903"/>
                    </a:ext>
                  </a:extLst>
                </a:gridCol>
                <a:gridCol w="461377">
                  <a:extLst>
                    <a:ext uri="{9D8B030D-6E8A-4147-A177-3AD203B41FA5}">
                      <a16:colId xmlns:a16="http://schemas.microsoft.com/office/drawing/2014/main" val="4054298365"/>
                    </a:ext>
                  </a:extLst>
                </a:gridCol>
                <a:gridCol w="461377">
                  <a:extLst>
                    <a:ext uri="{9D8B030D-6E8A-4147-A177-3AD203B41FA5}">
                      <a16:colId xmlns:a16="http://schemas.microsoft.com/office/drawing/2014/main" val="3754619757"/>
                    </a:ext>
                  </a:extLst>
                </a:gridCol>
                <a:gridCol w="571328">
                  <a:extLst>
                    <a:ext uri="{9D8B030D-6E8A-4147-A177-3AD203B41FA5}">
                      <a16:colId xmlns:a16="http://schemas.microsoft.com/office/drawing/2014/main" val="1633787713"/>
                    </a:ext>
                  </a:extLst>
                </a:gridCol>
                <a:gridCol w="571328">
                  <a:extLst>
                    <a:ext uri="{9D8B030D-6E8A-4147-A177-3AD203B41FA5}">
                      <a16:colId xmlns:a16="http://schemas.microsoft.com/office/drawing/2014/main" val="165079283"/>
                    </a:ext>
                  </a:extLst>
                </a:gridCol>
                <a:gridCol w="571328">
                  <a:extLst>
                    <a:ext uri="{9D8B030D-6E8A-4147-A177-3AD203B41FA5}">
                      <a16:colId xmlns:a16="http://schemas.microsoft.com/office/drawing/2014/main" val="2655485802"/>
                    </a:ext>
                  </a:extLst>
                </a:gridCol>
                <a:gridCol w="571328">
                  <a:extLst>
                    <a:ext uri="{9D8B030D-6E8A-4147-A177-3AD203B41FA5}">
                      <a16:colId xmlns:a16="http://schemas.microsoft.com/office/drawing/2014/main" val="3122669304"/>
                    </a:ext>
                  </a:extLst>
                </a:gridCol>
                <a:gridCol w="571328">
                  <a:extLst>
                    <a:ext uri="{9D8B030D-6E8A-4147-A177-3AD203B41FA5}">
                      <a16:colId xmlns:a16="http://schemas.microsoft.com/office/drawing/2014/main" val="2874489720"/>
                    </a:ext>
                  </a:extLst>
                </a:gridCol>
                <a:gridCol w="461377">
                  <a:extLst>
                    <a:ext uri="{9D8B030D-6E8A-4147-A177-3AD203B41FA5}">
                      <a16:colId xmlns:a16="http://schemas.microsoft.com/office/drawing/2014/main" val="2658602687"/>
                    </a:ext>
                  </a:extLst>
                </a:gridCol>
                <a:gridCol w="571328">
                  <a:extLst>
                    <a:ext uri="{9D8B030D-6E8A-4147-A177-3AD203B41FA5}">
                      <a16:colId xmlns:a16="http://schemas.microsoft.com/office/drawing/2014/main" val="4141647324"/>
                    </a:ext>
                  </a:extLst>
                </a:gridCol>
                <a:gridCol w="571328">
                  <a:extLst>
                    <a:ext uri="{9D8B030D-6E8A-4147-A177-3AD203B41FA5}">
                      <a16:colId xmlns:a16="http://schemas.microsoft.com/office/drawing/2014/main" val="2726312654"/>
                    </a:ext>
                  </a:extLst>
                </a:gridCol>
                <a:gridCol w="571328">
                  <a:extLst>
                    <a:ext uri="{9D8B030D-6E8A-4147-A177-3AD203B41FA5}">
                      <a16:colId xmlns:a16="http://schemas.microsoft.com/office/drawing/2014/main" val="1116490475"/>
                    </a:ext>
                  </a:extLst>
                </a:gridCol>
                <a:gridCol w="654140">
                  <a:extLst>
                    <a:ext uri="{9D8B030D-6E8A-4147-A177-3AD203B41FA5}">
                      <a16:colId xmlns:a16="http://schemas.microsoft.com/office/drawing/2014/main" val="2297783367"/>
                    </a:ext>
                  </a:extLst>
                </a:gridCol>
                <a:gridCol w="654140">
                  <a:extLst>
                    <a:ext uri="{9D8B030D-6E8A-4147-A177-3AD203B41FA5}">
                      <a16:colId xmlns:a16="http://schemas.microsoft.com/office/drawing/2014/main" val="4014268085"/>
                    </a:ext>
                  </a:extLst>
                </a:gridCol>
                <a:gridCol w="588725">
                  <a:extLst>
                    <a:ext uri="{9D8B030D-6E8A-4147-A177-3AD203B41FA5}">
                      <a16:colId xmlns:a16="http://schemas.microsoft.com/office/drawing/2014/main" val="3626270984"/>
                    </a:ext>
                  </a:extLst>
                </a:gridCol>
              </a:tblGrid>
              <a:tr h="582069">
                <a:tc row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Формы ВИЧ-инфекции,</a:t>
                      </a:r>
                      <a:br>
                        <a:rPr lang="ru-RU" sz="1200" kern="1600" baseline="0" dirty="0">
                          <a:effectLst/>
                          <a:latin typeface="Times New Roman" panose="02020603050405020304" pitchFamily="18" charset="0"/>
                          <a:ea typeface="Times New Roman" panose="02020603050405020304" pitchFamily="18" charset="0"/>
                        </a:rPr>
                      </a:br>
                      <a:r>
                        <a:rPr lang="ru-RU" sz="1200" kern="1600" baseline="0" dirty="0">
                          <a:effectLst/>
                          <a:latin typeface="Times New Roman" panose="02020603050405020304" pitchFamily="18" charset="0"/>
                          <a:ea typeface="Times New Roman" panose="02020603050405020304" pitchFamily="18" charset="0"/>
                        </a:rPr>
                        <a:t>контингенты</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a:t>
                      </a:r>
                      <a:br>
                        <a:rPr lang="ru-RU" sz="1200" kern="1600" baseline="0" dirty="0">
                          <a:effectLst/>
                          <a:latin typeface="Times New Roman" panose="02020603050405020304" pitchFamily="18" charset="0"/>
                          <a:ea typeface="Times New Roman" panose="02020603050405020304" pitchFamily="18" charset="0"/>
                        </a:rPr>
                      </a:br>
                      <a:r>
                        <a:rPr lang="ru-RU" sz="1200" kern="1600" baseline="0" dirty="0" err="1">
                          <a:effectLst/>
                          <a:latin typeface="Times New Roman" panose="02020603050405020304" pitchFamily="18" charset="0"/>
                          <a:ea typeface="Times New Roman" panose="02020603050405020304" pitchFamily="18" charset="0"/>
                        </a:rPr>
                        <a:t>стро-ки</a:t>
                      </a:r>
                      <a:endParaRPr lang="ru-RU" sz="1200" kern="1600" baseline="0" dirty="0">
                        <a:effectLst/>
                        <a:latin typeface="Times New Roman" panose="02020603050405020304" pitchFamily="18" charset="0"/>
                        <a:ea typeface="Times New Roman" panose="02020603050405020304" pitchFamily="18" charset="0"/>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Код</a:t>
                      </a:r>
                      <a:br>
                        <a:rPr lang="ru-RU" sz="1200" kern="1600" baseline="0" dirty="0">
                          <a:effectLst/>
                          <a:latin typeface="Times New Roman" panose="02020603050405020304" pitchFamily="18" charset="0"/>
                          <a:ea typeface="Times New Roman" panose="02020603050405020304" pitchFamily="18" charset="0"/>
                        </a:rPr>
                      </a:br>
                      <a:r>
                        <a:rPr lang="ru-RU" sz="1200" kern="1600" baseline="0" dirty="0">
                          <a:effectLst/>
                          <a:latin typeface="Times New Roman" panose="02020603050405020304" pitchFamily="18" charset="0"/>
                          <a:ea typeface="Times New Roman" panose="02020603050405020304" pitchFamily="18" charset="0"/>
                        </a:rPr>
                        <a:t>МКБ-10</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Зарегистрировано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ru-RU"/>
                    </a:p>
                  </a:txBody>
                  <a:tcPr/>
                </a:tc>
                <a:tc gridSpan="6">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solidFill>
                            <a:srgbClr val="000000"/>
                          </a:solidFill>
                          <a:effectLst/>
                          <a:latin typeface="Times New Roman" panose="02020603050405020304" pitchFamily="18" charset="0"/>
                          <a:ea typeface="Times New Roman" panose="02020603050405020304" pitchFamily="18" charset="0"/>
                        </a:rPr>
                        <a:t>Находилось</a:t>
                      </a:r>
                      <a:r>
                        <a:rPr lang="ru-RU" sz="1200" kern="1600" baseline="0" dirty="0">
                          <a:effectLst/>
                          <a:latin typeface="Times New Roman" panose="02020603050405020304" pitchFamily="18" charset="0"/>
                          <a:ea typeface="Times New Roman" panose="02020603050405020304" pitchFamily="18" charset="0"/>
                        </a:rPr>
                        <a:t> под диспансерным наблюдением</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5">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600" kern="1600" baseline="0" dirty="0">
                          <a:effectLst/>
                          <a:latin typeface="Times New Roman" panose="02020603050405020304" pitchFamily="18" charset="0"/>
                          <a:ea typeface="Times New Roman" panose="02020603050405020304" pitchFamily="18" charset="0"/>
                        </a:rPr>
                        <a:t>Снято с диспансерного наблюдения</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rowSpan="2"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solidFill>
                            <a:srgbClr val="000000"/>
                          </a:solidFill>
                          <a:effectLst/>
                          <a:latin typeface="Times New Roman" panose="02020603050405020304" pitchFamily="18" charset="0"/>
                          <a:ea typeface="Times New Roman" panose="02020603050405020304" pitchFamily="18" charset="0"/>
                        </a:rPr>
                        <a:t>Состоит</a:t>
                      </a:r>
                      <a:br>
                        <a:rPr lang="ru-RU" sz="1200" kern="1600" baseline="0">
                          <a:solidFill>
                            <a:srgbClr val="000000"/>
                          </a:solidFill>
                          <a:effectLst/>
                          <a:latin typeface="Times New Roman" panose="02020603050405020304" pitchFamily="18" charset="0"/>
                          <a:ea typeface="Times New Roman" panose="02020603050405020304" pitchFamily="18" charset="0"/>
                        </a:rPr>
                      </a:br>
                      <a:r>
                        <a:rPr lang="ru-RU" sz="1200" kern="1600" baseline="0">
                          <a:solidFill>
                            <a:srgbClr val="000000"/>
                          </a:solidFill>
                          <a:effectLst/>
                          <a:latin typeface="Times New Roman" panose="02020603050405020304" pitchFamily="18" charset="0"/>
                          <a:ea typeface="Times New Roman" panose="02020603050405020304" pitchFamily="18" charset="0"/>
                        </a:rPr>
                        <a:t>под диспансерным наблюдением                    на конец отчетного года</a:t>
                      </a:r>
                      <a:endParaRPr lang="ru-RU" sz="1200" kern="1600" baseline="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ru-RU"/>
                    </a:p>
                  </a:txBody>
                  <a:tcPr/>
                </a:tc>
                <a:extLst>
                  <a:ext uri="{0D108BD9-81ED-4DB2-BD59-A6C34878D82A}">
                    <a16:rowId xmlns:a16="http://schemas.microsoft.com/office/drawing/2014/main" val="3155219535"/>
                  </a:ext>
                </a:extLst>
              </a:tr>
              <a:tr h="907321">
                <a:tc vMerge="1">
                  <a:txBody>
                    <a:bodyPr/>
                    <a:lstStyle/>
                    <a:p>
                      <a:endParaRPr lang="ru-RU"/>
                    </a:p>
                  </a:txBody>
                  <a:tcPr/>
                </a:tc>
                <a:tc vMerge="1">
                  <a:txBody>
                    <a:bodyPr/>
                    <a:lstStyle/>
                    <a:p>
                      <a:endParaRPr lang="ru-RU"/>
                    </a:p>
                  </a:txBody>
                  <a:tcPr/>
                </a:tc>
                <a:tc vMerge="1">
                  <a:txBody>
                    <a:bodyPr/>
                    <a:lstStyle/>
                    <a:p>
                      <a:endParaRPr lang="ru-RU"/>
                    </a:p>
                  </a:txBody>
                  <a:tcPr/>
                </a:tc>
                <a:tc gridSpan="2" vMerge="1">
                  <a:txBody>
                    <a:bodyPr/>
                    <a:lstStyle/>
                    <a:p>
                      <a:endParaRPr lang="ru-RU"/>
                    </a:p>
                  </a:txBody>
                  <a:tcPr/>
                </a:tc>
                <a:tc hMerge="1" vMerge="1">
                  <a:txBody>
                    <a:bodyPr/>
                    <a:lstStyle/>
                    <a:p>
                      <a:endParaRPr lang="ru-RU"/>
                    </a:p>
                  </a:txBody>
                  <a:tcPr/>
                </a:tc>
                <a:tc rowSpan="3">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5">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из них</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rowSpan="3">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из них</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gridSpan="2" vMerge="1">
                  <a:txBody>
                    <a:bodyPr/>
                    <a:lstStyle/>
                    <a:p>
                      <a:endParaRPr lang="ru-RU"/>
                    </a:p>
                  </a:txBody>
                  <a:tcPr/>
                </a:tc>
                <a:tc hMerge="1" vMerge="1">
                  <a:txBody>
                    <a:bodyPr/>
                    <a:lstStyle/>
                    <a:p>
                      <a:endParaRPr lang="ru-RU"/>
                    </a:p>
                  </a:txBody>
                  <a:tcPr/>
                </a:tc>
                <a:extLst>
                  <a:ext uri="{0D108BD9-81ED-4DB2-BD59-A6C34878D82A}">
                    <a16:rowId xmlns:a16="http://schemas.microsoft.com/office/drawing/2014/main" val="2356907730"/>
                  </a:ext>
                </a:extLst>
              </a:tr>
              <a:tr h="873105">
                <a:tc vMerge="1">
                  <a:txBody>
                    <a:bodyPr/>
                    <a:lstStyle/>
                    <a:p>
                      <a:endParaRPr lang="ru-RU"/>
                    </a:p>
                  </a:txBody>
                  <a:tcPr/>
                </a:tc>
                <a:tc vMerge="1">
                  <a:txBody>
                    <a:bodyPr/>
                    <a:lstStyle/>
                    <a:p>
                      <a:endParaRPr lang="ru-RU"/>
                    </a:p>
                  </a:txBody>
                  <a:tcPr/>
                </a:tc>
                <a:tc vMerge="1">
                  <a:txBody>
                    <a:bodyPr/>
                    <a:lstStyle/>
                    <a:p>
                      <a:endParaRPr lang="ru-RU"/>
                    </a:p>
                  </a:txBody>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200" kern="1600" baseline="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с впер-вые</a:t>
                      </a:r>
                      <a:br>
                        <a:rPr lang="ru-RU" sz="1200" kern="1600" baseline="0" dirty="0">
                          <a:effectLst/>
                          <a:latin typeface="Times New Roman" panose="02020603050405020304" pitchFamily="18" charset="0"/>
                          <a:ea typeface="Times New Roman" panose="02020603050405020304" pitchFamily="18" charset="0"/>
                        </a:rPr>
                      </a:br>
                      <a:r>
                        <a:rPr lang="ru-RU" sz="1200" kern="1600" baseline="0" dirty="0">
                          <a:effectLst/>
                          <a:latin typeface="Times New Roman" panose="02020603050405020304" pitchFamily="18" charset="0"/>
                          <a:ea typeface="Times New Roman" panose="02020603050405020304" pitchFamily="18" charset="0"/>
                        </a:rPr>
                        <a:t>в жизни уста-нов-ленным </a:t>
                      </a:r>
                      <a:r>
                        <a:rPr lang="ru-RU" sz="1200" kern="1600" baseline="0" dirty="0" err="1">
                          <a:effectLst/>
                          <a:latin typeface="Times New Roman" panose="02020603050405020304" pitchFamily="18" charset="0"/>
                          <a:ea typeface="Times New Roman" panose="02020603050405020304" pitchFamily="18" charset="0"/>
                        </a:rPr>
                        <a:t>диаг-нозом</a:t>
                      </a:r>
                      <a:endParaRPr lang="ru-RU" sz="1200" kern="1600" baseline="0" dirty="0">
                        <a:effectLst/>
                        <a:latin typeface="Times New Roman" panose="02020603050405020304" pitchFamily="18" charset="0"/>
                        <a:ea typeface="Times New Roman" panose="02020603050405020304" pitchFamily="18" charset="0"/>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с впервые в жизни установленным диагнозом</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переведено</a:t>
                      </a:r>
                      <a:r>
                        <a:rPr lang="en-US" sz="1200" kern="1600" baseline="0">
                          <a:effectLst/>
                          <a:latin typeface="Times New Roman" panose="02020603050405020304" pitchFamily="18" charset="0"/>
                          <a:ea typeface="Times New Roman" panose="02020603050405020304" pitchFamily="18" charset="0"/>
                        </a:rPr>
                        <a:t/>
                      </a:r>
                      <a:br>
                        <a:rPr lang="en-US" sz="1200" kern="1600" baseline="0">
                          <a:effectLst/>
                          <a:latin typeface="Times New Roman" panose="02020603050405020304" pitchFamily="18" charset="0"/>
                          <a:ea typeface="Times New Roman" panose="02020603050405020304" pitchFamily="18" charset="0"/>
                        </a:rPr>
                      </a:br>
                      <a:r>
                        <a:rPr lang="ru-RU" sz="1200" kern="1600" baseline="0">
                          <a:effectLst/>
                          <a:latin typeface="Times New Roman" panose="02020603050405020304" pitchFamily="18" charset="0"/>
                          <a:ea typeface="Times New Roman" panose="02020603050405020304" pitchFamily="18" charset="0"/>
                        </a:rPr>
                        <a:t>из других организаций</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прибыло из других субъек-тов России</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переведено</a:t>
                      </a:r>
                      <a:br>
                        <a:rPr lang="ru-RU" sz="1200" kern="1600" baseline="0" dirty="0">
                          <a:effectLst/>
                          <a:latin typeface="Times New Roman" panose="02020603050405020304" pitchFamily="18" charset="0"/>
                          <a:ea typeface="Times New Roman" panose="02020603050405020304" pitchFamily="18" charset="0"/>
                        </a:rPr>
                      </a:br>
                      <a:r>
                        <a:rPr lang="ru-RU" sz="1200" kern="1600" baseline="0" dirty="0">
                          <a:effectLst/>
                          <a:latin typeface="Times New Roman" panose="02020603050405020304" pitchFamily="18" charset="0"/>
                          <a:ea typeface="Times New Roman" panose="02020603050405020304" pitchFamily="18" charset="0"/>
                        </a:rPr>
                        <a:t>в другие организации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выбыло в другие субъек-ты России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в связи со смер-тью</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solidFill>
                            <a:srgbClr val="000000"/>
                          </a:solidFill>
                          <a:effectLst/>
                          <a:latin typeface="Times New Roman" panose="02020603050405020304" pitchFamily="18" charset="0"/>
                          <a:ea typeface="Times New Roman" panose="02020603050405020304" pitchFamily="18" charset="0"/>
                        </a:rPr>
                        <a:t>всего</a:t>
                      </a:r>
                      <a:endParaRPr lang="ru-RU" sz="1200" kern="1600" baseline="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solidFill>
                            <a:srgbClr val="000000"/>
                          </a:solidFill>
                          <a:effectLst/>
                          <a:latin typeface="Times New Roman" panose="02020603050405020304" pitchFamily="18" charset="0"/>
                          <a:ea typeface="Times New Roman" panose="02020603050405020304" pitchFamily="18" charset="0"/>
                        </a:rPr>
                        <a:t>из них</a:t>
                      </a:r>
                      <a:br>
                        <a:rPr lang="ru-RU" sz="1200" kern="1600" baseline="0">
                          <a:solidFill>
                            <a:srgbClr val="000000"/>
                          </a:solidFill>
                          <a:effectLst/>
                          <a:latin typeface="Times New Roman" panose="02020603050405020304" pitchFamily="18" charset="0"/>
                          <a:ea typeface="Times New Roman" panose="02020603050405020304" pitchFamily="18" charset="0"/>
                        </a:rPr>
                      </a:br>
                      <a:r>
                        <a:rPr lang="ru-RU" sz="1200" kern="1600" baseline="0">
                          <a:solidFill>
                            <a:srgbClr val="000000"/>
                          </a:solidFill>
                          <a:effectLst/>
                          <a:latin typeface="Times New Roman" panose="02020603050405020304" pitchFamily="18" charset="0"/>
                          <a:ea typeface="Times New Roman" panose="02020603050405020304" pitchFamily="18" charset="0"/>
                        </a:rPr>
                        <a:t>(из гр. 17)</a:t>
                      </a:r>
                      <a:br>
                        <a:rPr lang="ru-RU" sz="1200" kern="1600" baseline="0">
                          <a:solidFill>
                            <a:srgbClr val="000000"/>
                          </a:solidFill>
                          <a:effectLst/>
                          <a:latin typeface="Times New Roman" panose="02020603050405020304" pitchFamily="18" charset="0"/>
                          <a:ea typeface="Times New Roman" panose="02020603050405020304" pitchFamily="18" charset="0"/>
                        </a:rPr>
                      </a:br>
                      <a:r>
                        <a:rPr lang="ru-RU" sz="1200" kern="1600" baseline="0">
                          <a:solidFill>
                            <a:srgbClr val="000000"/>
                          </a:solidFill>
                          <a:effectLst/>
                          <a:latin typeface="Times New Roman" panose="02020603050405020304" pitchFamily="18" charset="0"/>
                          <a:ea typeface="Times New Roman" panose="02020603050405020304" pitchFamily="18" charset="0"/>
                        </a:rPr>
                        <a:t>детей</a:t>
                      </a:r>
                      <a:br>
                        <a:rPr lang="ru-RU" sz="1200" kern="1600" baseline="0">
                          <a:solidFill>
                            <a:srgbClr val="000000"/>
                          </a:solidFill>
                          <a:effectLst/>
                          <a:latin typeface="Times New Roman" panose="02020603050405020304" pitchFamily="18" charset="0"/>
                          <a:ea typeface="Times New Roman" panose="02020603050405020304" pitchFamily="18" charset="0"/>
                        </a:rPr>
                      </a:br>
                      <a:r>
                        <a:rPr lang="ru-RU" sz="1200" kern="1600" baseline="0">
                          <a:solidFill>
                            <a:srgbClr val="000000"/>
                          </a:solidFill>
                          <a:effectLst/>
                          <a:latin typeface="Times New Roman" panose="02020603050405020304" pitchFamily="18" charset="0"/>
                          <a:ea typeface="Times New Roman" panose="02020603050405020304" pitchFamily="18" charset="0"/>
                        </a:rPr>
                        <a:t>в возрасте</a:t>
                      </a:r>
                      <a:endParaRPr lang="ru-RU" sz="1200" kern="1600" baseline="0">
                        <a:effectLst/>
                        <a:latin typeface="Times New Roman" panose="02020603050405020304" pitchFamily="18" charset="0"/>
                        <a:ea typeface="Times New Roman" panose="02020603050405020304" pitchFamily="18" charset="0"/>
                      </a:endParaRPr>
                    </a:p>
                    <a:p>
                      <a:pPr algn="ctr"/>
                      <a:r>
                        <a:rPr lang="ru-RU" sz="1200" kern="1600" baseline="0">
                          <a:solidFill>
                            <a:srgbClr val="000000"/>
                          </a:solidFill>
                          <a:effectLst/>
                          <a:latin typeface="Times New Roman" panose="02020603050405020304" pitchFamily="18" charset="0"/>
                          <a:ea typeface="Times New Roman" panose="02020603050405020304" pitchFamily="18" charset="0"/>
                        </a:rPr>
                        <a:t>0</a:t>
                      </a:r>
                      <a:r>
                        <a:rPr lang="ru-RU" sz="1200" kern="1600" baseline="0">
                          <a:solidFill>
                            <a:srgbClr val="000000"/>
                          </a:solidFill>
                          <a:effectLst/>
                          <a:latin typeface="Times New Roman" panose="02020603050405020304" pitchFamily="18" charset="0"/>
                          <a:ea typeface="Times New Roman" panose="02020603050405020304" pitchFamily="18" charset="0"/>
                          <a:sym typeface="Symbol" panose="05050102010706020507" pitchFamily="18" charset="2"/>
                        </a:rPr>
                        <a:t></a:t>
                      </a:r>
                      <a:r>
                        <a:rPr lang="ru-RU" sz="1200" kern="1600" baseline="0">
                          <a:solidFill>
                            <a:srgbClr val="000000"/>
                          </a:solidFill>
                          <a:effectLst/>
                          <a:latin typeface="Times New Roman" panose="02020603050405020304" pitchFamily="18" charset="0"/>
                          <a:ea typeface="Times New Roman" panose="02020603050405020304" pitchFamily="18" charset="0"/>
                        </a:rPr>
                        <a:t>17 лет</a:t>
                      </a:r>
                      <a:endParaRPr lang="ru-RU" sz="1200" kern="1600" baseline="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60815779"/>
                  </a:ext>
                </a:extLst>
              </a:tr>
              <a:tr h="1527933">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из них детей в </a:t>
                      </a:r>
                      <a:r>
                        <a:rPr lang="ru-RU" sz="1200" kern="1600" baseline="0" dirty="0" err="1">
                          <a:effectLst/>
                          <a:latin typeface="Times New Roman" panose="02020603050405020304" pitchFamily="18" charset="0"/>
                          <a:ea typeface="Times New Roman" panose="02020603050405020304" pitchFamily="18" charset="0"/>
                        </a:rPr>
                        <a:t>возра-сте</a:t>
                      </a:r>
                      <a:r>
                        <a:rPr lang="ru-RU" sz="1200" kern="1600" baseline="0" dirty="0">
                          <a:effectLst/>
                          <a:latin typeface="Times New Roman" panose="02020603050405020304" pitchFamily="18" charset="0"/>
                          <a:ea typeface="Times New Roman" panose="02020603050405020304" pitchFamily="18" charset="0"/>
                        </a:rPr>
                        <a:t/>
                      </a:r>
                      <a:br>
                        <a:rPr lang="ru-RU" sz="1200" kern="1600" baseline="0" dirty="0">
                          <a:effectLst/>
                          <a:latin typeface="Times New Roman" panose="02020603050405020304" pitchFamily="18" charset="0"/>
                          <a:ea typeface="Times New Roman" panose="02020603050405020304" pitchFamily="18" charset="0"/>
                        </a:rPr>
                      </a:br>
                      <a:r>
                        <a:rPr lang="ru-RU" sz="1200" kern="1600" baseline="0" dirty="0">
                          <a:effectLst/>
                          <a:latin typeface="Times New Roman" panose="02020603050405020304" pitchFamily="18" charset="0"/>
                          <a:ea typeface="Times New Roman" panose="02020603050405020304" pitchFamily="18" charset="0"/>
                        </a:rPr>
                        <a:t>0</a:t>
                      </a:r>
                      <a:r>
                        <a:rPr lang="ru-RU" sz="1200" kern="1600" baseline="0" dirty="0">
                          <a:effectLst/>
                          <a:latin typeface="Times New Roman" panose="02020603050405020304" pitchFamily="18" charset="0"/>
                          <a:ea typeface="Times New Roman" panose="02020603050405020304" pitchFamily="18" charset="0"/>
                          <a:sym typeface="Symbol" panose="05050102010706020507" pitchFamily="18" charset="2"/>
                        </a:rPr>
                        <a:t></a:t>
                      </a:r>
                      <a:r>
                        <a:rPr lang="ru-RU" sz="1200" kern="1600" baseline="0" dirty="0">
                          <a:effectLst/>
                          <a:latin typeface="Times New Roman" panose="02020603050405020304" pitchFamily="18" charset="0"/>
                          <a:ea typeface="Times New Roman" panose="02020603050405020304" pitchFamily="18" charset="0"/>
                        </a:rPr>
                        <a:t>17 лет</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из них  ведом-</a:t>
                      </a:r>
                      <a:r>
                        <a:rPr lang="ru-RU" sz="1200" kern="1600" baseline="0" dirty="0" err="1">
                          <a:effectLst/>
                          <a:latin typeface="Times New Roman" panose="02020603050405020304" pitchFamily="18" charset="0"/>
                          <a:ea typeface="Times New Roman" panose="02020603050405020304" pitchFamily="18" charset="0"/>
                        </a:rPr>
                        <a:t>ствен</a:t>
                      </a:r>
                      <a:r>
                        <a:rPr lang="ru-RU" sz="1200" kern="1600" baseline="0" dirty="0">
                          <a:effectLst/>
                          <a:latin typeface="Times New Roman" panose="02020603050405020304" pitchFamily="18" charset="0"/>
                          <a:ea typeface="Times New Roman" panose="02020603050405020304" pitchFamily="18" charset="0"/>
                        </a:rPr>
                        <a:t>-</a:t>
                      </a:r>
                      <a:r>
                        <a:rPr lang="ru-RU" sz="1200" kern="1600" baseline="0" dirty="0" err="1">
                          <a:effectLst/>
                          <a:latin typeface="Times New Roman" panose="02020603050405020304" pitchFamily="18" charset="0"/>
                          <a:ea typeface="Times New Roman" panose="02020603050405020304" pitchFamily="18" charset="0"/>
                        </a:rPr>
                        <a:t>ных</a:t>
                      </a:r>
                      <a:endParaRPr lang="ru-RU" sz="1200" kern="1600" baseline="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vMerge="1">
                  <a:txBody>
                    <a:bodyPr/>
                    <a:lstStyle/>
                    <a:p>
                      <a:endParaRPr lang="ru-RU"/>
                    </a:p>
                  </a:txBody>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из них в ведом-</a:t>
                      </a:r>
                      <a:r>
                        <a:rPr lang="ru-RU" sz="1200" kern="1600" baseline="0" dirty="0" err="1">
                          <a:effectLst/>
                          <a:latin typeface="Times New Roman" panose="02020603050405020304" pitchFamily="18" charset="0"/>
                          <a:ea typeface="Times New Roman" panose="02020603050405020304" pitchFamily="18" charset="0"/>
                        </a:rPr>
                        <a:t>ствен</a:t>
                      </a:r>
                      <a:r>
                        <a:rPr lang="ru-RU" sz="1200" kern="1600" baseline="0" dirty="0">
                          <a:effectLst/>
                          <a:latin typeface="Times New Roman" panose="02020603050405020304" pitchFamily="18" charset="0"/>
                          <a:ea typeface="Times New Roman" panose="02020603050405020304" pitchFamily="18" charset="0"/>
                        </a:rPr>
                        <a:t>-</a:t>
                      </a:r>
                      <a:r>
                        <a:rPr lang="ru-RU" sz="1200" kern="1600" baseline="0" dirty="0" err="1">
                          <a:effectLst/>
                          <a:latin typeface="Times New Roman" panose="02020603050405020304" pitchFamily="18" charset="0"/>
                          <a:ea typeface="Times New Roman" panose="02020603050405020304" pitchFamily="18" charset="0"/>
                        </a:rPr>
                        <a:t>ные</a:t>
                      </a:r>
                      <a:r>
                        <a:rPr lang="ru-RU" sz="1200" kern="1600" baseline="0" dirty="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extLst>
                  <a:ext uri="{0D108BD9-81ED-4DB2-BD59-A6C34878D82A}">
                    <a16:rowId xmlns:a16="http://schemas.microsoft.com/office/drawing/2014/main" val="3401171604"/>
                  </a:ext>
                </a:extLst>
              </a:tr>
              <a:tr h="218276">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11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12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13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14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15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16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17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18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99128897"/>
                  </a:ext>
                </a:extLst>
              </a:tr>
            </a:tbl>
          </a:graphicData>
        </a:graphic>
      </p:graphicFrame>
      <p:sp>
        <p:nvSpPr>
          <p:cNvPr id="6" name="Прямоугольник 5"/>
          <p:cNvSpPr/>
          <p:nvPr/>
        </p:nvSpPr>
        <p:spPr>
          <a:xfrm>
            <a:off x="487680" y="1607409"/>
            <a:ext cx="1443024" cy="338554"/>
          </a:xfrm>
          <a:prstGeom prst="rect">
            <a:avLst/>
          </a:prstGeom>
        </p:spPr>
        <p:txBody>
          <a:bodyPr wrap="none">
            <a:spAutoFit/>
          </a:bodyPr>
          <a:lstStyle/>
          <a:p>
            <a:r>
              <a:rPr lang="ru-RU" sz="1600" b="1" kern="0" dirty="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rPr>
              <a:t>Таблица 2000</a:t>
            </a:r>
            <a:endParaRPr lang="ru-RU" sz="1600" kern="0" dirty="0">
              <a:solidFill>
                <a:sysClr val="windowText" lastClr="000000"/>
              </a:solidFill>
              <a:latin typeface="Times New Roman" panose="02020603050405020304" pitchFamily="18" charset="0"/>
              <a:cs typeface="Times New Roman" panose="02020603050405020304" pitchFamily="18" charset="0"/>
            </a:endParaRPr>
          </a:p>
        </p:txBody>
      </p:sp>
      <p:sp>
        <p:nvSpPr>
          <p:cNvPr id="7" name="Овал 6"/>
          <p:cNvSpPr/>
          <p:nvPr/>
        </p:nvSpPr>
        <p:spPr>
          <a:xfrm>
            <a:off x="2267712" y="1255776"/>
            <a:ext cx="3572256" cy="4852416"/>
          </a:xfrm>
          <a:prstGeom prst="ellipse">
            <a:avLst/>
          </a:prstGeom>
          <a:noFill/>
          <a:ln w="28575" cap="flat" cmpd="sng" algn="ctr">
            <a:solidFill>
              <a:schemeClr val="accent2">
                <a:lumMod val="60000"/>
                <a:lumOff val="40000"/>
              </a:scheme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ru-RU"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865026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CC98372-CA83-4A7B-9EFE-3FD806105A07}"/>
              </a:ext>
            </a:extLst>
          </p:cNvPr>
          <p:cNvSpPr>
            <a:spLocks noGrp="1"/>
          </p:cNvSpPr>
          <p:nvPr>
            <p:ph type="title"/>
          </p:nvPr>
        </p:nvSpPr>
        <p:spPr>
          <a:xfrm>
            <a:off x="414528" y="365125"/>
            <a:ext cx="10939272" cy="1325563"/>
          </a:xfrm>
        </p:spPr>
        <p:txBody>
          <a:bodyPr>
            <a:noAutofit/>
          </a:bodyPr>
          <a:lstStyle/>
          <a:p>
            <a:pPr algn="ctr"/>
            <a:r>
              <a:rPr lang="ru-RU" sz="2400" dirty="0">
                <a:latin typeface="Times New Roman" panose="02020603050405020304" pitchFamily="18" charset="0"/>
                <a:cs typeface="Times New Roman" panose="02020603050405020304" pitchFamily="18" charset="0"/>
              </a:rPr>
              <a:t>При заполнении строк 25-27 таблицы 2000 (распределение пациентов по уровню CD4 Т-лимфоцитов) данные из 27 строки (пациенты с CD4 менее 200 </a:t>
            </a:r>
            <a:r>
              <a:rPr lang="ru-RU" sz="2400" dirty="0" err="1">
                <a:latin typeface="Times New Roman" panose="02020603050405020304" pitchFamily="18" charset="0"/>
                <a:cs typeface="Times New Roman" panose="02020603050405020304" pitchFamily="18" charset="0"/>
              </a:rPr>
              <a:t>кл</a:t>
            </a:r>
            <a:r>
              <a:rPr lang="ru-RU" sz="2400" dirty="0">
                <a:latin typeface="Times New Roman" panose="02020603050405020304" pitchFamily="18" charset="0"/>
                <a:cs typeface="Times New Roman" panose="02020603050405020304" pitchFamily="18" charset="0"/>
              </a:rPr>
              <a:t>/</a:t>
            </a:r>
            <a:r>
              <a:rPr lang="ru-RU" sz="2400" dirty="0" err="1">
                <a:latin typeface="Times New Roman" panose="02020603050405020304" pitchFamily="18" charset="0"/>
                <a:cs typeface="Times New Roman" panose="02020603050405020304" pitchFamily="18" charset="0"/>
              </a:rPr>
              <a:t>мкл</a:t>
            </a:r>
            <a:r>
              <a:rPr lang="ru-RU" sz="2400" dirty="0">
                <a:latin typeface="Times New Roman" panose="02020603050405020304" pitchFamily="18" charset="0"/>
                <a:cs typeface="Times New Roman" panose="02020603050405020304" pitchFamily="18" charset="0"/>
              </a:rPr>
              <a:t>)  должны быть полностью «погружены» в строку 26 </a:t>
            </a: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(пациенты с CD4 менее 350 </a:t>
            </a:r>
            <a:r>
              <a:rPr lang="ru-RU" sz="2400" dirty="0" err="1">
                <a:latin typeface="Times New Roman" panose="02020603050405020304" pitchFamily="18" charset="0"/>
                <a:cs typeface="Times New Roman" panose="02020603050405020304" pitchFamily="18" charset="0"/>
              </a:rPr>
              <a:t>кл</a:t>
            </a:r>
            <a:r>
              <a:rPr lang="ru-RU" sz="2400" dirty="0">
                <a:latin typeface="Times New Roman" panose="02020603050405020304" pitchFamily="18" charset="0"/>
                <a:cs typeface="Times New Roman" panose="02020603050405020304" pitchFamily="18" charset="0"/>
              </a:rPr>
              <a:t>/</a:t>
            </a:r>
            <a:r>
              <a:rPr lang="ru-RU" sz="2400" dirty="0" err="1">
                <a:latin typeface="Times New Roman" panose="02020603050405020304" pitchFamily="18" charset="0"/>
                <a:cs typeface="Times New Roman" panose="02020603050405020304" pitchFamily="18" charset="0"/>
              </a:rPr>
              <a:t>мкл</a:t>
            </a:r>
            <a:r>
              <a:rPr lang="ru-RU" sz="2400" dirty="0">
                <a:latin typeface="Times New Roman" panose="02020603050405020304" pitchFamily="18" charset="0"/>
                <a:cs typeface="Times New Roman" panose="02020603050405020304" pitchFamily="18" charset="0"/>
              </a:rPr>
              <a:t>)</a:t>
            </a:r>
          </a:p>
        </p:txBody>
      </p:sp>
      <p:pic>
        <p:nvPicPr>
          <p:cNvPr id="5" name="Рисунок 4">
            <a:extLst>
              <a:ext uri="{FF2B5EF4-FFF2-40B4-BE49-F238E27FC236}">
                <a16:creationId xmlns:a16="http://schemas.microsoft.com/office/drawing/2014/main" id="{9824A02C-1AED-44AB-80FA-F37FBBAE2D3F}"/>
              </a:ext>
            </a:extLst>
          </p:cNvPr>
          <p:cNvPicPr>
            <a:picLocks noChangeAspect="1"/>
          </p:cNvPicPr>
          <p:nvPr/>
        </p:nvPicPr>
        <p:blipFill>
          <a:blip r:embed="rId2"/>
          <a:stretch>
            <a:fillRect/>
          </a:stretch>
        </p:blipFill>
        <p:spPr>
          <a:xfrm>
            <a:off x="414528" y="4838546"/>
            <a:ext cx="10546080" cy="1103376"/>
          </a:xfrm>
          <a:prstGeom prst="rect">
            <a:avLst/>
          </a:prstGeom>
        </p:spPr>
      </p:pic>
      <p:graphicFrame>
        <p:nvGraphicFramePr>
          <p:cNvPr id="6" name="Таблица 5">
            <a:extLst>
              <a:ext uri="{FF2B5EF4-FFF2-40B4-BE49-F238E27FC236}">
                <a16:creationId xmlns:a16="http://schemas.microsoft.com/office/drawing/2014/main" id="{73F6D248-D168-4621-A3FE-C5DE15698325}"/>
              </a:ext>
            </a:extLst>
          </p:cNvPr>
          <p:cNvGraphicFramePr>
            <a:graphicFrameLocks noGrp="1"/>
          </p:cNvGraphicFramePr>
          <p:nvPr/>
        </p:nvGraphicFramePr>
        <p:xfrm>
          <a:off x="445764" y="1892020"/>
          <a:ext cx="10386729" cy="2606040"/>
        </p:xfrm>
        <a:graphic>
          <a:graphicData uri="http://schemas.openxmlformats.org/drawingml/2006/table">
            <a:tbl>
              <a:tblPr firstRow="1" firstCol="1" bandRow="1"/>
              <a:tblGrid>
                <a:gridCol w="1630709">
                  <a:extLst>
                    <a:ext uri="{9D8B030D-6E8A-4147-A177-3AD203B41FA5}">
                      <a16:colId xmlns:a16="http://schemas.microsoft.com/office/drawing/2014/main" val="4023170546"/>
                    </a:ext>
                  </a:extLst>
                </a:gridCol>
                <a:gridCol w="327968">
                  <a:extLst>
                    <a:ext uri="{9D8B030D-6E8A-4147-A177-3AD203B41FA5}">
                      <a16:colId xmlns:a16="http://schemas.microsoft.com/office/drawing/2014/main" val="2606481083"/>
                    </a:ext>
                  </a:extLst>
                </a:gridCol>
                <a:gridCol w="515098">
                  <a:extLst>
                    <a:ext uri="{9D8B030D-6E8A-4147-A177-3AD203B41FA5}">
                      <a16:colId xmlns:a16="http://schemas.microsoft.com/office/drawing/2014/main" val="3429276740"/>
                    </a:ext>
                  </a:extLst>
                </a:gridCol>
                <a:gridCol w="556175">
                  <a:extLst>
                    <a:ext uri="{9D8B030D-6E8A-4147-A177-3AD203B41FA5}">
                      <a16:colId xmlns:a16="http://schemas.microsoft.com/office/drawing/2014/main" val="970423903"/>
                    </a:ext>
                  </a:extLst>
                </a:gridCol>
                <a:gridCol w="432292">
                  <a:extLst>
                    <a:ext uri="{9D8B030D-6E8A-4147-A177-3AD203B41FA5}">
                      <a16:colId xmlns:a16="http://schemas.microsoft.com/office/drawing/2014/main" val="4054298365"/>
                    </a:ext>
                  </a:extLst>
                </a:gridCol>
                <a:gridCol w="432292">
                  <a:extLst>
                    <a:ext uri="{9D8B030D-6E8A-4147-A177-3AD203B41FA5}">
                      <a16:colId xmlns:a16="http://schemas.microsoft.com/office/drawing/2014/main" val="3754619757"/>
                    </a:ext>
                  </a:extLst>
                </a:gridCol>
                <a:gridCol w="535311">
                  <a:extLst>
                    <a:ext uri="{9D8B030D-6E8A-4147-A177-3AD203B41FA5}">
                      <a16:colId xmlns:a16="http://schemas.microsoft.com/office/drawing/2014/main" val="1633787713"/>
                    </a:ext>
                  </a:extLst>
                </a:gridCol>
                <a:gridCol w="535311">
                  <a:extLst>
                    <a:ext uri="{9D8B030D-6E8A-4147-A177-3AD203B41FA5}">
                      <a16:colId xmlns:a16="http://schemas.microsoft.com/office/drawing/2014/main" val="165079283"/>
                    </a:ext>
                  </a:extLst>
                </a:gridCol>
                <a:gridCol w="535311">
                  <a:extLst>
                    <a:ext uri="{9D8B030D-6E8A-4147-A177-3AD203B41FA5}">
                      <a16:colId xmlns:a16="http://schemas.microsoft.com/office/drawing/2014/main" val="2655485802"/>
                    </a:ext>
                  </a:extLst>
                </a:gridCol>
                <a:gridCol w="535311">
                  <a:extLst>
                    <a:ext uri="{9D8B030D-6E8A-4147-A177-3AD203B41FA5}">
                      <a16:colId xmlns:a16="http://schemas.microsoft.com/office/drawing/2014/main" val="3122669304"/>
                    </a:ext>
                  </a:extLst>
                </a:gridCol>
                <a:gridCol w="535311">
                  <a:extLst>
                    <a:ext uri="{9D8B030D-6E8A-4147-A177-3AD203B41FA5}">
                      <a16:colId xmlns:a16="http://schemas.microsoft.com/office/drawing/2014/main" val="2874489720"/>
                    </a:ext>
                  </a:extLst>
                </a:gridCol>
                <a:gridCol w="432292">
                  <a:extLst>
                    <a:ext uri="{9D8B030D-6E8A-4147-A177-3AD203B41FA5}">
                      <a16:colId xmlns:a16="http://schemas.microsoft.com/office/drawing/2014/main" val="2658602687"/>
                    </a:ext>
                  </a:extLst>
                </a:gridCol>
                <a:gridCol w="535311">
                  <a:extLst>
                    <a:ext uri="{9D8B030D-6E8A-4147-A177-3AD203B41FA5}">
                      <a16:colId xmlns:a16="http://schemas.microsoft.com/office/drawing/2014/main" val="4141647324"/>
                    </a:ext>
                  </a:extLst>
                </a:gridCol>
                <a:gridCol w="535311">
                  <a:extLst>
                    <a:ext uri="{9D8B030D-6E8A-4147-A177-3AD203B41FA5}">
                      <a16:colId xmlns:a16="http://schemas.microsoft.com/office/drawing/2014/main" val="2726312654"/>
                    </a:ext>
                  </a:extLst>
                </a:gridCol>
                <a:gridCol w="535311">
                  <a:extLst>
                    <a:ext uri="{9D8B030D-6E8A-4147-A177-3AD203B41FA5}">
                      <a16:colId xmlns:a16="http://schemas.microsoft.com/office/drawing/2014/main" val="1116490475"/>
                    </a:ext>
                  </a:extLst>
                </a:gridCol>
                <a:gridCol w="612902">
                  <a:extLst>
                    <a:ext uri="{9D8B030D-6E8A-4147-A177-3AD203B41FA5}">
                      <a16:colId xmlns:a16="http://schemas.microsoft.com/office/drawing/2014/main" val="2297783367"/>
                    </a:ext>
                  </a:extLst>
                </a:gridCol>
                <a:gridCol w="612902">
                  <a:extLst>
                    <a:ext uri="{9D8B030D-6E8A-4147-A177-3AD203B41FA5}">
                      <a16:colId xmlns:a16="http://schemas.microsoft.com/office/drawing/2014/main" val="4014268085"/>
                    </a:ext>
                  </a:extLst>
                </a:gridCol>
                <a:gridCol w="551611">
                  <a:extLst>
                    <a:ext uri="{9D8B030D-6E8A-4147-A177-3AD203B41FA5}">
                      <a16:colId xmlns:a16="http://schemas.microsoft.com/office/drawing/2014/main" val="3626270984"/>
                    </a:ext>
                  </a:extLst>
                </a:gridCol>
              </a:tblGrid>
              <a:tr h="0">
                <a:tc row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dirty="0">
                          <a:effectLst/>
                          <a:latin typeface="Times New Roman" panose="02020603050405020304" pitchFamily="18" charset="0"/>
                          <a:ea typeface="Times New Roman" panose="02020603050405020304" pitchFamily="18" charset="0"/>
                        </a:rPr>
                        <a:t>Формы ВИЧ-инфекции,</a:t>
                      </a:r>
                      <a:br>
                        <a:rPr lang="ru-RU" sz="900" dirty="0">
                          <a:effectLst/>
                          <a:latin typeface="Times New Roman" panose="02020603050405020304" pitchFamily="18" charset="0"/>
                          <a:ea typeface="Times New Roman" panose="02020603050405020304" pitchFamily="18" charset="0"/>
                        </a:rPr>
                      </a:br>
                      <a:r>
                        <a:rPr lang="ru-RU" sz="900" dirty="0">
                          <a:effectLst/>
                          <a:latin typeface="Times New Roman" panose="02020603050405020304" pitchFamily="18" charset="0"/>
                          <a:ea typeface="Times New Roman" panose="02020603050405020304" pitchFamily="18" charset="0"/>
                        </a:rPr>
                        <a:t>контингенты</a:t>
                      </a:r>
                      <a:endParaRPr lang="ru-RU"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a:t>
                      </a:r>
                      <a:br>
                        <a:rPr lang="ru-RU" sz="900">
                          <a:effectLst/>
                          <a:latin typeface="Times New Roman" panose="02020603050405020304" pitchFamily="18" charset="0"/>
                          <a:ea typeface="Times New Roman" panose="02020603050405020304" pitchFamily="18" charset="0"/>
                        </a:rPr>
                      </a:br>
                      <a:r>
                        <a:rPr lang="ru-RU" sz="900">
                          <a:effectLst/>
                          <a:latin typeface="Times New Roman" panose="02020603050405020304" pitchFamily="18" charset="0"/>
                          <a:ea typeface="Times New Roman" panose="02020603050405020304" pitchFamily="18" charset="0"/>
                        </a:rPr>
                        <a:t>стро-ки</a:t>
                      </a:r>
                      <a:endParaRPr lang="ru-RU" sz="1000">
                        <a:effectLst/>
                        <a:latin typeface="Times New Roman" panose="02020603050405020304" pitchFamily="18" charset="0"/>
                        <a:ea typeface="Times New Roman" panose="02020603050405020304" pitchFamily="18" charset="0"/>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Код</a:t>
                      </a:r>
                      <a:br>
                        <a:rPr lang="ru-RU" sz="900">
                          <a:effectLst/>
                          <a:latin typeface="Times New Roman" panose="02020603050405020304" pitchFamily="18" charset="0"/>
                          <a:ea typeface="Times New Roman" panose="02020603050405020304" pitchFamily="18" charset="0"/>
                        </a:rPr>
                      </a:br>
                      <a:r>
                        <a:rPr lang="ru-RU" sz="900">
                          <a:effectLst/>
                          <a:latin typeface="Times New Roman" panose="02020603050405020304" pitchFamily="18" charset="0"/>
                          <a:ea typeface="Times New Roman" panose="02020603050405020304" pitchFamily="18" charset="0"/>
                        </a:rPr>
                        <a:t>МКБ-10</a:t>
                      </a:r>
                      <a:endParaRPr lang="ru-RU" sz="1000">
                        <a:effectLst/>
                        <a:latin typeface="Times New Roman" panose="02020603050405020304" pitchFamily="18" charset="0"/>
                        <a:ea typeface="Times New Roman" panose="02020603050405020304" pitchFamily="18" charset="0"/>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Зарегистриро-</a:t>
                      </a:r>
                      <a:br>
                        <a:rPr lang="ru-RU" sz="900">
                          <a:effectLst/>
                          <a:latin typeface="Times New Roman" panose="02020603050405020304" pitchFamily="18" charset="0"/>
                          <a:ea typeface="Times New Roman" panose="02020603050405020304" pitchFamily="18" charset="0"/>
                        </a:rPr>
                      </a:br>
                      <a:r>
                        <a:rPr lang="ru-RU" sz="900">
                          <a:effectLst/>
                          <a:latin typeface="Times New Roman" panose="02020603050405020304" pitchFamily="18" charset="0"/>
                          <a:ea typeface="Times New Roman" panose="02020603050405020304" pitchFamily="18" charset="0"/>
                        </a:rPr>
                        <a:t>вано </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ru-RU"/>
                    </a:p>
                  </a:txBody>
                  <a:tcPr/>
                </a:tc>
                <a:tc gridSpan="6">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solidFill>
                            <a:srgbClr val="000000"/>
                          </a:solidFill>
                          <a:effectLst/>
                          <a:latin typeface="Times New Roman" panose="02020603050405020304" pitchFamily="18" charset="0"/>
                          <a:ea typeface="Times New Roman" panose="02020603050405020304" pitchFamily="18" charset="0"/>
                        </a:rPr>
                        <a:t>Находилось</a:t>
                      </a:r>
                      <a:r>
                        <a:rPr lang="ru-RU" sz="900">
                          <a:effectLst/>
                          <a:latin typeface="Times New Roman" panose="02020603050405020304" pitchFamily="18" charset="0"/>
                          <a:ea typeface="Times New Roman" panose="02020603050405020304" pitchFamily="18" charset="0"/>
                        </a:rPr>
                        <a:t> под диспансерным наблюдением</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5">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Снято с диспансерного наблюдения</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rowSpan="2"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dirty="0">
                          <a:solidFill>
                            <a:srgbClr val="000000"/>
                          </a:solidFill>
                          <a:effectLst/>
                          <a:latin typeface="Times New Roman" panose="02020603050405020304" pitchFamily="18" charset="0"/>
                          <a:ea typeface="Times New Roman" panose="02020603050405020304" pitchFamily="18" charset="0"/>
                        </a:rPr>
                        <a:t>Состоит</a:t>
                      </a:r>
                      <a:br>
                        <a:rPr lang="ru-RU" sz="900" dirty="0">
                          <a:solidFill>
                            <a:srgbClr val="000000"/>
                          </a:solidFill>
                          <a:effectLst/>
                          <a:latin typeface="Times New Roman" panose="02020603050405020304" pitchFamily="18" charset="0"/>
                          <a:ea typeface="Times New Roman" panose="02020603050405020304" pitchFamily="18" charset="0"/>
                        </a:rPr>
                      </a:br>
                      <a:r>
                        <a:rPr lang="ru-RU" sz="900" dirty="0">
                          <a:solidFill>
                            <a:srgbClr val="000000"/>
                          </a:solidFill>
                          <a:effectLst/>
                          <a:latin typeface="Times New Roman" panose="02020603050405020304" pitchFamily="18" charset="0"/>
                          <a:ea typeface="Times New Roman" panose="02020603050405020304" pitchFamily="18" charset="0"/>
                        </a:rPr>
                        <a:t>под диспансерным наблюдением                    на конец отчетного года</a:t>
                      </a:r>
                      <a:endParaRPr lang="ru-RU"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ru-RU"/>
                    </a:p>
                  </a:txBody>
                  <a:tcPr/>
                </a:tc>
                <a:extLst>
                  <a:ext uri="{0D108BD9-81ED-4DB2-BD59-A6C34878D82A}">
                    <a16:rowId xmlns:a16="http://schemas.microsoft.com/office/drawing/2014/main" val="3155219535"/>
                  </a:ext>
                </a:extLst>
              </a:tr>
              <a:tr h="685800">
                <a:tc vMerge="1">
                  <a:txBody>
                    <a:bodyPr/>
                    <a:lstStyle/>
                    <a:p>
                      <a:endParaRPr lang="ru-RU"/>
                    </a:p>
                  </a:txBody>
                  <a:tcPr/>
                </a:tc>
                <a:tc vMerge="1">
                  <a:txBody>
                    <a:bodyPr/>
                    <a:lstStyle/>
                    <a:p>
                      <a:endParaRPr lang="ru-RU"/>
                    </a:p>
                  </a:txBody>
                  <a:tcPr/>
                </a:tc>
                <a:tc vMerge="1">
                  <a:txBody>
                    <a:bodyPr/>
                    <a:lstStyle/>
                    <a:p>
                      <a:endParaRPr lang="ru-RU"/>
                    </a:p>
                  </a:txBody>
                  <a:tcPr/>
                </a:tc>
                <a:tc gridSpan="2" vMerge="1">
                  <a:txBody>
                    <a:bodyPr/>
                    <a:lstStyle/>
                    <a:p>
                      <a:endParaRPr lang="ru-RU"/>
                    </a:p>
                  </a:txBody>
                  <a:tcPr/>
                </a:tc>
                <a:tc hMerge="1" vMerge="1">
                  <a:txBody>
                    <a:bodyPr/>
                    <a:lstStyle/>
                    <a:p>
                      <a:endParaRPr lang="ru-RU"/>
                    </a:p>
                  </a:txBody>
                  <a:tcPr/>
                </a:tc>
                <a:tc rowSpan="3">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всего</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5">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из них</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rowSpan="3">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всего</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из них</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gridSpan="2" vMerge="1">
                  <a:txBody>
                    <a:bodyPr/>
                    <a:lstStyle/>
                    <a:p>
                      <a:endParaRPr lang="ru-RU"/>
                    </a:p>
                  </a:txBody>
                  <a:tcPr/>
                </a:tc>
                <a:tc hMerge="1" vMerge="1">
                  <a:txBody>
                    <a:bodyPr/>
                    <a:lstStyle/>
                    <a:p>
                      <a:endParaRPr lang="ru-RU"/>
                    </a:p>
                  </a:txBody>
                  <a:tcPr/>
                </a:tc>
                <a:extLst>
                  <a:ext uri="{0D108BD9-81ED-4DB2-BD59-A6C34878D82A}">
                    <a16:rowId xmlns:a16="http://schemas.microsoft.com/office/drawing/2014/main" val="2356907730"/>
                  </a:ext>
                </a:extLst>
              </a:tr>
              <a:tr h="548640">
                <a:tc vMerge="1">
                  <a:txBody>
                    <a:bodyPr/>
                    <a:lstStyle/>
                    <a:p>
                      <a:endParaRPr lang="ru-RU"/>
                    </a:p>
                  </a:txBody>
                  <a:tcPr/>
                </a:tc>
                <a:tc vMerge="1">
                  <a:txBody>
                    <a:bodyPr/>
                    <a:lstStyle/>
                    <a:p>
                      <a:endParaRPr lang="ru-RU"/>
                    </a:p>
                  </a:txBody>
                  <a:tcPr/>
                </a:tc>
                <a:tc vMerge="1">
                  <a:txBody>
                    <a:bodyPr/>
                    <a:lstStyle/>
                    <a:p>
                      <a:endParaRPr lang="ru-RU"/>
                    </a:p>
                  </a:txBody>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900">
                          <a:effectLst/>
                          <a:latin typeface="Times New Roman" panose="02020603050405020304" pitchFamily="18" charset="0"/>
                          <a:ea typeface="Times New Roman" panose="02020603050405020304" pitchFamily="18" charset="0"/>
                        </a:rPr>
                        <a:t>всего</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с впер-вые</a:t>
                      </a:r>
                      <a:br>
                        <a:rPr lang="ru-RU" sz="900">
                          <a:effectLst/>
                          <a:latin typeface="Times New Roman" panose="02020603050405020304" pitchFamily="18" charset="0"/>
                          <a:ea typeface="Times New Roman" panose="02020603050405020304" pitchFamily="18" charset="0"/>
                        </a:rPr>
                      </a:br>
                      <a:r>
                        <a:rPr lang="ru-RU" sz="900">
                          <a:effectLst/>
                          <a:latin typeface="Times New Roman" panose="02020603050405020304" pitchFamily="18" charset="0"/>
                          <a:ea typeface="Times New Roman" panose="02020603050405020304" pitchFamily="18" charset="0"/>
                        </a:rPr>
                        <a:t>в жизни уста-нов-ленным диаг-нозом</a:t>
                      </a:r>
                      <a:endParaRPr lang="ru-RU" sz="1000">
                        <a:effectLst/>
                        <a:latin typeface="Times New Roman" panose="02020603050405020304" pitchFamily="18" charset="0"/>
                        <a:ea typeface="Times New Roman" panose="02020603050405020304" pitchFamily="18" charset="0"/>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dirty="0">
                          <a:effectLst/>
                          <a:latin typeface="Times New Roman" panose="02020603050405020304" pitchFamily="18" charset="0"/>
                          <a:ea typeface="Times New Roman" panose="02020603050405020304" pitchFamily="18" charset="0"/>
                        </a:rPr>
                        <a:t>с впервые в жизни установленным диагнозом</a:t>
                      </a:r>
                      <a:endParaRPr lang="ru-RU"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переведено</a:t>
                      </a:r>
                      <a:r>
                        <a:rPr lang="en-US" sz="900">
                          <a:effectLst/>
                          <a:latin typeface="Times New Roman" panose="02020603050405020304" pitchFamily="18" charset="0"/>
                          <a:ea typeface="Times New Roman" panose="02020603050405020304" pitchFamily="18" charset="0"/>
                        </a:rPr>
                        <a:t/>
                      </a:r>
                      <a:br>
                        <a:rPr lang="en-US" sz="900">
                          <a:effectLst/>
                          <a:latin typeface="Times New Roman" panose="02020603050405020304" pitchFamily="18" charset="0"/>
                          <a:ea typeface="Times New Roman" panose="02020603050405020304" pitchFamily="18" charset="0"/>
                        </a:rPr>
                      </a:br>
                      <a:r>
                        <a:rPr lang="ru-RU" sz="900">
                          <a:effectLst/>
                          <a:latin typeface="Times New Roman" panose="02020603050405020304" pitchFamily="18" charset="0"/>
                          <a:ea typeface="Times New Roman" panose="02020603050405020304" pitchFamily="18" charset="0"/>
                        </a:rPr>
                        <a:t>из других организаций</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прибыло из других субъек-тов России</a:t>
                      </a:r>
                      <a:endParaRPr lang="ru-RU" sz="1000">
                        <a:effectLst/>
                        <a:latin typeface="Times New Roman" panose="02020603050405020304" pitchFamily="18" charset="0"/>
                        <a:ea typeface="Times New Roman" panose="02020603050405020304" pitchFamily="18" charset="0"/>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переведено</a:t>
                      </a:r>
                      <a:br>
                        <a:rPr lang="ru-RU" sz="900">
                          <a:effectLst/>
                          <a:latin typeface="Times New Roman" panose="02020603050405020304" pitchFamily="18" charset="0"/>
                          <a:ea typeface="Times New Roman" panose="02020603050405020304" pitchFamily="18" charset="0"/>
                        </a:rPr>
                      </a:br>
                      <a:r>
                        <a:rPr lang="ru-RU" sz="900">
                          <a:effectLst/>
                          <a:latin typeface="Times New Roman" panose="02020603050405020304" pitchFamily="18" charset="0"/>
                          <a:ea typeface="Times New Roman" panose="02020603050405020304" pitchFamily="18" charset="0"/>
                        </a:rPr>
                        <a:t>в другие организации</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выбыло в другие субъек-ты России</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в связи со смер-тью</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solidFill>
                            <a:srgbClr val="000000"/>
                          </a:solidFill>
                          <a:effectLst/>
                          <a:latin typeface="Times New Roman" panose="02020603050405020304" pitchFamily="18" charset="0"/>
                          <a:ea typeface="Times New Roman" panose="02020603050405020304" pitchFamily="18" charset="0"/>
                        </a:rPr>
                        <a:t>всего</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solidFill>
                            <a:srgbClr val="000000"/>
                          </a:solidFill>
                          <a:effectLst/>
                          <a:latin typeface="Times New Roman" panose="02020603050405020304" pitchFamily="18" charset="0"/>
                          <a:ea typeface="Times New Roman" panose="02020603050405020304" pitchFamily="18" charset="0"/>
                        </a:rPr>
                        <a:t>из них</a:t>
                      </a:r>
                      <a:br>
                        <a:rPr lang="ru-RU" sz="900">
                          <a:solidFill>
                            <a:srgbClr val="000000"/>
                          </a:solidFill>
                          <a:effectLst/>
                          <a:latin typeface="Times New Roman" panose="02020603050405020304" pitchFamily="18" charset="0"/>
                          <a:ea typeface="Times New Roman" panose="02020603050405020304" pitchFamily="18" charset="0"/>
                        </a:rPr>
                      </a:br>
                      <a:r>
                        <a:rPr lang="ru-RU" sz="900">
                          <a:solidFill>
                            <a:srgbClr val="000000"/>
                          </a:solidFill>
                          <a:effectLst/>
                          <a:latin typeface="Times New Roman" panose="02020603050405020304" pitchFamily="18" charset="0"/>
                          <a:ea typeface="Times New Roman" panose="02020603050405020304" pitchFamily="18" charset="0"/>
                        </a:rPr>
                        <a:t>(из гр. 17)</a:t>
                      </a:r>
                      <a:br>
                        <a:rPr lang="ru-RU" sz="900">
                          <a:solidFill>
                            <a:srgbClr val="000000"/>
                          </a:solidFill>
                          <a:effectLst/>
                          <a:latin typeface="Times New Roman" panose="02020603050405020304" pitchFamily="18" charset="0"/>
                          <a:ea typeface="Times New Roman" panose="02020603050405020304" pitchFamily="18" charset="0"/>
                        </a:rPr>
                      </a:br>
                      <a:r>
                        <a:rPr lang="ru-RU" sz="900">
                          <a:solidFill>
                            <a:srgbClr val="000000"/>
                          </a:solidFill>
                          <a:effectLst/>
                          <a:latin typeface="Times New Roman" panose="02020603050405020304" pitchFamily="18" charset="0"/>
                          <a:ea typeface="Times New Roman" panose="02020603050405020304" pitchFamily="18" charset="0"/>
                        </a:rPr>
                        <a:t>детей</a:t>
                      </a:r>
                      <a:br>
                        <a:rPr lang="ru-RU" sz="900">
                          <a:solidFill>
                            <a:srgbClr val="000000"/>
                          </a:solidFill>
                          <a:effectLst/>
                          <a:latin typeface="Times New Roman" panose="02020603050405020304" pitchFamily="18" charset="0"/>
                          <a:ea typeface="Times New Roman" panose="02020603050405020304" pitchFamily="18" charset="0"/>
                        </a:rPr>
                      </a:br>
                      <a:r>
                        <a:rPr lang="ru-RU" sz="900">
                          <a:solidFill>
                            <a:srgbClr val="000000"/>
                          </a:solidFill>
                          <a:effectLst/>
                          <a:latin typeface="Times New Roman" panose="02020603050405020304" pitchFamily="18" charset="0"/>
                          <a:ea typeface="Times New Roman" panose="02020603050405020304" pitchFamily="18" charset="0"/>
                        </a:rPr>
                        <a:t>в возрасте</a:t>
                      </a:r>
                      <a:endParaRPr lang="ru-RU" sz="1000">
                        <a:effectLst/>
                        <a:latin typeface="Times New Roman" panose="02020603050405020304" pitchFamily="18" charset="0"/>
                        <a:ea typeface="Times New Roman" panose="02020603050405020304" pitchFamily="18" charset="0"/>
                      </a:endParaRPr>
                    </a:p>
                    <a:p>
                      <a:pPr algn="ctr"/>
                      <a:r>
                        <a:rPr lang="ru-RU" sz="900">
                          <a:solidFill>
                            <a:srgbClr val="000000"/>
                          </a:solidFill>
                          <a:effectLst/>
                          <a:latin typeface="Times New Roman" panose="02020603050405020304" pitchFamily="18" charset="0"/>
                          <a:ea typeface="Times New Roman" panose="02020603050405020304" pitchFamily="18" charset="0"/>
                        </a:rPr>
                        <a:t>0</a:t>
                      </a:r>
                      <a:r>
                        <a:rPr lang="ru-RU" sz="900">
                          <a:solidFill>
                            <a:srgbClr val="000000"/>
                          </a:solidFill>
                          <a:effectLst/>
                          <a:latin typeface="Times New Roman" panose="02020603050405020304" pitchFamily="18" charset="0"/>
                          <a:ea typeface="Times New Roman" panose="02020603050405020304" pitchFamily="18" charset="0"/>
                          <a:sym typeface="Symbol" panose="05050102010706020507" pitchFamily="18" charset="2"/>
                        </a:rPr>
                        <a:t></a:t>
                      </a:r>
                      <a:r>
                        <a:rPr lang="ru-RU" sz="900">
                          <a:solidFill>
                            <a:srgbClr val="000000"/>
                          </a:solidFill>
                          <a:effectLst/>
                          <a:latin typeface="Times New Roman" panose="02020603050405020304" pitchFamily="18" charset="0"/>
                          <a:ea typeface="Times New Roman" panose="02020603050405020304" pitchFamily="18" charset="0"/>
                        </a:rPr>
                        <a:t>17 лет</a:t>
                      </a:r>
                      <a:endParaRPr lang="ru-RU" sz="10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60815779"/>
                  </a:ext>
                </a:extLst>
              </a:tr>
              <a:tr h="1097280">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всего</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из них детей в возра-сте</a:t>
                      </a:r>
                      <a:br>
                        <a:rPr lang="ru-RU" sz="900">
                          <a:effectLst/>
                          <a:latin typeface="Times New Roman" panose="02020603050405020304" pitchFamily="18" charset="0"/>
                          <a:ea typeface="Times New Roman" panose="02020603050405020304" pitchFamily="18" charset="0"/>
                        </a:rPr>
                      </a:br>
                      <a:r>
                        <a:rPr lang="ru-RU" sz="900">
                          <a:effectLst/>
                          <a:latin typeface="Times New Roman" panose="02020603050405020304" pitchFamily="18" charset="0"/>
                          <a:ea typeface="Times New Roman" panose="02020603050405020304" pitchFamily="18" charset="0"/>
                        </a:rPr>
                        <a:t>0</a:t>
                      </a:r>
                      <a:r>
                        <a:rPr lang="ru-RU" sz="900">
                          <a:effectLst/>
                          <a:latin typeface="Times New Roman" panose="02020603050405020304" pitchFamily="18" charset="0"/>
                          <a:ea typeface="Times New Roman" panose="02020603050405020304" pitchFamily="18" charset="0"/>
                          <a:sym typeface="Symbol" panose="05050102010706020507" pitchFamily="18" charset="2"/>
                        </a:rPr>
                        <a:t></a:t>
                      </a:r>
                      <a:r>
                        <a:rPr lang="ru-RU" sz="900">
                          <a:effectLst/>
                          <a:latin typeface="Times New Roman" panose="02020603050405020304" pitchFamily="18" charset="0"/>
                          <a:ea typeface="Times New Roman" panose="02020603050405020304" pitchFamily="18" charset="0"/>
                        </a:rPr>
                        <a:t>17 лет</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всего</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из них  ведом-ствен-ных</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vMerge="1">
                  <a:txBody>
                    <a:bodyPr/>
                    <a:lstStyle/>
                    <a:p>
                      <a:endParaRPr lang="ru-RU"/>
                    </a:p>
                  </a:txBody>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всего</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из них в ведом-ствен-ные </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extLst>
                  <a:ext uri="{0D108BD9-81ED-4DB2-BD59-A6C34878D82A}">
                    <a16:rowId xmlns:a16="http://schemas.microsoft.com/office/drawing/2014/main" val="3401171604"/>
                  </a:ext>
                </a:extLst>
              </a:tr>
              <a:tr h="13716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1</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2</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3</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4</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5</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6</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dirty="0">
                          <a:effectLst/>
                          <a:latin typeface="Times New Roman" panose="02020603050405020304" pitchFamily="18" charset="0"/>
                          <a:ea typeface="Times New Roman" panose="02020603050405020304" pitchFamily="18" charset="0"/>
                        </a:rPr>
                        <a:t>7</a:t>
                      </a:r>
                      <a:endParaRPr lang="ru-RU"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8</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9</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10</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11</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12</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13</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14</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15</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16</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effectLst/>
                          <a:latin typeface="Times New Roman" panose="02020603050405020304" pitchFamily="18" charset="0"/>
                          <a:ea typeface="Times New Roman" panose="02020603050405020304" pitchFamily="18" charset="0"/>
                        </a:rPr>
                        <a:t>17</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dirty="0">
                          <a:effectLst/>
                          <a:latin typeface="Times New Roman" panose="02020603050405020304" pitchFamily="18" charset="0"/>
                          <a:ea typeface="Times New Roman" panose="02020603050405020304" pitchFamily="18" charset="0"/>
                        </a:rPr>
                        <a:t>18</a:t>
                      </a:r>
                      <a:endParaRPr lang="ru-RU"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99128897"/>
                  </a:ext>
                </a:extLst>
              </a:tr>
            </a:tbl>
          </a:graphicData>
        </a:graphic>
      </p:graphicFrame>
      <p:sp>
        <p:nvSpPr>
          <p:cNvPr id="7" name="Прямоугольник 6"/>
          <p:cNvSpPr/>
          <p:nvPr/>
        </p:nvSpPr>
        <p:spPr>
          <a:xfrm>
            <a:off x="414528" y="1973169"/>
            <a:ext cx="1443024"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600" b="1" i="0" u="none" strike="noStrike" kern="0" cap="none" spc="0" normalizeH="0" baseline="0" noProof="0" dirty="0">
                <a:ln>
                  <a:noFill/>
                </a:ln>
                <a:solidFill>
                  <a:sysClr val="windowText" lastClr="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Таблица</a:t>
            </a:r>
            <a:r>
              <a:rPr kumimoji="0" lang="ru-RU" sz="1600" b="1" i="0" u="none" strike="noStrike" kern="0" cap="none" spc="0" normalizeH="0" noProof="0" dirty="0">
                <a:ln>
                  <a:noFill/>
                </a:ln>
                <a:solidFill>
                  <a:sysClr val="windowText" lastClr="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2000</a:t>
            </a:r>
            <a:endParaRPr kumimoji="0" lang="ru-RU" sz="1600" b="0" i="0" u="none" strike="noStrike" kern="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sp>
        <p:nvSpPr>
          <p:cNvPr id="8" name="Овал 7"/>
          <p:cNvSpPr/>
          <p:nvPr/>
        </p:nvSpPr>
        <p:spPr>
          <a:xfrm>
            <a:off x="0" y="4535424"/>
            <a:ext cx="4724400" cy="1294962"/>
          </a:xfrm>
          <a:prstGeom prst="ellipse">
            <a:avLst/>
          </a:prstGeom>
          <a:no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5188677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13816" y="0"/>
            <a:ext cx="10515600" cy="853441"/>
          </a:xfrm>
        </p:spPr>
        <p:txBody>
          <a:bodyPr>
            <a:normAutofit/>
          </a:bodyPr>
          <a:lstStyle/>
          <a:p>
            <a:pPr algn="ctr"/>
            <a:r>
              <a:rPr lang="ru-RU" sz="2400" dirty="0">
                <a:latin typeface="Times New Roman" panose="02020603050405020304" pitchFamily="18" charset="0"/>
                <a:cs typeface="Times New Roman" panose="02020603050405020304" pitchFamily="18" charset="0"/>
              </a:rPr>
              <a:t>По стадиям в таблице 2000 распределяются пациенты, находящиеся </a:t>
            </a: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под диспансерным наблюдением</a:t>
            </a:r>
          </a:p>
        </p:txBody>
      </p:sp>
      <p:graphicFrame>
        <p:nvGraphicFramePr>
          <p:cNvPr id="4" name="Таблица 3">
            <a:extLst>
              <a:ext uri="{FF2B5EF4-FFF2-40B4-BE49-F238E27FC236}">
                <a16:creationId xmlns:a16="http://schemas.microsoft.com/office/drawing/2014/main" id="{73F6D248-D168-4621-A3FE-C5DE15698325}"/>
              </a:ext>
            </a:extLst>
          </p:cNvPr>
          <p:cNvGraphicFramePr>
            <a:graphicFrameLocks noGrp="1"/>
          </p:cNvGraphicFramePr>
          <p:nvPr>
            <p:extLst>
              <p:ext uri="{D42A27DB-BD31-4B8C-83A1-F6EECF244321}">
                <p14:modId xmlns:p14="http://schemas.microsoft.com/office/powerpoint/2010/main" val="277997775"/>
              </p:ext>
            </p:extLst>
          </p:nvPr>
        </p:nvGraphicFramePr>
        <p:xfrm>
          <a:off x="573024" y="853440"/>
          <a:ext cx="10908032" cy="3442428"/>
        </p:xfrm>
        <a:graphic>
          <a:graphicData uri="http://schemas.openxmlformats.org/drawingml/2006/table">
            <a:tbl>
              <a:tblPr firstRow="1" firstCol="1" bandRow="1"/>
              <a:tblGrid>
                <a:gridCol w="1712554">
                  <a:extLst>
                    <a:ext uri="{9D8B030D-6E8A-4147-A177-3AD203B41FA5}">
                      <a16:colId xmlns:a16="http://schemas.microsoft.com/office/drawing/2014/main" val="4023170546"/>
                    </a:ext>
                  </a:extLst>
                </a:gridCol>
                <a:gridCol w="344428">
                  <a:extLst>
                    <a:ext uri="{9D8B030D-6E8A-4147-A177-3AD203B41FA5}">
                      <a16:colId xmlns:a16="http://schemas.microsoft.com/office/drawing/2014/main" val="2606481083"/>
                    </a:ext>
                  </a:extLst>
                </a:gridCol>
                <a:gridCol w="540951">
                  <a:extLst>
                    <a:ext uri="{9D8B030D-6E8A-4147-A177-3AD203B41FA5}">
                      <a16:colId xmlns:a16="http://schemas.microsoft.com/office/drawing/2014/main" val="3429276740"/>
                    </a:ext>
                  </a:extLst>
                </a:gridCol>
                <a:gridCol w="584089">
                  <a:extLst>
                    <a:ext uri="{9D8B030D-6E8A-4147-A177-3AD203B41FA5}">
                      <a16:colId xmlns:a16="http://schemas.microsoft.com/office/drawing/2014/main" val="970423903"/>
                    </a:ext>
                  </a:extLst>
                </a:gridCol>
                <a:gridCol w="453988">
                  <a:extLst>
                    <a:ext uri="{9D8B030D-6E8A-4147-A177-3AD203B41FA5}">
                      <a16:colId xmlns:a16="http://schemas.microsoft.com/office/drawing/2014/main" val="4054298365"/>
                    </a:ext>
                  </a:extLst>
                </a:gridCol>
                <a:gridCol w="453988">
                  <a:extLst>
                    <a:ext uri="{9D8B030D-6E8A-4147-A177-3AD203B41FA5}">
                      <a16:colId xmlns:a16="http://schemas.microsoft.com/office/drawing/2014/main" val="3754619757"/>
                    </a:ext>
                  </a:extLst>
                </a:gridCol>
                <a:gridCol w="562178">
                  <a:extLst>
                    <a:ext uri="{9D8B030D-6E8A-4147-A177-3AD203B41FA5}">
                      <a16:colId xmlns:a16="http://schemas.microsoft.com/office/drawing/2014/main" val="1633787713"/>
                    </a:ext>
                  </a:extLst>
                </a:gridCol>
                <a:gridCol w="562178">
                  <a:extLst>
                    <a:ext uri="{9D8B030D-6E8A-4147-A177-3AD203B41FA5}">
                      <a16:colId xmlns:a16="http://schemas.microsoft.com/office/drawing/2014/main" val="165079283"/>
                    </a:ext>
                  </a:extLst>
                </a:gridCol>
                <a:gridCol w="562178">
                  <a:extLst>
                    <a:ext uri="{9D8B030D-6E8A-4147-A177-3AD203B41FA5}">
                      <a16:colId xmlns:a16="http://schemas.microsoft.com/office/drawing/2014/main" val="2655485802"/>
                    </a:ext>
                  </a:extLst>
                </a:gridCol>
                <a:gridCol w="562178">
                  <a:extLst>
                    <a:ext uri="{9D8B030D-6E8A-4147-A177-3AD203B41FA5}">
                      <a16:colId xmlns:a16="http://schemas.microsoft.com/office/drawing/2014/main" val="3122669304"/>
                    </a:ext>
                  </a:extLst>
                </a:gridCol>
                <a:gridCol w="562178">
                  <a:extLst>
                    <a:ext uri="{9D8B030D-6E8A-4147-A177-3AD203B41FA5}">
                      <a16:colId xmlns:a16="http://schemas.microsoft.com/office/drawing/2014/main" val="2874489720"/>
                    </a:ext>
                  </a:extLst>
                </a:gridCol>
                <a:gridCol w="453988">
                  <a:extLst>
                    <a:ext uri="{9D8B030D-6E8A-4147-A177-3AD203B41FA5}">
                      <a16:colId xmlns:a16="http://schemas.microsoft.com/office/drawing/2014/main" val="2658602687"/>
                    </a:ext>
                  </a:extLst>
                </a:gridCol>
                <a:gridCol w="562178">
                  <a:extLst>
                    <a:ext uri="{9D8B030D-6E8A-4147-A177-3AD203B41FA5}">
                      <a16:colId xmlns:a16="http://schemas.microsoft.com/office/drawing/2014/main" val="4141647324"/>
                    </a:ext>
                  </a:extLst>
                </a:gridCol>
                <a:gridCol w="562178">
                  <a:extLst>
                    <a:ext uri="{9D8B030D-6E8A-4147-A177-3AD203B41FA5}">
                      <a16:colId xmlns:a16="http://schemas.microsoft.com/office/drawing/2014/main" val="2726312654"/>
                    </a:ext>
                  </a:extLst>
                </a:gridCol>
                <a:gridCol w="562178">
                  <a:extLst>
                    <a:ext uri="{9D8B030D-6E8A-4147-A177-3AD203B41FA5}">
                      <a16:colId xmlns:a16="http://schemas.microsoft.com/office/drawing/2014/main" val="1116490475"/>
                    </a:ext>
                  </a:extLst>
                </a:gridCol>
                <a:gridCol w="643663">
                  <a:extLst>
                    <a:ext uri="{9D8B030D-6E8A-4147-A177-3AD203B41FA5}">
                      <a16:colId xmlns:a16="http://schemas.microsoft.com/office/drawing/2014/main" val="2297783367"/>
                    </a:ext>
                  </a:extLst>
                </a:gridCol>
                <a:gridCol w="643663">
                  <a:extLst>
                    <a:ext uri="{9D8B030D-6E8A-4147-A177-3AD203B41FA5}">
                      <a16:colId xmlns:a16="http://schemas.microsoft.com/office/drawing/2014/main" val="4014268085"/>
                    </a:ext>
                  </a:extLst>
                </a:gridCol>
                <a:gridCol w="579296">
                  <a:extLst>
                    <a:ext uri="{9D8B030D-6E8A-4147-A177-3AD203B41FA5}">
                      <a16:colId xmlns:a16="http://schemas.microsoft.com/office/drawing/2014/main" val="3626270984"/>
                    </a:ext>
                  </a:extLst>
                </a:gridCol>
              </a:tblGrid>
              <a:tr h="103270">
                <a:tc row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Формы ВИЧ-инфекции,</a:t>
                      </a:r>
                      <a:br>
                        <a:rPr lang="ru-RU" sz="1200" kern="1600" baseline="0" dirty="0">
                          <a:effectLst/>
                          <a:latin typeface="Times New Roman" panose="02020603050405020304" pitchFamily="18" charset="0"/>
                          <a:ea typeface="Times New Roman" panose="02020603050405020304" pitchFamily="18" charset="0"/>
                        </a:rPr>
                      </a:br>
                      <a:r>
                        <a:rPr lang="ru-RU" sz="1200" kern="1600" baseline="0" dirty="0">
                          <a:effectLst/>
                          <a:latin typeface="Times New Roman" panose="02020603050405020304" pitchFamily="18" charset="0"/>
                          <a:ea typeface="Times New Roman" panose="02020603050405020304" pitchFamily="18" charset="0"/>
                        </a:rPr>
                        <a:t>контингенты</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a:t>
                      </a:r>
                      <a:br>
                        <a:rPr lang="ru-RU" sz="1200" kern="1600" baseline="0" dirty="0">
                          <a:effectLst/>
                          <a:latin typeface="Times New Roman" panose="02020603050405020304" pitchFamily="18" charset="0"/>
                          <a:ea typeface="Times New Roman" panose="02020603050405020304" pitchFamily="18" charset="0"/>
                        </a:rPr>
                      </a:br>
                      <a:r>
                        <a:rPr lang="ru-RU" sz="1200" kern="1600" baseline="0" dirty="0" err="1">
                          <a:effectLst/>
                          <a:latin typeface="Times New Roman" panose="02020603050405020304" pitchFamily="18" charset="0"/>
                          <a:ea typeface="Times New Roman" panose="02020603050405020304" pitchFamily="18" charset="0"/>
                        </a:rPr>
                        <a:t>стро-ки</a:t>
                      </a:r>
                      <a:endParaRPr lang="ru-RU" sz="1200" kern="1600" baseline="0" dirty="0">
                        <a:effectLst/>
                        <a:latin typeface="Times New Roman" panose="02020603050405020304" pitchFamily="18" charset="0"/>
                        <a:ea typeface="Times New Roman" panose="02020603050405020304" pitchFamily="18" charset="0"/>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Код</a:t>
                      </a:r>
                      <a:br>
                        <a:rPr lang="ru-RU" sz="1200" kern="1600" baseline="0" dirty="0">
                          <a:effectLst/>
                          <a:latin typeface="Times New Roman" panose="02020603050405020304" pitchFamily="18" charset="0"/>
                          <a:ea typeface="Times New Roman" panose="02020603050405020304" pitchFamily="18" charset="0"/>
                        </a:rPr>
                      </a:br>
                      <a:r>
                        <a:rPr lang="ru-RU" sz="1200" kern="1600" baseline="0" dirty="0">
                          <a:effectLst/>
                          <a:latin typeface="Times New Roman" panose="02020603050405020304" pitchFamily="18" charset="0"/>
                          <a:ea typeface="Times New Roman" panose="02020603050405020304" pitchFamily="18" charset="0"/>
                        </a:rPr>
                        <a:t>МКБ-10</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Зарегистрировано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ru-RU"/>
                    </a:p>
                  </a:txBody>
                  <a:tcPr/>
                </a:tc>
                <a:tc gridSpan="6">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600" kern="1600" baseline="0" dirty="0">
                          <a:solidFill>
                            <a:srgbClr val="000000"/>
                          </a:solidFill>
                          <a:effectLst/>
                          <a:latin typeface="Times New Roman" panose="02020603050405020304" pitchFamily="18" charset="0"/>
                          <a:ea typeface="Times New Roman" panose="02020603050405020304" pitchFamily="18" charset="0"/>
                        </a:rPr>
                        <a:t>Находилось</a:t>
                      </a:r>
                      <a:r>
                        <a:rPr lang="ru-RU" sz="1600" kern="1600" baseline="0" dirty="0">
                          <a:effectLst/>
                          <a:latin typeface="Times New Roman" panose="02020603050405020304" pitchFamily="18" charset="0"/>
                          <a:ea typeface="Times New Roman" panose="02020603050405020304" pitchFamily="18" charset="0"/>
                        </a:rPr>
                        <a:t> под диспансерным наблюдением</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5">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600" kern="1600" baseline="0" dirty="0">
                          <a:effectLst/>
                          <a:latin typeface="Times New Roman" panose="02020603050405020304" pitchFamily="18" charset="0"/>
                          <a:ea typeface="Times New Roman" panose="02020603050405020304" pitchFamily="18" charset="0"/>
                        </a:rPr>
                        <a:t>Снято с диспансерного наблюдения</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rowSpan="2"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solidFill>
                            <a:srgbClr val="000000"/>
                          </a:solidFill>
                          <a:effectLst/>
                          <a:latin typeface="Times New Roman" panose="02020603050405020304" pitchFamily="18" charset="0"/>
                          <a:ea typeface="Times New Roman" panose="02020603050405020304" pitchFamily="18" charset="0"/>
                        </a:rPr>
                        <a:t>Состоит</a:t>
                      </a:r>
                      <a:br>
                        <a:rPr lang="ru-RU" sz="1200" kern="1600" baseline="0">
                          <a:solidFill>
                            <a:srgbClr val="000000"/>
                          </a:solidFill>
                          <a:effectLst/>
                          <a:latin typeface="Times New Roman" panose="02020603050405020304" pitchFamily="18" charset="0"/>
                          <a:ea typeface="Times New Roman" panose="02020603050405020304" pitchFamily="18" charset="0"/>
                        </a:rPr>
                      </a:br>
                      <a:r>
                        <a:rPr lang="ru-RU" sz="1200" kern="1600" baseline="0">
                          <a:solidFill>
                            <a:srgbClr val="000000"/>
                          </a:solidFill>
                          <a:effectLst/>
                          <a:latin typeface="Times New Roman" panose="02020603050405020304" pitchFamily="18" charset="0"/>
                          <a:ea typeface="Times New Roman" panose="02020603050405020304" pitchFamily="18" charset="0"/>
                        </a:rPr>
                        <a:t>под диспансерным наблюдением                    на конец отчетного года</a:t>
                      </a:r>
                      <a:endParaRPr lang="ru-RU" sz="1200" kern="1600" baseline="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ru-RU"/>
                    </a:p>
                  </a:txBody>
                  <a:tcPr/>
                </a:tc>
                <a:extLst>
                  <a:ext uri="{0D108BD9-81ED-4DB2-BD59-A6C34878D82A}">
                    <a16:rowId xmlns:a16="http://schemas.microsoft.com/office/drawing/2014/main" val="3155219535"/>
                  </a:ext>
                </a:extLst>
              </a:tr>
              <a:tr h="760188">
                <a:tc vMerge="1">
                  <a:txBody>
                    <a:bodyPr/>
                    <a:lstStyle/>
                    <a:p>
                      <a:endParaRPr lang="ru-RU"/>
                    </a:p>
                  </a:txBody>
                  <a:tcPr/>
                </a:tc>
                <a:tc vMerge="1">
                  <a:txBody>
                    <a:bodyPr/>
                    <a:lstStyle/>
                    <a:p>
                      <a:endParaRPr lang="ru-RU"/>
                    </a:p>
                  </a:txBody>
                  <a:tcPr/>
                </a:tc>
                <a:tc vMerge="1">
                  <a:txBody>
                    <a:bodyPr/>
                    <a:lstStyle/>
                    <a:p>
                      <a:endParaRPr lang="ru-RU"/>
                    </a:p>
                  </a:txBody>
                  <a:tcPr/>
                </a:tc>
                <a:tc gridSpan="2" vMerge="1">
                  <a:txBody>
                    <a:bodyPr/>
                    <a:lstStyle/>
                    <a:p>
                      <a:endParaRPr lang="ru-RU"/>
                    </a:p>
                  </a:txBody>
                  <a:tcPr/>
                </a:tc>
                <a:tc hMerge="1" vMerge="1">
                  <a:txBody>
                    <a:bodyPr/>
                    <a:lstStyle/>
                    <a:p>
                      <a:endParaRPr lang="ru-RU"/>
                    </a:p>
                  </a:txBody>
                  <a:tcPr/>
                </a:tc>
                <a:tc rowSpan="3">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5">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из них</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rowSpan="3">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из них</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gridSpan="2" vMerge="1">
                  <a:txBody>
                    <a:bodyPr/>
                    <a:lstStyle/>
                    <a:p>
                      <a:endParaRPr lang="ru-RU"/>
                    </a:p>
                  </a:txBody>
                  <a:tcPr/>
                </a:tc>
                <a:tc hMerge="1" vMerge="1">
                  <a:txBody>
                    <a:bodyPr/>
                    <a:lstStyle/>
                    <a:p>
                      <a:endParaRPr lang="ru-RU"/>
                    </a:p>
                  </a:txBody>
                  <a:tcPr/>
                </a:tc>
                <a:extLst>
                  <a:ext uri="{0D108BD9-81ED-4DB2-BD59-A6C34878D82A}">
                    <a16:rowId xmlns:a16="http://schemas.microsoft.com/office/drawing/2014/main" val="2356907730"/>
                  </a:ext>
                </a:extLst>
              </a:tr>
              <a:tr h="608151">
                <a:tc vMerge="1">
                  <a:txBody>
                    <a:bodyPr/>
                    <a:lstStyle/>
                    <a:p>
                      <a:endParaRPr lang="ru-RU"/>
                    </a:p>
                  </a:txBody>
                  <a:tcPr/>
                </a:tc>
                <a:tc vMerge="1">
                  <a:txBody>
                    <a:bodyPr/>
                    <a:lstStyle/>
                    <a:p>
                      <a:endParaRPr lang="ru-RU"/>
                    </a:p>
                  </a:txBody>
                  <a:tcPr/>
                </a:tc>
                <a:tc vMerge="1">
                  <a:txBody>
                    <a:bodyPr/>
                    <a:lstStyle/>
                    <a:p>
                      <a:endParaRPr lang="ru-RU"/>
                    </a:p>
                  </a:txBody>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200" kern="1600" baseline="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с впер-вые</a:t>
                      </a:r>
                      <a:br>
                        <a:rPr lang="ru-RU" sz="1200" kern="1600" baseline="0" dirty="0">
                          <a:effectLst/>
                          <a:latin typeface="Times New Roman" panose="02020603050405020304" pitchFamily="18" charset="0"/>
                          <a:ea typeface="Times New Roman" panose="02020603050405020304" pitchFamily="18" charset="0"/>
                        </a:rPr>
                      </a:br>
                      <a:r>
                        <a:rPr lang="ru-RU" sz="1200" kern="1600" baseline="0" dirty="0">
                          <a:effectLst/>
                          <a:latin typeface="Times New Roman" panose="02020603050405020304" pitchFamily="18" charset="0"/>
                          <a:ea typeface="Times New Roman" panose="02020603050405020304" pitchFamily="18" charset="0"/>
                        </a:rPr>
                        <a:t>в жизни уста-нов-ленным </a:t>
                      </a:r>
                      <a:r>
                        <a:rPr lang="ru-RU" sz="1200" kern="1600" baseline="0" dirty="0" err="1">
                          <a:effectLst/>
                          <a:latin typeface="Times New Roman" panose="02020603050405020304" pitchFamily="18" charset="0"/>
                          <a:ea typeface="Times New Roman" panose="02020603050405020304" pitchFamily="18" charset="0"/>
                        </a:rPr>
                        <a:t>диаг-нозом</a:t>
                      </a:r>
                      <a:endParaRPr lang="ru-RU" sz="1200" kern="1600" baseline="0" dirty="0">
                        <a:effectLst/>
                        <a:latin typeface="Times New Roman" panose="02020603050405020304" pitchFamily="18" charset="0"/>
                        <a:ea typeface="Times New Roman" panose="02020603050405020304" pitchFamily="18" charset="0"/>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с впервые в жизни установленным диагнозом</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переведено</a:t>
                      </a:r>
                      <a:r>
                        <a:rPr lang="en-US" sz="1200" kern="1600" baseline="0">
                          <a:effectLst/>
                          <a:latin typeface="Times New Roman" panose="02020603050405020304" pitchFamily="18" charset="0"/>
                          <a:ea typeface="Times New Roman" panose="02020603050405020304" pitchFamily="18" charset="0"/>
                        </a:rPr>
                        <a:t/>
                      </a:r>
                      <a:br>
                        <a:rPr lang="en-US" sz="1200" kern="1600" baseline="0">
                          <a:effectLst/>
                          <a:latin typeface="Times New Roman" panose="02020603050405020304" pitchFamily="18" charset="0"/>
                          <a:ea typeface="Times New Roman" panose="02020603050405020304" pitchFamily="18" charset="0"/>
                        </a:rPr>
                      </a:br>
                      <a:r>
                        <a:rPr lang="ru-RU" sz="1200" kern="1600" baseline="0">
                          <a:effectLst/>
                          <a:latin typeface="Times New Roman" panose="02020603050405020304" pitchFamily="18" charset="0"/>
                          <a:ea typeface="Times New Roman" panose="02020603050405020304" pitchFamily="18" charset="0"/>
                        </a:rPr>
                        <a:t>из других организаций</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прибыло из других субъек-тов России</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переведено</a:t>
                      </a:r>
                      <a:br>
                        <a:rPr lang="ru-RU" sz="1200" kern="1600" baseline="0" dirty="0">
                          <a:effectLst/>
                          <a:latin typeface="Times New Roman" panose="02020603050405020304" pitchFamily="18" charset="0"/>
                          <a:ea typeface="Times New Roman" panose="02020603050405020304" pitchFamily="18" charset="0"/>
                        </a:rPr>
                      </a:br>
                      <a:r>
                        <a:rPr lang="ru-RU" sz="1200" kern="1600" baseline="0" dirty="0">
                          <a:effectLst/>
                          <a:latin typeface="Times New Roman" panose="02020603050405020304" pitchFamily="18" charset="0"/>
                          <a:ea typeface="Times New Roman" panose="02020603050405020304" pitchFamily="18" charset="0"/>
                        </a:rPr>
                        <a:t>в другие организации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выбыло в другие субъек-ты России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в связи со смер-тью</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solidFill>
                            <a:srgbClr val="000000"/>
                          </a:solidFill>
                          <a:effectLst/>
                          <a:latin typeface="Times New Roman" panose="02020603050405020304" pitchFamily="18" charset="0"/>
                          <a:ea typeface="Times New Roman" panose="02020603050405020304" pitchFamily="18" charset="0"/>
                        </a:rPr>
                        <a:t>всего</a:t>
                      </a:r>
                      <a:endParaRPr lang="ru-RU" sz="1200" kern="1600" baseline="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solidFill>
                            <a:srgbClr val="000000"/>
                          </a:solidFill>
                          <a:effectLst/>
                          <a:latin typeface="Times New Roman" panose="02020603050405020304" pitchFamily="18" charset="0"/>
                          <a:ea typeface="Times New Roman" panose="02020603050405020304" pitchFamily="18" charset="0"/>
                        </a:rPr>
                        <a:t>из них</a:t>
                      </a:r>
                      <a:br>
                        <a:rPr lang="ru-RU" sz="1200" kern="1600" baseline="0">
                          <a:solidFill>
                            <a:srgbClr val="000000"/>
                          </a:solidFill>
                          <a:effectLst/>
                          <a:latin typeface="Times New Roman" panose="02020603050405020304" pitchFamily="18" charset="0"/>
                          <a:ea typeface="Times New Roman" panose="02020603050405020304" pitchFamily="18" charset="0"/>
                        </a:rPr>
                      </a:br>
                      <a:r>
                        <a:rPr lang="ru-RU" sz="1200" kern="1600" baseline="0">
                          <a:solidFill>
                            <a:srgbClr val="000000"/>
                          </a:solidFill>
                          <a:effectLst/>
                          <a:latin typeface="Times New Roman" panose="02020603050405020304" pitchFamily="18" charset="0"/>
                          <a:ea typeface="Times New Roman" panose="02020603050405020304" pitchFamily="18" charset="0"/>
                        </a:rPr>
                        <a:t>(из гр. 17)</a:t>
                      </a:r>
                      <a:br>
                        <a:rPr lang="ru-RU" sz="1200" kern="1600" baseline="0">
                          <a:solidFill>
                            <a:srgbClr val="000000"/>
                          </a:solidFill>
                          <a:effectLst/>
                          <a:latin typeface="Times New Roman" panose="02020603050405020304" pitchFamily="18" charset="0"/>
                          <a:ea typeface="Times New Roman" panose="02020603050405020304" pitchFamily="18" charset="0"/>
                        </a:rPr>
                      </a:br>
                      <a:r>
                        <a:rPr lang="ru-RU" sz="1200" kern="1600" baseline="0">
                          <a:solidFill>
                            <a:srgbClr val="000000"/>
                          </a:solidFill>
                          <a:effectLst/>
                          <a:latin typeface="Times New Roman" panose="02020603050405020304" pitchFamily="18" charset="0"/>
                          <a:ea typeface="Times New Roman" panose="02020603050405020304" pitchFamily="18" charset="0"/>
                        </a:rPr>
                        <a:t>детей</a:t>
                      </a:r>
                      <a:br>
                        <a:rPr lang="ru-RU" sz="1200" kern="1600" baseline="0">
                          <a:solidFill>
                            <a:srgbClr val="000000"/>
                          </a:solidFill>
                          <a:effectLst/>
                          <a:latin typeface="Times New Roman" panose="02020603050405020304" pitchFamily="18" charset="0"/>
                          <a:ea typeface="Times New Roman" panose="02020603050405020304" pitchFamily="18" charset="0"/>
                        </a:rPr>
                      </a:br>
                      <a:r>
                        <a:rPr lang="ru-RU" sz="1200" kern="1600" baseline="0">
                          <a:solidFill>
                            <a:srgbClr val="000000"/>
                          </a:solidFill>
                          <a:effectLst/>
                          <a:latin typeface="Times New Roman" panose="02020603050405020304" pitchFamily="18" charset="0"/>
                          <a:ea typeface="Times New Roman" panose="02020603050405020304" pitchFamily="18" charset="0"/>
                        </a:rPr>
                        <a:t>в возрасте</a:t>
                      </a:r>
                      <a:endParaRPr lang="ru-RU" sz="1200" kern="1600" baseline="0">
                        <a:effectLst/>
                        <a:latin typeface="Times New Roman" panose="02020603050405020304" pitchFamily="18" charset="0"/>
                        <a:ea typeface="Times New Roman" panose="02020603050405020304" pitchFamily="18" charset="0"/>
                      </a:endParaRPr>
                    </a:p>
                    <a:p>
                      <a:pPr algn="ctr"/>
                      <a:r>
                        <a:rPr lang="ru-RU" sz="1200" kern="1600" baseline="0">
                          <a:solidFill>
                            <a:srgbClr val="000000"/>
                          </a:solidFill>
                          <a:effectLst/>
                          <a:latin typeface="Times New Roman" panose="02020603050405020304" pitchFamily="18" charset="0"/>
                          <a:ea typeface="Times New Roman" panose="02020603050405020304" pitchFamily="18" charset="0"/>
                        </a:rPr>
                        <a:t>0</a:t>
                      </a:r>
                      <a:r>
                        <a:rPr lang="ru-RU" sz="1200" kern="1600" baseline="0">
                          <a:solidFill>
                            <a:srgbClr val="000000"/>
                          </a:solidFill>
                          <a:effectLst/>
                          <a:latin typeface="Times New Roman" panose="02020603050405020304" pitchFamily="18" charset="0"/>
                          <a:ea typeface="Times New Roman" panose="02020603050405020304" pitchFamily="18" charset="0"/>
                          <a:sym typeface="Symbol" panose="05050102010706020507" pitchFamily="18" charset="2"/>
                        </a:rPr>
                        <a:t></a:t>
                      </a:r>
                      <a:r>
                        <a:rPr lang="ru-RU" sz="1200" kern="1600" baseline="0">
                          <a:solidFill>
                            <a:srgbClr val="000000"/>
                          </a:solidFill>
                          <a:effectLst/>
                          <a:latin typeface="Times New Roman" panose="02020603050405020304" pitchFamily="18" charset="0"/>
                          <a:ea typeface="Times New Roman" panose="02020603050405020304" pitchFamily="18" charset="0"/>
                        </a:rPr>
                        <a:t>17 лет</a:t>
                      </a:r>
                      <a:endParaRPr lang="ru-RU" sz="1200" kern="1600" baseline="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60815779"/>
                  </a:ext>
                </a:extLst>
              </a:tr>
              <a:tr h="1216301">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из них детей в </a:t>
                      </a:r>
                      <a:r>
                        <a:rPr lang="ru-RU" sz="1200" kern="1600" baseline="0" dirty="0" err="1">
                          <a:effectLst/>
                          <a:latin typeface="Times New Roman" panose="02020603050405020304" pitchFamily="18" charset="0"/>
                          <a:ea typeface="Times New Roman" panose="02020603050405020304" pitchFamily="18" charset="0"/>
                        </a:rPr>
                        <a:t>возра-сте</a:t>
                      </a:r>
                      <a:r>
                        <a:rPr lang="ru-RU" sz="1200" kern="1600" baseline="0" dirty="0">
                          <a:effectLst/>
                          <a:latin typeface="Times New Roman" panose="02020603050405020304" pitchFamily="18" charset="0"/>
                          <a:ea typeface="Times New Roman" panose="02020603050405020304" pitchFamily="18" charset="0"/>
                        </a:rPr>
                        <a:t/>
                      </a:r>
                      <a:br>
                        <a:rPr lang="ru-RU" sz="1200" kern="1600" baseline="0" dirty="0">
                          <a:effectLst/>
                          <a:latin typeface="Times New Roman" panose="02020603050405020304" pitchFamily="18" charset="0"/>
                          <a:ea typeface="Times New Roman" panose="02020603050405020304" pitchFamily="18" charset="0"/>
                        </a:rPr>
                      </a:br>
                      <a:r>
                        <a:rPr lang="ru-RU" sz="1200" kern="1600" baseline="0" dirty="0">
                          <a:effectLst/>
                          <a:latin typeface="Times New Roman" panose="02020603050405020304" pitchFamily="18" charset="0"/>
                          <a:ea typeface="Times New Roman" panose="02020603050405020304" pitchFamily="18" charset="0"/>
                        </a:rPr>
                        <a:t>0</a:t>
                      </a:r>
                      <a:r>
                        <a:rPr lang="ru-RU" sz="1200" kern="1600" baseline="0" dirty="0">
                          <a:effectLst/>
                          <a:latin typeface="Times New Roman" panose="02020603050405020304" pitchFamily="18" charset="0"/>
                          <a:ea typeface="Times New Roman" panose="02020603050405020304" pitchFamily="18" charset="0"/>
                          <a:sym typeface="Symbol" panose="05050102010706020507" pitchFamily="18" charset="2"/>
                        </a:rPr>
                        <a:t></a:t>
                      </a:r>
                      <a:r>
                        <a:rPr lang="ru-RU" sz="1200" kern="1600" baseline="0" dirty="0">
                          <a:effectLst/>
                          <a:latin typeface="Times New Roman" panose="02020603050405020304" pitchFamily="18" charset="0"/>
                          <a:ea typeface="Times New Roman" panose="02020603050405020304" pitchFamily="18" charset="0"/>
                        </a:rPr>
                        <a:t>17 лет</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из них  ведом-</a:t>
                      </a:r>
                      <a:r>
                        <a:rPr lang="ru-RU" sz="1200" kern="1600" baseline="0" dirty="0" err="1">
                          <a:effectLst/>
                          <a:latin typeface="Times New Roman" panose="02020603050405020304" pitchFamily="18" charset="0"/>
                          <a:ea typeface="Times New Roman" panose="02020603050405020304" pitchFamily="18" charset="0"/>
                        </a:rPr>
                        <a:t>ствен</a:t>
                      </a:r>
                      <a:r>
                        <a:rPr lang="ru-RU" sz="1200" kern="1600" baseline="0" dirty="0">
                          <a:effectLst/>
                          <a:latin typeface="Times New Roman" panose="02020603050405020304" pitchFamily="18" charset="0"/>
                          <a:ea typeface="Times New Roman" panose="02020603050405020304" pitchFamily="18" charset="0"/>
                        </a:rPr>
                        <a:t>-</a:t>
                      </a:r>
                      <a:r>
                        <a:rPr lang="ru-RU" sz="1200" kern="1600" baseline="0" dirty="0" err="1">
                          <a:effectLst/>
                          <a:latin typeface="Times New Roman" panose="02020603050405020304" pitchFamily="18" charset="0"/>
                          <a:ea typeface="Times New Roman" panose="02020603050405020304" pitchFamily="18" charset="0"/>
                        </a:rPr>
                        <a:t>ных</a:t>
                      </a:r>
                      <a:endParaRPr lang="ru-RU" sz="1200" kern="1600" baseline="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vMerge="1">
                  <a:txBody>
                    <a:bodyPr/>
                    <a:lstStyle/>
                    <a:p>
                      <a:endParaRPr lang="ru-RU"/>
                    </a:p>
                  </a:txBody>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из них в ведом-</a:t>
                      </a:r>
                      <a:r>
                        <a:rPr lang="ru-RU" sz="1200" kern="1600" baseline="0" dirty="0" err="1">
                          <a:effectLst/>
                          <a:latin typeface="Times New Roman" panose="02020603050405020304" pitchFamily="18" charset="0"/>
                          <a:ea typeface="Times New Roman" panose="02020603050405020304" pitchFamily="18" charset="0"/>
                        </a:rPr>
                        <a:t>ствен</a:t>
                      </a:r>
                      <a:r>
                        <a:rPr lang="ru-RU" sz="1200" kern="1600" baseline="0" dirty="0">
                          <a:effectLst/>
                          <a:latin typeface="Times New Roman" panose="02020603050405020304" pitchFamily="18" charset="0"/>
                          <a:ea typeface="Times New Roman" panose="02020603050405020304" pitchFamily="18" charset="0"/>
                        </a:rPr>
                        <a:t>-</a:t>
                      </a:r>
                      <a:r>
                        <a:rPr lang="ru-RU" sz="1200" kern="1600" baseline="0" dirty="0" err="1">
                          <a:effectLst/>
                          <a:latin typeface="Times New Roman" panose="02020603050405020304" pitchFamily="18" charset="0"/>
                          <a:ea typeface="Times New Roman" panose="02020603050405020304" pitchFamily="18" charset="0"/>
                        </a:rPr>
                        <a:t>ные</a:t>
                      </a:r>
                      <a:r>
                        <a:rPr lang="ru-RU" sz="1200" kern="1600" baseline="0" dirty="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extLst>
                  <a:ext uri="{0D108BD9-81ED-4DB2-BD59-A6C34878D82A}">
                    <a16:rowId xmlns:a16="http://schemas.microsoft.com/office/drawing/2014/main" val="3401171604"/>
                  </a:ext>
                </a:extLst>
              </a:tr>
              <a:tr h="152038">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11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12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13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14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15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16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17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18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99128897"/>
                  </a:ext>
                </a:extLst>
              </a:tr>
            </a:tbl>
          </a:graphicData>
        </a:graphic>
      </p:graphicFrame>
      <p:sp>
        <p:nvSpPr>
          <p:cNvPr id="5" name="Прямоугольник 4"/>
          <p:cNvSpPr/>
          <p:nvPr/>
        </p:nvSpPr>
        <p:spPr>
          <a:xfrm>
            <a:off x="585216" y="949041"/>
            <a:ext cx="1443024"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600" b="1" i="0" u="none" strike="noStrike" kern="0" cap="none" spc="0" normalizeH="0" baseline="0" noProof="0" dirty="0">
                <a:ln>
                  <a:noFill/>
                </a:ln>
                <a:solidFill>
                  <a:sysClr val="windowText" lastClr="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Таблица</a:t>
            </a:r>
            <a:r>
              <a:rPr kumimoji="0" lang="ru-RU" sz="1600" b="1" i="0" u="none" strike="noStrike" kern="0" cap="none" spc="0" normalizeH="0" noProof="0" dirty="0">
                <a:ln>
                  <a:noFill/>
                </a:ln>
                <a:solidFill>
                  <a:sysClr val="windowText" lastClr="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2000</a:t>
            </a:r>
            <a:endParaRPr kumimoji="0" lang="ru-RU" sz="1600" b="0" i="0" u="none" strike="noStrike" kern="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graphicFrame>
        <p:nvGraphicFramePr>
          <p:cNvPr id="8" name="Таблица 7"/>
          <p:cNvGraphicFramePr>
            <a:graphicFrameLocks noGrp="1"/>
          </p:cNvGraphicFramePr>
          <p:nvPr>
            <p:extLst>
              <p:ext uri="{D42A27DB-BD31-4B8C-83A1-F6EECF244321}">
                <p14:modId xmlns:p14="http://schemas.microsoft.com/office/powerpoint/2010/main" val="1747161723"/>
              </p:ext>
            </p:extLst>
          </p:nvPr>
        </p:nvGraphicFramePr>
        <p:xfrm>
          <a:off x="520452" y="4638396"/>
          <a:ext cx="10960604" cy="2152777"/>
        </p:xfrm>
        <a:graphic>
          <a:graphicData uri="http://schemas.openxmlformats.org/drawingml/2006/table">
            <a:tbl>
              <a:tblPr/>
              <a:tblGrid>
                <a:gridCol w="830570">
                  <a:extLst>
                    <a:ext uri="{9D8B030D-6E8A-4147-A177-3AD203B41FA5}">
                      <a16:colId xmlns:a16="http://schemas.microsoft.com/office/drawing/2014/main" val="20000"/>
                    </a:ext>
                  </a:extLst>
                </a:gridCol>
                <a:gridCol w="1826768">
                  <a:extLst>
                    <a:ext uri="{9D8B030D-6E8A-4147-A177-3AD203B41FA5}">
                      <a16:colId xmlns:a16="http://schemas.microsoft.com/office/drawing/2014/main" val="20001"/>
                    </a:ext>
                  </a:extLst>
                </a:gridCol>
                <a:gridCol w="830570">
                  <a:extLst>
                    <a:ext uri="{9D8B030D-6E8A-4147-A177-3AD203B41FA5}">
                      <a16:colId xmlns:a16="http://schemas.microsoft.com/office/drawing/2014/main" val="20002"/>
                    </a:ext>
                  </a:extLst>
                </a:gridCol>
                <a:gridCol w="830570">
                  <a:extLst>
                    <a:ext uri="{9D8B030D-6E8A-4147-A177-3AD203B41FA5}">
                      <a16:colId xmlns:a16="http://schemas.microsoft.com/office/drawing/2014/main" val="20003"/>
                    </a:ext>
                  </a:extLst>
                </a:gridCol>
                <a:gridCol w="830570">
                  <a:extLst>
                    <a:ext uri="{9D8B030D-6E8A-4147-A177-3AD203B41FA5}">
                      <a16:colId xmlns:a16="http://schemas.microsoft.com/office/drawing/2014/main" val="20004"/>
                    </a:ext>
                  </a:extLst>
                </a:gridCol>
                <a:gridCol w="830570">
                  <a:extLst>
                    <a:ext uri="{9D8B030D-6E8A-4147-A177-3AD203B41FA5}">
                      <a16:colId xmlns:a16="http://schemas.microsoft.com/office/drawing/2014/main" val="20005"/>
                    </a:ext>
                  </a:extLst>
                </a:gridCol>
                <a:gridCol w="830570">
                  <a:extLst>
                    <a:ext uri="{9D8B030D-6E8A-4147-A177-3AD203B41FA5}">
                      <a16:colId xmlns:a16="http://schemas.microsoft.com/office/drawing/2014/main" val="20006"/>
                    </a:ext>
                  </a:extLst>
                </a:gridCol>
                <a:gridCol w="830570">
                  <a:extLst>
                    <a:ext uri="{9D8B030D-6E8A-4147-A177-3AD203B41FA5}">
                      <a16:colId xmlns:a16="http://schemas.microsoft.com/office/drawing/2014/main" val="20007"/>
                    </a:ext>
                  </a:extLst>
                </a:gridCol>
                <a:gridCol w="830570">
                  <a:extLst>
                    <a:ext uri="{9D8B030D-6E8A-4147-A177-3AD203B41FA5}">
                      <a16:colId xmlns:a16="http://schemas.microsoft.com/office/drawing/2014/main" val="20008"/>
                    </a:ext>
                  </a:extLst>
                </a:gridCol>
                <a:gridCol w="830570">
                  <a:extLst>
                    <a:ext uri="{9D8B030D-6E8A-4147-A177-3AD203B41FA5}">
                      <a16:colId xmlns:a16="http://schemas.microsoft.com/office/drawing/2014/main" val="20009"/>
                    </a:ext>
                  </a:extLst>
                </a:gridCol>
                <a:gridCol w="829353">
                  <a:extLst>
                    <a:ext uri="{9D8B030D-6E8A-4147-A177-3AD203B41FA5}">
                      <a16:colId xmlns:a16="http://schemas.microsoft.com/office/drawing/2014/main" val="20010"/>
                    </a:ext>
                  </a:extLst>
                </a:gridCol>
                <a:gridCol w="829353">
                  <a:extLst>
                    <a:ext uri="{9D8B030D-6E8A-4147-A177-3AD203B41FA5}">
                      <a16:colId xmlns:a16="http://schemas.microsoft.com/office/drawing/2014/main" val="20011"/>
                    </a:ext>
                  </a:extLst>
                </a:gridCol>
              </a:tblGrid>
              <a:tr h="0">
                <a:tc rowSpan="2">
                  <a:txBody>
                    <a:bodyPr/>
                    <a:lstStyle/>
                    <a:p>
                      <a:pPr algn="ct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Формы ВИЧ-инфекции</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N строки</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Код </a:t>
                      </a:r>
                      <a:r>
                        <a:rPr lang="ru-RU"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МКБ-10</a:t>
                      </a: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9">
                  <a:txBody>
                    <a:bodyPr/>
                    <a:lstStyle/>
                    <a:p>
                      <a:pPr algn="ct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из общего числа зарегистрированных пациентов с болезнью, вызванной ВИЧ (гр. 6) имели клиническую стадию заболевания</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0">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2А</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2Б</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2В</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3</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4А</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4Б</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4В</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5</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стадия не установлена</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3</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19</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20</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21</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22</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23</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24</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25</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26</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27</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Зарегистрировано пациентов с болезнью, вызванной ВИЧ, всего</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B20 - B24</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9" name="Овал 8"/>
          <p:cNvSpPr/>
          <p:nvPr/>
        </p:nvSpPr>
        <p:spPr>
          <a:xfrm>
            <a:off x="3116878" y="4853568"/>
            <a:ext cx="8854750" cy="821647"/>
          </a:xfrm>
          <a:prstGeom prst="ellipse">
            <a:avLst/>
          </a:prstGeom>
          <a:no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Овал 9"/>
          <p:cNvSpPr/>
          <p:nvPr/>
        </p:nvSpPr>
        <p:spPr>
          <a:xfrm>
            <a:off x="4096512" y="3824583"/>
            <a:ext cx="694944" cy="686457"/>
          </a:xfrm>
          <a:prstGeom prst="ellipse">
            <a:avLst/>
          </a:prstGeom>
          <a:no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6858971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6D9FF4E-1EDA-410B-9D37-6259E50BC4FA}"/>
              </a:ext>
            </a:extLst>
          </p:cNvPr>
          <p:cNvSpPr txBox="1"/>
          <p:nvPr/>
        </p:nvSpPr>
        <p:spPr>
          <a:xfrm>
            <a:off x="824596" y="262025"/>
            <a:ext cx="11110731" cy="830997"/>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В таблице 2000 перечень форм ВИЧ-инфекции приведен в соответствии с перечнем форм ВИЧ-инфекции таблицы 1000</a:t>
            </a:r>
          </a:p>
        </p:txBody>
      </p:sp>
      <p:sp>
        <p:nvSpPr>
          <p:cNvPr id="5" name="Прямоугольник 4">
            <a:extLst>
              <a:ext uri="{FF2B5EF4-FFF2-40B4-BE49-F238E27FC236}">
                <a16:creationId xmlns:a16="http://schemas.microsoft.com/office/drawing/2014/main" id="{D462D739-7986-4C63-93EA-A6F80616CF90}"/>
              </a:ext>
            </a:extLst>
          </p:cNvPr>
          <p:cNvSpPr/>
          <p:nvPr/>
        </p:nvSpPr>
        <p:spPr>
          <a:xfrm>
            <a:off x="660031" y="1193847"/>
            <a:ext cx="9884877" cy="369332"/>
          </a:xfrm>
          <a:prstGeom prst="rect">
            <a:avLst/>
          </a:prstGeom>
        </p:spPr>
        <p:txBody>
          <a:bodyPr wrap="square">
            <a:spAutoFit/>
          </a:bodyPr>
          <a:lstStyle/>
          <a:p>
            <a:pPr algn="ctr"/>
            <a:r>
              <a:rPr lang="ru-RU" altLang="ru-RU" b="1" dirty="0">
                <a:solidFill>
                  <a:schemeClr val="accent2">
                    <a:lumMod val="75000"/>
                  </a:schemeClr>
                </a:solidFill>
                <a:latin typeface="Times New Roman" panose="02020603050405020304" pitchFamily="18" charset="0"/>
                <a:cs typeface="Times New Roman" panose="02020603050405020304" pitchFamily="18" charset="0"/>
              </a:rPr>
              <a:t>НЕКОТОРЫЕ УСЛОВИЯ ВНУТРИТАБЛИЧНОГО КОНТРОЛЯ ДЛЯ ТАБЛИЦЫ 2000</a:t>
            </a:r>
          </a:p>
        </p:txBody>
      </p:sp>
      <p:sp>
        <p:nvSpPr>
          <p:cNvPr id="6" name="TextBox 5">
            <a:extLst>
              <a:ext uri="{FF2B5EF4-FFF2-40B4-BE49-F238E27FC236}">
                <a16:creationId xmlns:a16="http://schemas.microsoft.com/office/drawing/2014/main" id="{04AC576A-1ECF-4458-BDFB-DC0E0538ACB8}"/>
              </a:ext>
            </a:extLst>
          </p:cNvPr>
          <p:cNvSpPr txBox="1"/>
          <p:nvPr/>
        </p:nvSpPr>
        <p:spPr>
          <a:xfrm>
            <a:off x="660031" y="1664004"/>
            <a:ext cx="10425063" cy="4801314"/>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b="0" i="0" u="sng"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Для зарегистрированных пациентов с болезнью, вызванной ВИЧ, проявляющейся в виде инфекционных и паразитарных болезней (</a:t>
            </a:r>
            <a:r>
              <a:rPr kumimoji="0" lang="ru-RU" b="0" i="0" u="sng" strike="noStrike" kern="1200" cap="none" spc="0" normalizeH="0" baseline="0" noProof="0" dirty="0">
                <a:ln>
                  <a:noFill/>
                </a:ln>
                <a:solidFill>
                  <a:prstClr val="black"/>
                </a:solidFill>
                <a:effectLst/>
                <a:uLnTx/>
                <a:uFillTx/>
                <a:latin typeface="Times New Roman" panose="02020603050405020304" pitchFamily="18" charset="0"/>
                <a:ea typeface="Times New Roman"/>
                <a:cs typeface="Times New Roman" panose="02020603050405020304" pitchFamily="18" charset="0"/>
              </a:rPr>
              <a:t>В20)</a:t>
            </a:r>
            <a:r>
              <a:rPr kumimoji="0" lang="ru-RU" b="0" i="0" u="sng"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ф.61,таб.2000,</a:t>
            </a:r>
            <a:r>
              <a:rPr kumimoji="0" lang="ru-RU" b="0" i="0" u="none" strike="noStrike" kern="120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rPr>
              <a:t>стр.2, гр.04:18 </a:t>
            </a:r>
            <a:r>
              <a:rPr kumimoji="0" lang="ru-RU"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должно быть </a:t>
            </a:r>
            <a:r>
              <a:rPr kumimoji="0" lang="ru-RU" b="0" i="0" u="sng"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больше или равно</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ф.61,таб.2000, </a:t>
            </a:r>
            <a:r>
              <a:rPr kumimoji="0" lang="ru-RU" b="0" i="0" u="none" strike="noStrike" kern="120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rPr>
              <a:t>стр.3:7, гр. 04:18</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ru-RU" b="0" i="0" u="none" strike="noStrike" kern="120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b="0" i="0" u="sng"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Для ВИЧ с проявлениями в виде злокачественных новообразований (В21):</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b="0" i="0"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ф.61,таб.2000,</a:t>
            </a:r>
            <a:r>
              <a:rPr kumimoji="0" lang="ru-RU" b="0" i="0" strike="noStrike" kern="120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rPr>
              <a:t>стр. 8, гр.04:18 </a:t>
            </a:r>
            <a:r>
              <a:rPr kumimoji="0" lang="ru-RU" b="0" i="0"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должно быть </a:t>
            </a:r>
            <a:r>
              <a:rPr kumimoji="0" lang="ru-RU" b="0" i="0" u="sng"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больше или равно</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b="0" i="0"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ф.61,таб.2000, </a:t>
            </a:r>
            <a:r>
              <a:rPr kumimoji="0" lang="ru-RU" b="0" i="0" strike="noStrike" kern="120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rPr>
              <a:t>стр.9:11, гр. 04:18</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ru-RU" b="0" i="0" u="none" strike="noStrike" kern="120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b="0" i="0" u="sng"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Для зарегистрированных пациентов с болезнью, вызванной ВИЧ, проявляющейся в виде других уточненных заболеваний (</a:t>
            </a:r>
            <a:r>
              <a:rPr kumimoji="0" lang="ru-RU" b="0" i="0" u="sng" strike="noStrike" kern="1200" cap="none" spc="0" normalizeH="0" baseline="0" noProof="0" dirty="0">
                <a:ln>
                  <a:noFill/>
                </a:ln>
                <a:solidFill>
                  <a:prstClr val="black"/>
                </a:solidFill>
                <a:effectLst/>
                <a:uLnTx/>
                <a:uFillTx/>
                <a:latin typeface="Times New Roman" panose="02020603050405020304" pitchFamily="18" charset="0"/>
                <a:ea typeface="Times New Roman"/>
                <a:cs typeface="Times New Roman" panose="02020603050405020304" pitchFamily="18" charset="0"/>
              </a:rPr>
              <a:t>В22)</a:t>
            </a:r>
            <a:r>
              <a:rPr kumimoji="0" lang="ru-RU" b="0" i="0" u="sng"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ф.61,таб.2000, </a:t>
            </a:r>
            <a:r>
              <a:rPr kumimoji="0" lang="ru-RU" b="0" i="0" u="none" strike="noStrike" kern="120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rPr>
              <a:t>стр.12, гр. 04:18 </a:t>
            </a:r>
            <a:r>
              <a:rPr kumimoji="0" lang="ru-RU"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должно быть </a:t>
            </a:r>
            <a:r>
              <a:rPr kumimoji="0" lang="ru-RU" b="0" i="0" u="sng"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больше или равно</a:t>
            </a:r>
            <a:endParaRPr kumimoji="0" lang="ru-RU"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ф.61,таб.2000</a:t>
            </a:r>
            <a:r>
              <a:rPr kumimoji="0" lang="ru-RU" b="0" i="0" u="none" strike="noStrike" kern="120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rPr>
              <a:t>,стр.13:15, гр.04:18</a:t>
            </a:r>
          </a:p>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ru-RU" b="0" i="0" u="none" strike="noStrike" kern="120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b="0" i="0" u="sng"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Для зарегистрированных пациентов с болезнью, вызванной ВИЧ, в виде других состояний (В23):</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ф.61,таб.2000</a:t>
            </a:r>
            <a:r>
              <a:rPr kumimoji="0" lang="ru-RU" b="0" i="0" u="none" strike="noStrike" kern="120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rPr>
              <a:t>,стр.16,гр.04:18 </a:t>
            </a:r>
            <a:r>
              <a:rPr kumimoji="0" lang="ru-RU"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должно быть </a:t>
            </a:r>
            <a:r>
              <a:rPr kumimoji="0" lang="ru-RU" b="0" i="0" u="sng"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больше или равно</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ф.61,таб.2000,</a:t>
            </a:r>
            <a:r>
              <a:rPr kumimoji="0" lang="ru-RU" b="0" i="0" u="none" strike="noStrike" kern="120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rPr>
              <a:t>стр.17:20,гр.04:18</a:t>
            </a:r>
          </a:p>
        </p:txBody>
      </p:sp>
    </p:spTree>
    <p:extLst>
      <p:ext uri="{BB962C8B-B14F-4D97-AF65-F5344CB8AC3E}">
        <p14:creationId xmlns:p14="http://schemas.microsoft.com/office/powerpoint/2010/main" val="33173239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A832192-2C6B-45F5-AA0D-B6EA8F26A871}"/>
              </a:ext>
            </a:extLst>
          </p:cNvPr>
          <p:cNvSpPr>
            <a:spLocks noGrp="1"/>
          </p:cNvSpPr>
          <p:nvPr>
            <p:ph type="title"/>
          </p:nvPr>
        </p:nvSpPr>
        <p:spPr>
          <a:xfrm>
            <a:off x="749423" y="285226"/>
            <a:ext cx="10515600" cy="1043797"/>
          </a:xfrm>
        </p:spPr>
        <p:txBody>
          <a:bodyPr>
            <a:normAutofit/>
          </a:bodyPr>
          <a:lstStyle/>
          <a:p>
            <a:pPr algn="ctr"/>
            <a:r>
              <a:rPr lang="ru-RU" sz="4000" dirty="0">
                <a:latin typeface="Times New Roman" panose="02020603050405020304" pitchFamily="18" charset="0"/>
                <a:cs typeface="Times New Roman" panose="02020603050405020304" pitchFamily="18" charset="0"/>
              </a:rPr>
              <a:t>Нормативно-правовая база*</a:t>
            </a:r>
          </a:p>
        </p:txBody>
      </p:sp>
      <p:sp>
        <p:nvSpPr>
          <p:cNvPr id="5" name="Прямоугольник 4">
            <a:extLst>
              <a:ext uri="{FF2B5EF4-FFF2-40B4-BE49-F238E27FC236}">
                <a16:creationId xmlns:a16="http://schemas.microsoft.com/office/drawing/2014/main" id="{1B37482F-C433-47AB-AD3C-279013974B3A}"/>
              </a:ext>
            </a:extLst>
          </p:cNvPr>
          <p:cNvSpPr/>
          <p:nvPr/>
        </p:nvSpPr>
        <p:spPr>
          <a:xfrm>
            <a:off x="1494883" y="1792911"/>
            <a:ext cx="9202233" cy="3272178"/>
          </a:xfrm>
          <a:prstGeom prst="rect">
            <a:avLst/>
          </a:prstGeom>
          <a:ln>
            <a:solidFill>
              <a:schemeClr val="accent2">
                <a:lumMod val="60000"/>
                <a:lumOff val="40000"/>
              </a:schemeClr>
            </a:solidFill>
          </a:ln>
        </p:spPr>
        <p:txBody>
          <a:bodyPr wrap="square">
            <a:spAutoFit/>
          </a:bodyPr>
          <a:lstStyle/>
          <a:p>
            <a:pPr algn="ctr">
              <a:lnSpc>
                <a:spcPct val="107000"/>
              </a:lnSpc>
              <a:spcAft>
                <a:spcPts val="563"/>
              </a:spcAft>
              <a:defRPr/>
            </a:pPr>
            <a:r>
              <a:rPr lang="ru-RU"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ФЕДЕРАЛЬНАЯ СЛУЖБА ГОСУДАРСТВЕННОЙ СТАТИСТИКИ</a:t>
            </a:r>
            <a:endParaRPr lang="ru-RU"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defRPr/>
            </a:pPr>
            <a:r>
              <a:rPr lang="ru-RU"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p>
          <a:p>
            <a:pPr algn="ctr">
              <a:lnSpc>
                <a:spcPct val="107000"/>
              </a:lnSpc>
              <a:spcAft>
                <a:spcPts val="563"/>
              </a:spcAft>
              <a:defRPr/>
            </a:pPr>
            <a:r>
              <a:rPr lang="ru-RU"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ПРИКАЗ</a:t>
            </a:r>
            <a:endParaRPr lang="ru-RU"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endParaRPr>
          </a:p>
          <a:p>
            <a:pPr algn="ctr">
              <a:lnSpc>
                <a:spcPct val="107000"/>
              </a:lnSpc>
              <a:spcAft>
                <a:spcPts val="563"/>
              </a:spcAft>
              <a:defRPr/>
            </a:pPr>
            <a:r>
              <a:rPr lang="ru-RU"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от 30 декабря 2020 г. N 863</a:t>
            </a:r>
            <a:endParaRPr lang="ru-RU"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defRPr/>
            </a:pPr>
            <a:r>
              <a:rPr lang="ru-RU"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 </a:t>
            </a:r>
          </a:p>
          <a:p>
            <a:pPr algn="ctr">
              <a:lnSpc>
                <a:spcPct val="107000"/>
              </a:lnSpc>
              <a:spcAft>
                <a:spcPts val="563"/>
              </a:spcAft>
              <a:defRPr/>
            </a:pPr>
            <a:r>
              <a:rPr lang="ru-RU" b="1"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rPr>
              <a:t>ОБ УТВЕРЖДЕНИИ ФОРМ ФЕДЕРАЛЬНОГО СТАТИСТИЧЕСКОГО НАБЛЮДЕНИЯ С УКАЗАНИЯМИ ПО ИХ ЗАПОЛНЕНИЮ ДЛЯ ОРГАНИЗАЦИИ МИНИСТЕРСТВОМ ЗДРАВООХРАНЕНИЯ РОССИЙСКОЙ ФЕДЕРАЦИИ ФЕДЕРАЛЬНОГО СТАТИСТИЧЕСКОГО НАБЛЮДЕНИЯ В СФЕРЕ ОХРАНЫ ЗДОРОВЬЯ</a:t>
            </a:r>
            <a:endParaRPr lang="ru-RU" dirty="0">
              <a:solidFill>
                <a:prstClr val="black"/>
              </a:solidFill>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6" name="TextBox 5">
            <a:extLst>
              <a:ext uri="{FF2B5EF4-FFF2-40B4-BE49-F238E27FC236}">
                <a16:creationId xmlns:a16="http://schemas.microsoft.com/office/drawing/2014/main" id="{279D88A6-70E7-40F3-98F9-BFF5645918D9}"/>
              </a:ext>
            </a:extLst>
          </p:cNvPr>
          <p:cNvSpPr txBox="1"/>
          <p:nvPr/>
        </p:nvSpPr>
        <p:spPr>
          <a:xfrm>
            <a:off x="1494883" y="5175034"/>
            <a:ext cx="9202233" cy="1200329"/>
          </a:xfrm>
          <a:prstGeom prst="rect">
            <a:avLst/>
          </a:prstGeom>
          <a:noFill/>
        </p:spPr>
        <p:txBody>
          <a:bodyPr wrap="square">
            <a:spAutoFit/>
          </a:bodyPr>
          <a:lstStyle/>
          <a:p>
            <a:r>
              <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rPr>
              <a:t>*</a:t>
            </a: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rPr>
              <a:t> </a:t>
            </a:r>
            <a:r>
              <a:rPr kumimoji="0" lang="ru-RU" sz="2400" b="0" i="0" u="none" strike="noStrike" kern="1200" cap="none" spc="0" normalizeH="0" baseline="0" noProof="0" dirty="0">
                <a:ln>
                  <a:noFill/>
                </a:ln>
                <a:solidFill>
                  <a:prstClr val="black"/>
                </a:solidFill>
                <a:effectLst/>
                <a:uLnTx/>
                <a:uFillTx/>
                <a:latin typeface="Times New Roman" panose="02020603050405020304" pitchFamily="18" charset="0"/>
                <a:ea typeface="+mj-ea"/>
                <a:cs typeface="Times New Roman" panose="02020603050405020304" pitchFamily="18" charset="0"/>
              </a:rPr>
              <a:t>На сегодняшний день в Росстате на утверждении находится </a:t>
            </a:r>
            <a:r>
              <a:rPr lang="ru-RU" sz="2400" dirty="0">
                <a:solidFill>
                  <a:prstClr val="black"/>
                </a:solidFill>
                <a:latin typeface="Times New Roman" panose="02020603050405020304" pitchFamily="18" charset="0"/>
                <a:ea typeface="+mj-ea"/>
                <a:cs typeface="Times New Roman" panose="02020603050405020304" pitchFamily="18" charset="0"/>
              </a:rPr>
              <a:t>форма ФГСН№61 с изменениями. В презентации даны рекомендации с учетом проекта формы </a:t>
            </a:r>
            <a:endParaRPr lang="ru-RU" sz="2400" dirty="0"/>
          </a:p>
        </p:txBody>
      </p:sp>
    </p:spTree>
    <p:extLst>
      <p:ext uri="{BB962C8B-B14F-4D97-AF65-F5344CB8AC3E}">
        <p14:creationId xmlns:p14="http://schemas.microsoft.com/office/powerpoint/2010/main" val="40269053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id="{0848F55F-10E1-437E-A51A-D4674484593F}"/>
              </a:ext>
            </a:extLst>
          </p:cNvPr>
          <p:cNvSpPr/>
          <p:nvPr/>
        </p:nvSpPr>
        <p:spPr>
          <a:xfrm>
            <a:off x="262103" y="365125"/>
            <a:ext cx="11272171" cy="5710990"/>
          </a:xfrm>
          <a:prstGeom prst="rect">
            <a:avLst/>
          </a:prstGeom>
          <a:solidFill>
            <a:srgbClr val="FFFFFF"/>
          </a:solidFill>
          <a:ln w="158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 name="Заголовок 1">
            <a:extLst>
              <a:ext uri="{FF2B5EF4-FFF2-40B4-BE49-F238E27FC236}">
                <a16:creationId xmlns:a16="http://schemas.microsoft.com/office/drawing/2014/main" id="{98DE3F5A-FDA5-4B75-B6A5-22362C86CFD9}"/>
              </a:ext>
            </a:extLst>
          </p:cNvPr>
          <p:cNvSpPr>
            <a:spLocks noGrp="1"/>
          </p:cNvSpPr>
          <p:nvPr>
            <p:ph type="title"/>
          </p:nvPr>
        </p:nvSpPr>
        <p:spPr>
          <a:xfrm>
            <a:off x="262103" y="365125"/>
            <a:ext cx="11848267" cy="885177"/>
          </a:xfrm>
        </p:spPr>
        <p:txBody>
          <a:bodyPr>
            <a:normAutofit/>
          </a:bodyPr>
          <a:lstStyle/>
          <a:p>
            <a:pPr lvl="0">
              <a:lnSpc>
                <a:spcPct val="100000"/>
              </a:lnSpc>
              <a:spcBef>
                <a:spcPts val="0"/>
              </a:spcBef>
            </a:pPr>
            <a:r>
              <a:rPr lang="ru-RU" altLang="ru-RU" sz="2200" b="1" dirty="0">
                <a:solidFill>
                  <a:schemeClr val="accent2">
                    <a:lumMod val="75000"/>
                  </a:schemeClr>
                </a:solidFill>
                <a:latin typeface="Times New Roman" panose="02020603050405020304" pitchFamily="18" charset="0"/>
                <a:ea typeface="+mn-ea"/>
                <a:cs typeface="Times New Roman" panose="02020603050405020304" pitchFamily="18" charset="0"/>
              </a:rPr>
              <a:t>НЕКОТОРЫЕ УСЛОВИЯ ВНУТРИТАБЛИЧНОГО КОНТРОЛЯ ДЛЯ ТАБЛИЦЫ 2000</a:t>
            </a:r>
            <a:endParaRPr lang="ru-RU" sz="2200" dirty="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4" name="Прямоугольник 3">
            <a:extLst>
              <a:ext uri="{FF2B5EF4-FFF2-40B4-BE49-F238E27FC236}">
                <a16:creationId xmlns:a16="http://schemas.microsoft.com/office/drawing/2014/main" id="{D9169230-0BA1-4FC2-959B-7B4E35357A76}"/>
              </a:ext>
            </a:extLst>
          </p:cNvPr>
          <p:cNvSpPr/>
          <p:nvPr/>
        </p:nvSpPr>
        <p:spPr>
          <a:xfrm>
            <a:off x="922421" y="1690688"/>
            <a:ext cx="10347158" cy="3785652"/>
          </a:xfrm>
          <a:prstGeom prst="rect">
            <a:avLst/>
          </a:prstGeom>
        </p:spPr>
        <p:txBody>
          <a:bodyPr wrap="square">
            <a:spAutoFit/>
          </a:bodyPr>
          <a:lstStyle/>
          <a:p>
            <a:pPr algn="just"/>
            <a:r>
              <a:rPr lang="ru-RU" sz="2400" u="sng" dirty="0">
                <a:latin typeface="Times New Roman" panose="02020603050405020304" pitchFamily="18" charset="0"/>
                <a:cs typeface="Times New Roman" panose="02020603050405020304" pitchFamily="18" charset="0"/>
              </a:rPr>
              <a:t>Для пациентов с </a:t>
            </a:r>
            <a:r>
              <a:rPr lang="en-US" sz="2400" u="sng" dirty="0">
                <a:latin typeface="Times New Roman" panose="02020603050405020304" pitchFamily="18" charset="0"/>
                <a:cs typeface="Times New Roman" panose="02020603050405020304" pitchFamily="18" charset="0"/>
              </a:rPr>
              <a:t>CD4&lt;500</a:t>
            </a:r>
            <a:r>
              <a:rPr lang="ru-RU" sz="2400" u="sng" dirty="0">
                <a:latin typeface="Times New Roman" panose="02020603050405020304" pitchFamily="18" charset="0"/>
                <a:cs typeface="Times New Roman" panose="02020603050405020304" pitchFamily="18" charset="0"/>
              </a:rPr>
              <a:t> (В20-В24):</a:t>
            </a:r>
          </a:p>
          <a:p>
            <a:pPr algn="just"/>
            <a:r>
              <a:rPr lang="ru-RU" sz="2400" dirty="0">
                <a:latin typeface="Times New Roman" panose="02020603050405020304" pitchFamily="18" charset="0"/>
                <a:cs typeface="Times New Roman" panose="02020603050405020304" pitchFamily="18" charset="0"/>
              </a:rPr>
              <a:t>Строка ф.61, таб.2000, </a:t>
            </a:r>
            <a:r>
              <a:rPr lang="ru-RU" sz="2400" dirty="0">
                <a:solidFill>
                  <a:srgbClr val="C00000"/>
                </a:solidFill>
                <a:latin typeface="Times New Roman" panose="02020603050405020304" pitchFamily="18" charset="0"/>
                <a:cs typeface="Times New Roman" panose="02020603050405020304" pitchFamily="18" charset="0"/>
              </a:rPr>
              <a:t>стр.1, </a:t>
            </a:r>
            <a:r>
              <a:rPr lang="ru-RU" sz="2400" dirty="0">
                <a:latin typeface="Times New Roman" panose="02020603050405020304" pitchFamily="18" charset="0"/>
                <a:cs typeface="Times New Roman" panose="02020603050405020304" pitchFamily="18" charset="0"/>
              </a:rPr>
              <a:t>гр.04:18</a:t>
            </a:r>
            <a:r>
              <a:rPr lang="ru-RU" sz="2400" dirty="0">
                <a:solidFill>
                  <a:srgbClr val="C00000"/>
                </a:solidFill>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должна быть </a:t>
            </a:r>
            <a:r>
              <a:rPr lang="ru-RU" sz="2400" u="sng" dirty="0">
                <a:latin typeface="Times New Roman" panose="02020603050405020304" pitchFamily="18" charset="0"/>
                <a:cs typeface="Times New Roman" panose="02020603050405020304" pitchFamily="18" charset="0"/>
              </a:rPr>
              <a:t>больше или равна </a:t>
            </a:r>
            <a:r>
              <a:rPr lang="ru-RU" sz="2400" dirty="0">
                <a:latin typeface="Times New Roman" panose="02020603050405020304" pitchFamily="18" charset="0"/>
                <a:cs typeface="Times New Roman" panose="02020603050405020304" pitchFamily="18" charset="0"/>
              </a:rPr>
              <a:t>строки </a:t>
            </a:r>
          </a:p>
          <a:p>
            <a:pPr algn="just"/>
            <a:r>
              <a:rPr lang="ru-RU" sz="2400" dirty="0">
                <a:latin typeface="Times New Roman" panose="02020603050405020304" pitchFamily="18" charset="0"/>
                <a:cs typeface="Times New Roman" panose="02020603050405020304" pitchFamily="18" charset="0"/>
              </a:rPr>
              <a:t>          из ф.61,таб.2000,</a:t>
            </a:r>
            <a:r>
              <a:rPr lang="ru-RU" sz="2400" dirty="0">
                <a:solidFill>
                  <a:srgbClr val="C00000"/>
                </a:solidFill>
                <a:latin typeface="Times New Roman" panose="02020603050405020304" pitchFamily="18" charset="0"/>
                <a:cs typeface="Times New Roman" panose="02020603050405020304" pitchFamily="18" charset="0"/>
              </a:rPr>
              <a:t>стр.25</a:t>
            </a:r>
            <a:r>
              <a:rPr lang="ru-RU" sz="2400" dirty="0">
                <a:latin typeface="Times New Roman" panose="02020603050405020304" pitchFamily="18" charset="0"/>
                <a:cs typeface="Times New Roman" panose="02020603050405020304" pitchFamily="18" charset="0"/>
              </a:rPr>
              <a:t>, гр.04:18</a:t>
            </a:r>
          </a:p>
          <a:p>
            <a:pPr algn="just"/>
            <a:endParaRPr lang="ru-RU" sz="2400" u="sng" dirty="0">
              <a:latin typeface="Times New Roman" panose="02020603050405020304" pitchFamily="18" charset="0"/>
              <a:cs typeface="Times New Roman" panose="02020603050405020304" pitchFamily="18" charset="0"/>
            </a:endParaRPr>
          </a:p>
          <a:p>
            <a:pPr algn="just"/>
            <a:r>
              <a:rPr lang="ru-RU" sz="2400" u="sng" dirty="0">
                <a:latin typeface="Times New Roman" panose="02020603050405020304" pitchFamily="18" charset="0"/>
                <a:cs typeface="Times New Roman" panose="02020603050405020304" pitchFamily="18" charset="0"/>
              </a:rPr>
              <a:t>Для </a:t>
            </a:r>
            <a:r>
              <a:rPr lang="ru-RU" sz="2400" u="sng" dirty="0">
                <a:solidFill>
                  <a:prstClr val="black"/>
                </a:solidFill>
                <a:latin typeface="Times New Roman" panose="02020603050405020304" pitchFamily="18" charset="0"/>
                <a:cs typeface="Times New Roman" panose="02020603050405020304" pitchFamily="18" charset="0"/>
              </a:rPr>
              <a:t>пациентов с </a:t>
            </a:r>
            <a:r>
              <a:rPr lang="en-US" sz="2400" u="sng" dirty="0">
                <a:solidFill>
                  <a:prstClr val="black"/>
                </a:solidFill>
                <a:latin typeface="Times New Roman" panose="02020603050405020304" pitchFamily="18" charset="0"/>
                <a:cs typeface="Times New Roman" panose="02020603050405020304" pitchFamily="18" charset="0"/>
              </a:rPr>
              <a:t>CD4&lt;350</a:t>
            </a:r>
            <a:r>
              <a:rPr lang="ru-RU" sz="2400" u="sng" dirty="0">
                <a:solidFill>
                  <a:prstClr val="black"/>
                </a:solidFill>
                <a:latin typeface="Times New Roman" panose="02020603050405020304" pitchFamily="18" charset="0"/>
                <a:cs typeface="Times New Roman" panose="02020603050405020304" pitchFamily="18" charset="0"/>
              </a:rPr>
              <a:t> </a:t>
            </a:r>
            <a:r>
              <a:rPr lang="ru-RU" sz="2400" u="sng" dirty="0">
                <a:latin typeface="Times New Roman" panose="02020603050405020304" pitchFamily="18" charset="0"/>
                <a:cs typeface="Times New Roman" panose="02020603050405020304" pitchFamily="18" charset="0"/>
              </a:rPr>
              <a:t>(В20-В24):</a:t>
            </a:r>
          </a:p>
          <a:p>
            <a:pPr algn="just"/>
            <a:r>
              <a:rPr lang="ru-RU" sz="2400" dirty="0">
                <a:latin typeface="Times New Roman" panose="02020603050405020304" pitchFamily="18" charset="0"/>
                <a:cs typeface="Times New Roman" panose="02020603050405020304" pitchFamily="18" charset="0"/>
              </a:rPr>
              <a:t>Строка ф.61, таб.2000, </a:t>
            </a:r>
            <a:r>
              <a:rPr lang="ru-RU" sz="2400" dirty="0">
                <a:solidFill>
                  <a:srgbClr val="C00000"/>
                </a:solidFill>
                <a:latin typeface="Times New Roman" panose="02020603050405020304" pitchFamily="18" charset="0"/>
                <a:cs typeface="Times New Roman" panose="02020603050405020304" pitchFamily="18" charset="0"/>
              </a:rPr>
              <a:t>стр.25, </a:t>
            </a:r>
            <a:r>
              <a:rPr lang="ru-RU" sz="2400" dirty="0">
                <a:latin typeface="Times New Roman" panose="02020603050405020304" pitchFamily="18" charset="0"/>
                <a:cs typeface="Times New Roman" panose="02020603050405020304" pitchFamily="18" charset="0"/>
              </a:rPr>
              <a:t>гр.04:18</a:t>
            </a:r>
            <a:r>
              <a:rPr lang="ru-RU" sz="2400" dirty="0">
                <a:solidFill>
                  <a:srgbClr val="C00000"/>
                </a:solidFill>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должна быть </a:t>
            </a:r>
            <a:r>
              <a:rPr lang="ru-RU" sz="2400" u="sng" dirty="0">
                <a:latin typeface="Times New Roman" panose="02020603050405020304" pitchFamily="18" charset="0"/>
                <a:cs typeface="Times New Roman" panose="02020603050405020304" pitchFamily="18" charset="0"/>
              </a:rPr>
              <a:t>больше или равна</a:t>
            </a:r>
            <a:r>
              <a:rPr lang="ru-RU" sz="2400" dirty="0">
                <a:latin typeface="Times New Roman" panose="02020603050405020304" pitchFamily="18" charset="0"/>
                <a:cs typeface="Times New Roman" panose="02020603050405020304" pitchFamily="18" charset="0"/>
              </a:rPr>
              <a:t> строки </a:t>
            </a:r>
          </a:p>
          <a:p>
            <a:pPr algn="just"/>
            <a:r>
              <a:rPr lang="ru-RU" sz="2400" dirty="0">
                <a:latin typeface="Times New Roman" panose="02020603050405020304" pitchFamily="18" charset="0"/>
                <a:cs typeface="Times New Roman" panose="02020603050405020304" pitchFamily="18" charset="0"/>
              </a:rPr>
              <a:t>        из ф.61, таб.2000, </a:t>
            </a:r>
            <a:r>
              <a:rPr lang="ru-RU" sz="2400" dirty="0">
                <a:solidFill>
                  <a:srgbClr val="C00000"/>
                </a:solidFill>
                <a:latin typeface="Times New Roman" panose="02020603050405020304" pitchFamily="18" charset="0"/>
                <a:cs typeface="Times New Roman" panose="02020603050405020304" pitchFamily="18" charset="0"/>
              </a:rPr>
              <a:t>стр.26</a:t>
            </a:r>
            <a:r>
              <a:rPr lang="ru-RU" sz="2400" dirty="0">
                <a:latin typeface="Times New Roman" panose="02020603050405020304" pitchFamily="18" charset="0"/>
                <a:cs typeface="Times New Roman" panose="02020603050405020304" pitchFamily="18" charset="0"/>
              </a:rPr>
              <a:t>, гр.04:18</a:t>
            </a:r>
          </a:p>
          <a:p>
            <a:pPr algn="just"/>
            <a:endParaRPr lang="ru-RU" sz="2400" dirty="0">
              <a:latin typeface="Times New Roman" panose="02020603050405020304" pitchFamily="18" charset="0"/>
              <a:cs typeface="Times New Roman" panose="02020603050405020304" pitchFamily="18" charset="0"/>
            </a:endParaRPr>
          </a:p>
          <a:p>
            <a:pPr algn="just"/>
            <a:r>
              <a:rPr lang="ru-RU" sz="2400" dirty="0">
                <a:latin typeface="Times New Roman" panose="02020603050405020304" pitchFamily="18" charset="0"/>
                <a:cs typeface="Times New Roman" panose="02020603050405020304" pitchFamily="18" charset="0"/>
              </a:rPr>
              <a:t>Строка ф.61, таб.2000, </a:t>
            </a:r>
            <a:r>
              <a:rPr lang="ru-RU" sz="2400" dirty="0">
                <a:solidFill>
                  <a:srgbClr val="C00000"/>
                </a:solidFill>
                <a:latin typeface="Times New Roman" panose="02020603050405020304" pitchFamily="18" charset="0"/>
                <a:cs typeface="Times New Roman" panose="02020603050405020304" pitchFamily="18" charset="0"/>
              </a:rPr>
              <a:t>стр.26</a:t>
            </a:r>
            <a:r>
              <a:rPr lang="ru-RU" sz="2400" dirty="0">
                <a:latin typeface="Times New Roman" panose="02020603050405020304" pitchFamily="18" charset="0"/>
                <a:cs typeface="Times New Roman" panose="02020603050405020304" pitchFamily="18" charset="0"/>
              </a:rPr>
              <a:t>, гр.04:18 должна быть </a:t>
            </a:r>
            <a:r>
              <a:rPr lang="ru-RU" sz="2400" u="sng" dirty="0">
                <a:latin typeface="Times New Roman" panose="02020603050405020304" pitchFamily="18" charset="0"/>
                <a:cs typeface="Times New Roman" panose="02020603050405020304" pitchFamily="18" charset="0"/>
              </a:rPr>
              <a:t>больше или равна </a:t>
            </a:r>
            <a:r>
              <a:rPr lang="ru-RU" sz="2400" dirty="0">
                <a:latin typeface="Times New Roman" panose="02020603050405020304" pitchFamily="18" charset="0"/>
                <a:cs typeface="Times New Roman" panose="02020603050405020304" pitchFamily="18" charset="0"/>
              </a:rPr>
              <a:t>строки </a:t>
            </a:r>
          </a:p>
          <a:p>
            <a:pPr algn="just"/>
            <a:r>
              <a:rPr lang="ru-RU" sz="2400" dirty="0">
                <a:latin typeface="Times New Roman" panose="02020603050405020304" pitchFamily="18" charset="0"/>
                <a:cs typeface="Times New Roman" panose="02020603050405020304" pitchFamily="18" charset="0"/>
              </a:rPr>
              <a:t>        из ф.61, таб.2000, </a:t>
            </a:r>
            <a:r>
              <a:rPr lang="ru-RU" sz="2400" dirty="0">
                <a:solidFill>
                  <a:srgbClr val="C00000"/>
                </a:solidFill>
                <a:latin typeface="Times New Roman" panose="02020603050405020304" pitchFamily="18" charset="0"/>
                <a:cs typeface="Times New Roman" panose="02020603050405020304" pitchFamily="18" charset="0"/>
              </a:rPr>
              <a:t>стр.27</a:t>
            </a:r>
            <a:r>
              <a:rPr lang="ru-RU" sz="2400" dirty="0">
                <a:latin typeface="Times New Roman" panose="02020603050405020304" pitchFamily="18" charset="0"/>
                <a:cs typeface="Times New Roman" panose="02020603050405020304" pitchFamily="18" charset="0"/>
              </a:rPr>
              <a:t>, гр.04:18</a:t>
            </a:r>
          </a:p>
        </p:txBody>
      </p:sp>
    </p:spTree>
    <p:extLst>
      <p:ext uri="{BB962C8B-B14F-4D97-AF65-F5344CB8AC3E}">
        <p14:creationId xmlns:p14="http://schemas.microsoft.com/office/powerpoint/2010/main" val="30815398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id="{C1C3D4EA-D24A-49FB-8BDB-474F34D1497F}"/>
              </a:ext>
            </a:extLst>
          </p:cNvPr>
          <p:cNvSpPr/>
          <p:nvPr/>
        </p:nvSpPr>
        <p:spPr>
          <a:xfrm>
            <a:off x="712578" y="1359414"/>
            <a:ext cx="10903202" cy="4968552"/>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2" name="Заголовок 1">
            <a:extLst>
              <a:ext uri="{FF2B5EF4-FFF2-40B4-BE49-F238E27FC236}">
                <a16:creationId xmlns:a16="http://schemas.microsoft.com/office/drawing/2014/main" id="{9919A1B9-20F0-4191-B1CC-36F4E5232013}"/>
              </a:ext>
            </a:extLst>
          </p:cNvPr>
          <p:cNvSpPr>
            <a:spLocks noGrp="1"/>
          </p:cNvSpPr>
          <p:nvPr>
            <p:ph type="title"/>
          </p:nvPr>
        </p:nvSpPr>
        <p:spPr>
          <a:xfrm>
            <a:off x="401216" y="445193"/>
            <a:ext cx="11523306" cy="1325563"/>
          </a:xfrm>
        </p:spPr>
        <p:txBody>
          <a:bodyPr>
            <a:normAutofit/>
          </a:bodyPr>
          <a:lstStyle/>
          <a:p>
            <a:pPr lvl="0" algn="ctr">
              <a:lnSpc>
                <a:spcPct val="100000"/>
              </a:lnSpc>
              <a:spcBef>
                <a:spcPts val="0"/>
              </a:spcBef>
            </a:pPr>
            <a:r>
              <a:rPr lang="ru-RU" altLang="ru-RU" sz="2200" b="1" dirty="0">
                <a:solidFill>
                  <a:schemeClr val="accent2">
                    <a:lumMod val="75000"/>
                  </a:schemeClr>
                </a:solidFill>
                <a:latin typeface="Times New Roman" panose="02020603050405020304" pitchFamily="18" charset="0"/>
                <a:ea typeface="+mn-ea"/>
                <a:cs typeface="Times New Roman" panose="02020603050405020304" pitchFamily="18" charset="0"/>
              </a:rPr>
              <a:t>НЕКОТОРЫЕ УСЛОВИЯ ВНУТРИТАБЛИЧНОГО КОНТРОЛЯ ДЛЯ ТАБЛИЦЫ 2000</a:t>
            </a:r>
            <a:br>
              <a:rPr lang="ru-RU" altLang="ru-RU" sz="2200" b="1" dirty="0">
                <a:solidFill>
                  <a:schemeClr val="accent2">
                    <a:lumMod val="75000"/>
                  </a:schemeClr>
                </a:solidFill>
                <a:latin typeface="Times New Roman" panose="02020603050405020304" pitchFamily="18" charset="0"/>
                <a:ea typeface="+mn-ea"/>
                <a:cs typeface="Times New Roman" panose="02020603050405020304" pitchFamily="18" charset="0"/>
              </a:rPr>
            </a:br>
            <a:endParaRPr lang="ru-RU" sz="2200" dirty="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3" name="Объект 2">
            <a:extLst>
              <a:ext uri="{FF2B5EF4-FFF2-40B4-BE49-F238E27FC236}">
                <a16:creationId xmlns:a16="http://schemas.microsoft.com/office/drawing/2014/main" id="{7C52A2FD-0AD4-41DD-A630-642CCEC7A19C}"/>
              </a:ext>
            </a:extLst>
          </p:cNvPr>
          <p:cNvSpPr>
            <a:spLocks noGrp="1"/>
          </p:cNvSpPr>
          <p:nvPr>
            <p:ph idx="1"/>
          </p:nvPr>
        </p:nvSpPr>
        <p:spPr>
          <a:xfrm>
            <a:off x="1032001" y="1645354"/>
            <a:ext cx="10515600" cy="4351338"/>
          </a:xfrm>
        </p:spPr>
        <p:txBody>
          <a:bodyPr>
            <a:normAutofit fontScale="77500" lnSpcReduction="20000"/>
          </a:bodyPr>
          <a:lstStyle/>
          <a:p>
            <a:pPr marL="0" indent="0" algn="just">
              <a:lnSpc>
                <a:spcPct val="100000"/>
              </a:lnSpc>
              <a:spcBef>
                <a:spcPts val="0"/>
              </a:spcBef>
              <a:buNone/>
            </a:pPr>
            <a:r>
              <a:rPr lang="ru-RU" dirty="0">
                <a:solidFill>
                  <a:prstClr val="black"/>
                </a:solidFill>
                <a:latin typeface="Times New Roman" panose="02020603050405020304" pitchFamily="18" charset="0"/>
                <a:cs typeface="Times New Roman" panose="02020603050405020304" pitchFamily="18" charset="0"/>
              </a:rPr>
              <a:t>Таб. 2000 стр. 1</a:t>
            </a:r>
            <a:r>
              <a:rPr lang="en-US" dirty="0">
                <a:solidFill>
                  <a:prstClr val="black"/>
                </a:solidFill>
                <a:latin typeface="Times New Roman" panose="02020603050405020304" pitchFamily="18" charset="0"/>
                <a:cs typeface="Times New Roman" panose="02020603050405020304" pitchFamily="18" charset="0"/>
              </a:rPr>
              <a:t>:20 </a:t>
            </a:r>
            <a:r>
              <a:rPr lang="ru-RU" dirty="0">
                <a:solidFill>
                  <a:prstClr val="black"/>
                </a:solidFill>
                <a:latin typeface="Times New Roman" panose="02020603050405020304" pitchFamily="18" charset="0"/>
                <a:cs typeface="Times New Roman" panose="02020603050405020304" pitchFamily="18" charset="0"/>
              </a:rPr>
              <a:t>гр. 06 должна быть </a:t>
            </a:r>
            <a:r>
              <a:rPr lang="ru-RU" u="sng" dirty="0">
                <a:solidFill>
                  <a:prstClr val="black"/>
                </a:solidFill>
                <a:latin typeface="Times New Roman" panose="02020603050405020304" pitchFamily="18" charset="0"/>
                <a:cs typeface="Times New Roman" panose="02020603050405020304" pitchFamily="18" charset="0"/>
              </a:rPr>
              <a:t>равна</a:t>
            </a:r>
            <a:r>
              <a:rPr lang="ru-RU" dirty="0">
                <a:solidFill>
                  <a:prstClr val="black"/>
                </a:solidFill>
                <a:latin typeface="Times New Roman" panose="02020603050405020304" pitchFamily="18" charset="0"/>
                <a:cs typeface="Times New Roman" panose="02020603050405020304" pitchFamily="18" charset="0"/>
              </a:rPr>
              <a:t> таб. 2000 стр. 1</a:t>
            </a:r>
            <a:r>
              <a:rPr lang="en-US" dirty="0">
                <a:solidFill>
                  <a:prstClr val="black"/>
                </a:solidFill>
                <a:latin typeface="Times New Roman" panose="02020603050405020304" pitchFamily="18" charset="0"/>
                <a:cs typeface="Times New Roman" panose="02020603050405020304" pitchFamily="18" charset="0"/>
              </a:rPr>
              <a:t>:20 </a:t>
            </a:r>
            <a:r>
              <a:rPr lang="ru-RU" b="1" dirty="0">
                <a:solidFill>
                  <a:prstClr val="black"/>
                </a:solidFill>
                <a:latin typeface="Times New Roman" panose="02020603050405020304" pitchFamily="18" charset="0"/>
                <a:cs typeface="Times New Roman" panose="02020603050405020304" pitchFamily="18" charset="0"/>
              </a:rPr>
              <a:t>сумме</a:t>
            </a:r>
            <a:r>
              <a:rPr lang="ru-RU" dirty="0">
                <a:solidFill>
                  <a:prstClr val="black"/>
                </a:solidFill>
                <a:latin typeface="Times New Roman" panose="02020603050405020304" pitchFamily="18" charset="0"/>
                <a:cs typeface="Times New Roman" panose="02020603050405020304" pitchFamily="18" charset="0"/>
              </a:rPr>
              <a:t> граф 19+20+21+22+23+24+25+26+27</a:t>
            </a:r>
          </a:p>
          <a:p>
            <a:pPr marL="0" lvl="0" indent="0" algn="just">
              <a:lnSpc>
                <a:spcPct val="100000"/>
              </a:lnSpc>
              <a:spcBef>
                <a:spcPts val="0"/>
              </a:spcBef>
              <a:buNone/>
            </a:pPr>
            <a:endParaRPr lang="ru-RU" dirty="0">
              <a:solidFill>
                <a:prstClr val="black"/>
              </a:solidFill>
              <a:latin typeface="Times New Roman" panose="02020603050405020304" pitchFamily="18" charset="0"/>
              <a:cs typeface="Times New Roman" panose="02020603050405020304" pitchFamily="18" charset="0"/>
            </a:endParaRPr>
          </a:p>
          <a:p>
            <a:pPr marL="0" indent="0" algn="just">
              <a:lnSpc>
                <a:spcPct val="100000"/>
              </a:lnSpc>
              <a:spcBef>
                <a:spcPts val="0"/>
              </a:spcBef>
              <a:buNone/>
            </a:pPr>
            <a:r>
              <a:rPr lang="ru-RU" dirty="0">
                <a:solidFill>
                  <a:prstClr val="black"/>
                </a:solidFill>
                <a:latin typeface="Times New Roman" panose="02020603050405020304" pitchFamily="18" charset="0"/>
                <a:cs typeface="Times New Roman" panose="02020603050405020304" pitchFamily="18" charset="0"/>
              </a:rPr>
              <a:t>Таб. 2000 стр. 22</a:t>
            </a:r>
            <a:r>
              <a:rPr lang="en-US" dirty="0">
                <a:solidFill>
                  <a:prstClr val="black"/>
                </a:solidFill>
                <a:latin typeface="Times New Roman" panose="02020603050405020304" pitchFamily="18" charset="0"/>
                <a:cs typeface="Times New Roman" panose="02020603050405020304" pitchFamily="18" charset="0"/>
              </a:rPr>
              <a:t>:2</a:t>
            </a:r>
            <a:r>
              <a:rPr lang="ru-RU" dirty="0">
                <a:solidFill>
                  <a:prstClr val="black"/>
                </a:solidFill>
                <a:latin typeface="Times New Roman" panose="02020603050405020304" pitchFamily="18" charset="0"/>
                <a:cs typeface="Times New Roman" panose="02020603050405020304" pitchFamily="18" charset="0"/>
              </a:rPr>
              <a:t>7</a:t>
            </a:r>
            <a:r>
              <a:rPr lang="en-US" dirty="0">
                <a:solidFill>
                  <a:prstClr val="black"/>
                </a:solidFill>
                <a:latin typeface="Times New Roman" panose="02020603050405020304" pitchFamily="18" charset="0"/>
                <a:cs typeface="Times New Roman" panose="02020603050405020304" pitchFamily="18" charset="0"/>
              </a:rPr>
              <a:t> </a:t>
            </a:r>
            <a:r>
              <a:rPr lang="ru-RU" dirty="0">
                <a:solidFill>
                  <a:prstClr val="black"/>
                </a:solidFill>
                <a:latin typeface="Times New Roman" panose="02020603050405020304" pitchFamily="18" charset="0"/>
                <a:cs typeface="Times New Roman" panose="02020603050405020304" pitchFamily="18" charset="0"/>
              </a:rPr>
              <a:t>гр. 06 должна быть </a:t>
            </a:r>
            <a:r>
              <a:rPr lang="ru-RU" u="sng" dirty="0">
                <a:solidFill>
                  <a:prstClr val="black"/>
                </a:solidFill>
                <a:latin typeface="Times New Roman" panose="02020603050405020304" pitchFamily="18" charset="0"/>
                <a:cs typeface="Times New Roman" panose="02020603050405020304" pitchFamily="18" charset="0"/>
              </a:rPr>
              <a:t>равна</a:t>
            </a:r>
            <a:r>
              <a:rPr lang="ru-RU" dirty="0">
                <a:solidFill>
                  <a:prstClr val="black"/>
                </a:solidFill>
                <a:latin typeface="Times New Roman" panose="02020603050405020304" pitchFamily="18" charset="0"/>
                <a:cs typeface="Times New Roman" panose="02020603050405020304" pitchFamily="18" charset="0"/>
              </a:rPr>
              <a:t> таб. 2000 стр. 22</a:t>
            </a:r>
            <a:r>
              <a:rPr lang="en-US" dirty="0">
                <a:solidFill>
                  <a:prstClr val="black"/>
                </a:solidFill>
                <a:latin typeface="Times New Roman" panose="02020603050405020304" pitchFamily="18" charset="0"/>
                <a:cs typeface="Times New Roman" panose="02020603050405020304" pitchFamily="18" charset="0"/>
              </a:rPr>
              <a:t>:2</a:t>
            </a:r>
            <a:r>
              <a:rPr lang="ru-RU" dirty="0">
                <a:solidFill>
                  <a:prstClr val="black"/>
                </a:solidFill>
                <a:latin typeface="Times New Roman" panose="02020603050405020304" pitchFamily="18" charset="0"/>
                <a:cs typeface="Times New Roman" panose="02020603050405020304" pitchFamily="18" charset="0"/>
              </a:rPr>
              <a:t>7</a:t>
            </a:r>
            <a:r>
              <a:rPr lang="en-US" dirty="0">
                <a:solidFill>
                  <a:prstClr val="black"/>
                </a:solidFill>
                <a:latin typeface="Times New Roman" panose="02020603050405020304" pitchFamily="18" charset="0"/>
                <a:cs typeface="Times New Roman" panose="02020603050405020304" pitchFamily="18" charset="0"/>
              </a:rPr>
              <a:t> </a:t>
            </a:r>
            <a:r>
              <a:rPr lang="ru-RU" b="1" dirty="0">
                <a:solidFill>
                  <a:prstClr val="black"/>
                </a:solidFill>
                <a:latin typeface="Times New Roman" panose="02020603050405020304" pitchFamily="18" charset="0"/>
                <a:cs typeface="Times New Roman" panose="02020603050405020304" pitchFamily="18" charset="0"/>
              </a:rPr>
              <a:t>сумме</a:t>
            </a:r>
            <a:r>
              <a:rPr lang="ru-RU" dirty="0">
                <a:solidFill>
                  <a:prstClr val="black"/>
                </a:solidFill>
                <a:latin typeface="Times New Roman" panose="02020603050405020304" pitchFamily="18" charset="0"/>
                <a:cs typeface="Times New Roman" panose="02020603050405020304" pitchFamily="18" charset="0"/>
              </a:rPr>
              <a:t> граф 19+20+21+22+23+24+25+26+27</a:t>
            </a:r>
          </a:p>
          <a:p>
            <a:pPr marL="0" indent="0" algn="just">
              <a:lnSpc>
                <a:spcPct val="100000"/>
              </a:lnSpc>
              <a:spcBef>
                <a:spcPts val="0"/>
              </a:spcBef>
              <a:buNone/>
            </a:pPr>
            <a:endParaRPr lang="ru-RU" dirty="0">
              <a:solidFill>
                <a:prstClr val="black"/>
              </a:solidFill>
              <a:latin typeface="Times New Roman" panose="02020603050405020304" pitchFamily="18" charset="0"/>
              <a:cs typeface="Times New Roman" panose="02020603050405020304" pitchFamily="18" charset="0"/>
            </a:endParaRPr>
          </a:p>
          <a:p>
            <a:pPr marL="0" indent="0" algn="just">
              <a:lnSpc>
                <a:spcPct val="100000"/>
              </a:lnSpc>
              <a:spcBef>
                <a:spcPts val="0"/>
              </a:spcBef>
              <a:buNone/>
            </a:pPr>
            <a:r>
              <a:rPr lang="ru-RU" dirty="0">
                <a:solidFill>
                  <a:prstClr val="black"/>
                </a:solidFill>
                <a:latin typeface="Times New Roman" panose="02020603050405020304" pitchFamily="18" charset="0"/>
                <a:cs typeface="Times New Roman" panose="02020603050405020304" pitchFamily="18" charset="0"/>
              </a:rPr>
              <a:t>Таб. 2000 стр. 29</a:t>
            </a:r>
            <a:r>
              <a:rPr lang="en-US" dirty="0">
                <a:solidFill>
                  <a:prstClr val="black"/>
                </a:solidFill>
                <a:latin typeface="Times New Roman" panose="02020603050405020304" pitchFamily="18" charset="0"/>
                <a:cs typeface="Times New Roman" panose="02020603050405020304" pitchFamily="18" charset="0"/>
              </a:rPr>
              <a:t>:</a:t>
            </a:r>
            <a:r>
              <a:rPr lang="ru-RU" dirty="0">
                <a:solidFill>
                  <a:prstClr val="black"/>
                </a:solidFill>
                <a:latin typeface="Times New Roman" panose="02020603050405020304" pitchFamily="18" charset="0"/>
                <a:cs typeface="Times New Roman" panose="02020603050405020304" pitchFamily="18" charset="0"/>
              </a:rPr>
              <a:t>30 гр. 06 должна быть </a:t>
            </a:r>
            <a:r>
              <a:rPr lang="ru-RU" u="sng" dirty="0">
                <a:solidFill>
                  <a:prstClr val="black"/>
                </a:solidFill>
                <a:latin typeface="Times New Roman" panose="02020603050405020304" pitchFamily="18" charset="0"/>
                <a:cs typeface="Times New Roman" panose="02020603050405020304" pitchFamily="18" charset="0"/>
              </a:rPr>
              <a:t>равна</a:t>
            </a:r>
            <a:r>
              <a:rPr lang="ru-RU" dirty="0">
                <a:solidFill>
                  <a:prstClr val="black"/>
                </a:solidFill>
                <a:latin typeface="Times New Roman" panose="02020603050405020304" pitchFamily="18" charset="0"/>
                <a:cs typeface="Times New Roman" panose="02020603050405020304" pitchFamily="18" charset="0"/>
              </a:rPr>
              <a:t> таб. 2000 стр. 29 </a:t>
            </a:r>
            <a:r>
              <a:rPr lang="ru-RU" b="1" dirty="0">
                <a:solidFill>
                  <a:prstClr val="black"/>
                </a:solidFill>
                <a:latin typeface="Times New Roman" panose="02020603050405020304" pitchFamily="18" charset="0"/>
                <a:cs typeface="Times New Roman" panose="02020603050405020304" pitchFamily="18" charset="0"/>
              </a:rPr>
              <a:t>сумме</a:t>
            </a:r>
            <a:r>
              <a:rPr lang="ru-RU" dirty="0">
                <a:solidFill>
                  <a:prstClr val="black"/>
                </a:solidFill>
                <a:latin typeface="Times New Roman" panose="02020603050405020304" pitchFamily="18" charset="0"/>
                <a:cs typeface="Times New Roman" panose="02020603050405020304" pitchFamily="18" charset="0"/>
              </a:rPr>
              <a:t> граф 19+20+21+22+23+24+25+26+27</a:t>
            </a:r>
          </a:p>
          <a:p>
            <a:pPr marL="0" indent="0" algn="just">
              <a:lnSpc>
                <a:spcPct val="100000"/>
              </a:lnSpc>
              <a:spcBef>
                <a:spcPts val="0"/>
              </a:spcBef>
              <a:buNone/>
            </a:pPr>
            <a:endParaRPr lang="ru-RU" dirty="0">
              <a:solidFill>
                <a:prstClr val="black"/>
              </a:solidFill>
              <a:latin typeface="Times New Roman" panose="02020603050405020304" pitchFamily="18" charset="0"/>
              <a:cs typeface="Times New Roman" panose="02020603050405020304" pitchFamily="18" charset="0"/>
            </a:endParaRPr>
          </a:p>
          <a:p>
            <a:pPr marL="0" indent="0" algn="just">
              <a:lnSpc>
                <a:spcPct val="100000"/>
              </a:lnSpc>
              <a:spcBef>
                <a:spcPts val="0"/>
              </a:spcBef>
              <a:buNone/>
            </a:pPr>
            <a:r>
              <a:rPr lang="ru-RU" dirty="0">
                <a:solidFill>
                  <a:prstClr val="black"/>
                </a:solidFill>
                <a:latin typeface="Times New Roman" panose="02020603050405020304" pitchFamily="18" charset="0"/>
                <a:cs typeface="Times New Roman" panose="02020603050405020304" pitchFamily="18" charset="0"/>
              </a:rPr>
              <a:t>Это </a:t>
            </a:r>
            <a:r>
              <a:rPr lang="ru-RU" b="1" dirty="0">
                <a:solidFill>
                  <a:prstClr val="black"/>
                </a:solidFill>
                <a:latin typeface="Times New Roman" panose="02020603050405020304" pitchFamily="18" charset="0"/>
                <a:cs typeface="Times New Roman" panose="02020603050405020304" pitchFamily="18" charset="0"/>
              </a:rPr>
              <a:t>обязательные</a:t>
            </a:r>
            <a:r>
              <a:rPr lang="ru-RU" dirty="0">
                <a:solidFill>
                  <a:prstClr val="black"/>
                </a:solidFill>
                <a:latin typeface="Times New Roman" panose="02020603050405020304" pitchFamily="18" charset="0"/>
                <a:cs typeface="Times New Roman" panose="02020603050405020304" pitchFamily="18" charset="0"/>
              </a:rPr>
              <a:t> условия контроля.</a:t>
            </a:r>
          </a:p>
          <a:p>
            <a:pPr marL="0" indent="0" algn="just">
              <a:lnSpc>
                <a:spcPct val="100000"/>
              </a:lnSpc>
              <a:spcBef>
                <a:spcPts val="0"/>
              </a:spcBef>
              <a:buNone/>
            </a:pPr>
            <a:endParaRPr lang="ru-RU" dirty="0">
              <a:solidFill>
                <a:prstClr val="black"/>
              </a:solidFill>
              <a:latin typeface="Times New Roman" panose="02020603050405020304" pitchFamily="18" charset="0"/>
              <a:cs typeface="Times New Roman" panose="02020603050405020304" pitchFamily="18" charset="0"/>
            </a:endParaRPr>
          </a:p>
          <a:p>
            <a:pPr marL="0" indent="0" algn="just">
              <a:lnSpc>
                <a:spcPct val="100000"/>
              </a:lnSpc>
              <a:spcBef>
                <a:spcPts val="0"/>
              </a:spcBef>
              <a:buNone/>
            </a:pPr>
            <a:endParaRPr lang="ru-RU" dirty="0">
              <a:solidFill>
                <a:prstClr val="black"/>
              </a:solidFill>
              <a:latin typeface="Times New Roman" panose="02020603050405020304" pitchFamily="18" charset="0"/>
              <a:cs typeface="Times New Roman" panose="02020603050405020304" pitchFamily="18" charset="0"/>
            </a:endParaRPr>
          </a:p>
          <a:p>
            <a:pPr marL="0" indent="0" algn="just">
              <a:lnSpc>
                <a:spcPct val="100000"/>
              </a:lnSpc>
              <a:spcBef>
                <a:spcPts val="0"/>
              </a:spcBef>
              <a:buNone/>
            </a:pPr>
            <a:r>
              <a:rPr lang="ru-RU" dirty="0">
                <a:solidFill>
                  <a:prstClr val="black"/>
                </a:solidFill>
                <a:latin typeface="Times New Roman" panose="02020603050405020304" pitchFamily="18" charset="0"/>
                <a:cs typeface="Times New Roman" panose="02020603050405020304" pitchFamily="18" charset="0"/>
              </a:rPr>
              <a:t>Таб. 2000 стр. 21 гр. 06 должна быть </a:t>
            </a:r>
            <a:r>
              <a:rPr lang="ru-RU" u="sng" dirty="0">
                <a:solidFill>
                  <a:prstClr val="black"/>
                </a:solidFill>
                <a:latin typeface="Times New Roman" panose="02020603050405020304" pitchFamily="18" charset="0"/>
                <a:cs typeface="Times New Roman" panose="02020603050405020304" pitchFamily="18" charset="0"/>
              </a:rPr>
              <a:t>равна</a:t>
            </a:r>
            <a:r>
              <a:rPr lang="ru-RU" dirty="0">
                <a:solidFill>
                  <a:prstClr val="black"/>
                </a:solidFill>
                <a:latin typeface="Times New Roman" panose="02020603050405020304" pitchFamily="18" charset="0"/>
                <a:cs typeface="Times New Roman" panose="02020603050405020304" pitchFamily="18" charset="0"/>
              </a:rPr>
              <a:t> таб. 2000 стр. 21 </a:t>
            </a:r>
            <a:r>
              <a:rPr lang="ru-RU" b="1" dirty="0">
                <a:solidFill>
                  <a:prstClr val="black"/>
                </a:solidFill>
                <a:latin typeface="Times New Roman" panose="02020603050405020304" pitchFamily="18" charset="0"/>
                <a:cs typeface="Times New Roman" panose="02020603050405020304" pitchFamily="18" charset="0"/>
              </a:rPr>
              <a:t>сумме</a:t>
            </a:r>
            <a:r>
              <a:rPr lang="ru-RU" dirty="0">
                <a:solidFill>
                  <a:prstClr val="black"/>
                </a:solidFill>
                <a:latin typeface="Times New Roman" panose="02020603050405020304" pitchFamily="18" charset="0"/>
                <a:cs typeface="Times New Roman" panose="02020603050405020304" pitchFamily="18" charset="0"/>
              </a:rPr>
              <a:t> граф 25+26+27</a:t>
            </a:r>
          </a:p>
          <a:p>
            <a:pPr marL="0" lvl="0" indent="0" algn="just">
              <a:lnSpc>
                <a:spcPct val="100000"/>
              </a:lnSpc>
              <a:spcBef>
                <a:spcPts val="0"/>
              </a:spcBef>
              <a:buNone/>
            </a:pPr>
            <a:endParaRPr lang="ru-RU" dirty="0">
              <a:solidFill>
                <a:prstClr val="black"/>
              </a:solidFill>
              <a:latin typeface="Times New Roman" panose="02020603050405020304" pitchFamily="18" charset="0"/>
              <a:cs typeface="Times New Roman" panose="02020603050405020304" pitchFamily="18" charset="0"/>
            </a:endParaRPr>
          </a:p>
          <a:p>
            <a:pPr marL="0" lvl="0" indent="0" algn="just">
              <a:lnSpc>
                <a:spcPct val="100000"/>
              </a:lnSpc>
              <a:spcBef>
                <a:spcPts val="0"/>
              </a:spcBef>
              <a:buNone/>
            </a:pPr>
            <a:r>
              <a:rPr lang="ru-RU" dirty="0">
                <a:solidFill>
                  <a:prstClr val="black"/>
                </a:solidFill>
                <a:latin typeface="Times New Roman" panose="02020603050405020304" pitchFamily="18" charset="0"/>
                <a:cs typeface="Times New Roman" panose="02020603050405020304" pitchFamily="18" charset="0"/>
              </a:rPr>
              <a:t>Таб. 2000 стр. 28 гр. 19</a:t>
            </a:r>
            <a:r>
              <a:rPr lang="en-US" dirty="0">
                <a:solidFill>
                  <a:prstClr val="black"/>
                </a:solidFill>
                <a:latin typeface="Times New Roman" panose="02020603050405020304" pitchFamily="18" charset="0"/>
                <a:cs typeface="Times New Roman" panose="02020603050405020304" pitchFamily="18" charset="0"/>
              </a:rPr>
              <a:t>:27</a:t>
            </a:r>
            <a:r>
              <a:rPr lang="ru-RU" dirty="0">
                <a:solidFill>
                  <a:prstClr val="black"/>
                </a:solidFill>
                <a:latin typeface="Times New Roman" panose="02020603050405020304" pitchFamily="18" charset="0"/>
                <a:cs typeface="Times New Roman" panose="02020603050405020304" pitchFamily="18" charset="0"/>
              </a:rPr>
              <a:t> должны быть </a:t>
            </a:r>
            <a:r>
              <a:rPr lang="ru-RU" u="sng" dirty="0">
                <a:solidFill>
                  <a:prstClr val="black"/>
                </a:solidFill>
                <a:latin typeface="Times New Roman" panose="02020603050405020304" pitchFamily="18" charset="0"/>
                <a:cs typeface="Times New Roman" panose="02020603050405020304" pitchFamily="18" charset="0"/>
              </a:rPr>
              <a:t>равны нулю</a:t>
            </a:r>
            <a:r>
              <a:rPr lang="ru-RU" dirty="0">
                <a:solidFill>
                  <a:prstClr val="black"/>
                </a:solidFill>
                <a:latin typeface="Times New Roman" panose="02020603050405020304" pitchFamily="18" charset="0"/>
                <a:cs typeface="Times New Roman" panose="02020603050405020304" pitchFamily="18" charset="0"/>
              </a:rPr>
              <a:t>.</a:t>
            </a:r>
          </a:p>
          <a:p>
            <a:pPr marL="0" lvl="0" indent="0" algn="just">
              <a:lnSpc>
                <a:spcPct val="100000"/>
              </a:lnSpc>
              <a:spcBef>
                <a:spcPts val="0"/>
              </a:spcBef>
              <a:buNone/>
            </a:pPr>
            <a:endParaRPr lang="en-US" dirty="0">
              <a:solidFill>
                <a:prstClr val="black"/>
              </a:solidFill>
            </a:endParaRPr>
          </a:p>
          <a:p>
            <a:endParaRPr lang="ru-RU" dirty="0"/>
          </a:p>
        </p:txBody>
      </p:sp>
      <p:sp>
        <p:nvSpPr>
          <p:cNvPr id="6" name="Стрелка: вниз 5">
            <a:extLst>
              <a:ext uri="{FF2B5EF4-FFF2-40B4-BE49-F238E27FC236}">
                <a16:creationId xmlns:a16="http://schemas.microsoft.com/office/drawing/2014/main" id="{57194A07-5144-419E-A204-87E6DD2CB2BD}"/>
              </a:ext>
            </a:extLst>
          </p:cNvPr>
          <p:cNvSpPr/>
          <p:nvPr/>
        </p:nvSpPr>
        <p:spPr>
          <a:xfrm rot="10800000">
            <a:off x="5655076" y="3524431"/>
            <a:ext cx="523782" cy="807870"/>
          </a:xfrm>
          <a:prstGeom prst="down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6198058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1773B4E-D107-4732-9AFE-A21128067703}"/>
              </a:ext>
            </a:extLst>
          </p:cNvPr>
          <p:cNvSpPr>
            <a:spLocks noGrp="1"/>
          </p:cNvSpPr>
          <p:nvPr>
            <p:ph type="title"/>
          </p:nvPr>
        </p:nvSpPr>
        <p:spPr>
          <a:xfrm>
            <a:off x="838200" y="365125"/>
            <a:ext cx="10515600" cy="902201"/>
          </a:xfrm>
        </p:spPr>
        <p:txBody>
          <a:bodyPr>
            <a:noAutofit/>
          </a:bodyPr>
          <a:lstStyle/>
          <a:p>
            <a:r>
              <a:rPr lang="ru-RU" sz="3200" dirty="0">
                <a:solidFill>
                  <a:prstClr val="black"/>
                </a:solidFill>
                <a:latin typeface="Times New Roman" panose="02020603050405020304" pitchFamily="18" charset="0"/>
                <a:cs typeface="Times New Roman" panose="02020603050405020304" pitchFamily="18" charset="0"/>
              </a:rPr>
              <a:t>Таблица 2100. Пути передачи ВИЧ-инфекции</a:t>
            </a:r>
            <a:r>
              <a:rPr lang="ru-RU" sz="3200" dirty="0">
                <a:solidFill>
                  <a:prstClr val="black"/>
                </a:solidFill>
              </a:rPr>
              <a:t/>
            </a:r>
            <a:br>
              <a:rPr lang="ru-RU" sz="3200" dirty="0">
                <a:solidFill>
                  <a:prstClr val="black"/>
                </a:solidFill>
              </a:rPr>
            </a:br>
            <a:endParaRPr lang="ru-RU" sz="3200" dirty="0"/>
          </a:p>
        </p:txBody>
      </p:sp>
      <p:sp>
        <p:nvSpPr>
          <p:cNvPr id="5" name="TextBox 4">
            <a:extLst>
              <a:ext uri="{FF2B5EF4-FFF2-40B4-BE49-F238E27FC236}">
                <a16:creationId xmlns:a16="http://schemas.microsoft.com/office/drawing/2014/main" id="{AE7536B7-D674-481C-9469-21B8F2DB2D65}"/>
              </a:ext>
            </a:extLst>
          </p:cNvPr>
          <p:cNvSpPr txBox="1"/>
          <p:nvPr/>
        </p:nvSpPr>
        <p:spPr>
          <a:xfrm>
            <a:off x="838200" y="1267326"/>
            <a:ext cx="10827441" cy="1938992"/>
          </a:xfrm>
          <a:prstGeom prst="rect">
            <a:avLst/>
          </a:prstGeom>
          <a:noFill/>
          <a:ln>
            <a:solidFill>
              <a:schemeClr val="tx1"/>
            </a:solidFill>
          </a:ln>
        </p:spPr>
        <p:txBody>
          <a:bodyPr wrap="square">
            <a:spAutoFit/>
          </a:bodyPr>
          <a:lstStyle/>
          <a:p>
            <a:r>
              <a:rPr lang="ru-RU" sz="2000" dirty="0">
                <a:effectLst/>
                <a:latin typeface="Times New Roman" panose="02020603050405020304" pitchFamily="18" charset="0"/>
                <a:ea typeface="Times New Roman" panose="02020603050405020304" pitchFamily="18" charset="0"/>
              </a:rPr>
              <a:t>Пути передачи (из табл. 2000, стр.1, гр. 6 и 7): парентеральный 1_______, из него (стр. 1): у лиц с впервые в жизни установленным диагнозом 2 _______, </a:t>
            </a:r>
          </a:p>
          <a:p>
            <a:r>
              <a:rPr lang="ru-RU" sz="2000" dirty="0">
                <a:effectLst/>
                <a:latin typeface="Times New Roman" panose="02020603050405020304" pitchFamily="18" charset="0"/>
                <a:ea typeface="Times New Roman" panose="02020603050405020304" pitchFamily="18" charset="0"/>
              </a:rPr>
              <a:t>половой  3 ______, из него (стр. 3): у лиц с впервые в жизни установленным диагнозом 4 _______, вертикальный  5_______, из него (стр. 5): у лиц с впервые в жизни установленным диагнозом 6 _______, неустановленный  7_______, из него (стр. 7): у лиц с впервые в жизни установленным диагнозом 8 _______.</a:t>
            </a:r>
          </a:p>
        </p:txBody>
      </p:sp>
      <p:sp>
        <p:nvSpPr>
          <p:cNvPr id="6" name="Прямоугольник 5">
            <a:extLst>
              <a:ext uri="{FF2B5EF4-FFF2-40B4-BE49-F238E27FC236}">
                <a16:creationId xmlns:a16="http://schemas.microsoft.com/office/drawing/2014/main" id="{8377398E-DA8F-41A8-B92F-D0E36F84F26E}"/>
              </a:ext>
            </a:extLst>
          </p:cNvPr>
          <p:cNvSpPr/>
          <p:nvPr/>
        </p:nvSpPr>
        <p:spPr>
          <a:xfrm>
            <a:off x="590120" y="3836093"/>
            <a:ext cx="11011759" cy="430887"/>
          </a:xfrm>
          <a:prstGeom prst="rect">
            <a:avLst/>
          </a:prstGeom>
        </p:spPr>
        <p:txBody>
          <a:bodyPr wrap="square">
            <a:spAutoFit/>
          </a:bodyPr>
          <a:lstStyle/>
          <a:p>
            <a:pPr algn="ctr"/>
            <a:r>
              <a:rPr lang="ru-RU" altLang="ru-RU" sz="2200" b="1" dirty="0">
                <a:solidFill>
                  <a:schemeClr val="accent2">
                    <a:lumMod val="75000"/>
                  </a:schemeClr>
                </a:solidFill>
                <a:latin typeface="Times New Roman" panose="02020603050405020304" pitchFamily="18" charset="0"/>
                <a:cs typeface="Times New Roman" panose="02020603050405020304" pitchFamily="18" charset="0"/>
              </a:rPr>
              <a:t>НЕКОТОРЫЕ УСЛОВИЯ МЕЖТАБЛИЧНОГО КОНТРОЛЯ ДЛЯ ТАБЛИЦЫ 2100</a:t>
            </a:r>
          </a:p>
        </p:txBody>
      </p:sp>
      <p:sp>
        <p:nvSpPr>
          <p:cNvPr id="7" name="Прямоугольник 6">
            <a:extLst>
              <a:ext uri="{FF2B5EF4-FFF2-40B4-BE49-F238E27FC236}">
                <a16:creationId xmlns:a16="http://schemas.microsoft.com/office/drawing/2014/main" id="{3648A905-6DA2-4790-94C4-ABEDD6ADCDF0}"/>
              </a:ext>
            </a:extLst>
          </p:cNvPr>
          <p:cNvSpPr/>
          <p:nvPr/>
        </p:nvSpPr>
        <p:spPr>
          <a:xfrm>
            <a:off x="1796715" y="4313147"/>
            <a:ext cx="9557085" cy="1938992"/>
          </a:xfrm>
          <a:prstGeom prst="rect">
            <a:avLst/>
          </a:prstGeom>
        </p:spPr>
        <p:txBody>
          <a:bodyPr wrap="square">
            <a:spAutoFit/>
          </a:bodyPr>
          <a:lstStyle/>
          <a:p>
            <a:pPr lvl="0" algn="just">
              <a:defRPr/>
            </a:pPr>
            <a:r>
              <a:rPr lang="ru-RU" sz="2400" dirty="0">
                <a:solidFill>
                  <a:prstClr val="black"/>
                </a:solidFill>
                <a:latin typeface="Times New Roman" panose="02020603050405020304" pitchFamily="18" charset="0"/>
                <a:cs typeface="Times New Roman" panose="02020603050405020304" pitchFamily="18" charset="0"/>
              </a:rPr>
              <a:t>Строка ф.61, таб.2000, </a:t>
            </a:r>
            <a:r>
              <a:rPr lang="ru-RU" sz="2400" dirty="0">
                <a:solidFill>
                  <a:srgbClr val="C00000"/>
                </a:solidFill>
                <a:latin typeface="Times New Roman" panose="02020603050405020304" pitchFamily="18" charset="0"/>
                <a:cs typeface="Times New Roman" panose="02020603050405020304" pitchFamily="18" charset="0"/>
              </a:rPr>
              <a:t>стр.1, гр.06 </a:t>
            </a:r>
            <a:r>
              <a:rPr lang="ru-RU" sz="2400" dirty="0">
                <a:solidFill>
                  <a:prstClr val="black"/>
                </a:solidFill>
                <a:latin typeface="Times New Roman" panose="02020603050405020304" pitchFamily="18" charset="0"/>
                <a:cs typeface="Times New Roman" panose="02020603050405020304" pitchFamily="18" charset="0"/>
              </a:rPr>
              <a:t>должна быть </a:t>
            </a:r>
            <a:r>
              <a:rPr lang="ru-RU" sz="2400" u="sng" dirty="0">
                <a:solidFill>
                  <a:prstClr val="black"/>
                </a:solidFill>
                <a:latin typeface="Times New Roman" panose="02020603050405020304" pitchFamily="18" charset="0"/>
                <a:cs typeface="Times New Roman" panose="02020603050405020304" pitchFamily="18" charset="0"/>
              </a:rPr>
              <a:t>равна </a:t>
            </a:r>
            <a:r>
              <a:rPr lang="ru-RU" sz="2400" dirty="0">
                <a:solidFill>
                  <a:prstClr val="black"/>
                </a:solidFill>
                <a:latin typeface="Times New Roman" panose="02020603050405020304" pitchFamily="18" charset="0"/>
                <a:cs typeface="Times New Roman" panose="02020603050405020304" pitchFamily="18" charset="0"/>
              </a:rPr>
              <a:t>сумме строк </a:t>
            </a:r>
          </a:p>
          <a:p>
            <a:pPr lvl="0" algn="just">
              <a:defRPr/>
            </a:pPr>
            <a:r>
              <a:rPr lang="ru-RU" sz="2400" dirty="0">
                <a:solidFill>
                  <a:prstClr val="black"/>
                </a:solidFill>
                <a:latin typeface="Times New Roman" panose="02020603050405020304" pitchFamily="18" charset="0"/>
                <a:cs typeface="Times New Roman" panose="02020603050405020304" pitchFamily="18" charset="0"/>
              </a:rPr>
              <a:t>          из ф.61,таб.2100, </a:t>
            </a:r>
            <a:r>
              <a:rPr lang="ru-RU" sz="2400" dirty="0">
                <a:solidFill>
                  <a:srgbClr val="C00000"/>
                </a:solidFill>
                <a:latin typeface="Times New Roman" panose="02020603050405020304" pitchFamily="18" charset="0"/>
                <a:cs typeface="Times New Roman" panose="02020603050405020304" pitchFamily="18" charset="0"/>
              </a:rPr>
              <a:t>стр.1+3+5+7</a:t>
            </a:r>
          </a:p>
          <a:p>
            <a:pPr lvl="0" algn="just">
              <a:defRPr/>
            </a:pPr>
            <a:endParaRPr lang="ru-RU" sz="2400" dirty="0">
              <a:solidFill>
                <a:srgbClr val="C00000"/>
              </a:solidFill>
              <a:latin typeface="Times New Roman" panose="02020603050405020304" pitchFamily="18" charset="0"/>
              <a:cs typeface="Times New Roman" panose="02020603050405020304" pitchFamily="18" charset="0"/>
            </a:endParaRPr>
          </a:p>
          <a:p>
            <a:pPr lvl="0" algn="just">
              <a:defRPr/>
            </a:pPr>
            <a:r>
              <a:rPr lang="ru-RU" sz="2400" dirty="0">
                <a:solidFill>
                  <a:prstClr val="black"/>
                </a:solidFill>
                <a:latin typeface="Times New Roman" panose="02020603050405020304" pitchFamily="18" charset="0"/>
                <a:cs typeface="Times New Roman" panose="02020603050405020304" pitchFamily="18" charset="0"/>
              </a:rPr>
              <a:t>Строка ф.61, таб.2000, </a:t>
            </a:r>
            <a:r>
              <a:rPr lang="ru-RU" sz="2400" dirty="0">
                <a:solidFill>
                  <a:srgbClr val="C00000"/>
                </a:solidFill>
                <a:latin typeface="Times New Roman" panose="02020603050405020304" pitchFamily="18" charset="0"/>
                <a:cs typeface="Times New Roman" panose="02020603050405020304" pitchFamily="18" charset="0"/>
              </a:rPr>
              <a:t>стр.1, гр.07 </a:t>
            </a:r>
            <a:r>
              <a:rPr lang="ru-RU" sz="2400" dirty="0">
                <a:solidFill>
                  <a:prstClr val="black"/>
                </a:solidFill>
                <a:latin typeface="Times New Roman" panose="02020603050405020304" pitchFamily="18" charset="0"/>
                <a:cs typeface="Times New Roman" panose="02020603050405020304" pitchFamily="18" charset="0"/>
              </a:rPr>
              <a:t>должна быть </a:t>
            </a:r>
            <a:r>
              <a:rPr lang="ru-RU" sz="2400" u="sng" dirty="0">
                <a:solidFill>
                  <a:prstClr val="black"/>
                </a:solidFill>
                <a:latin typeface="Times New Roman" panose="02020603050405020304" pitchFamily="18" charset="0"/>
                <a:cs typeface="Times New Roman" panose="02020603050405020304" pitchFamily="18" charset="0"/>
              </a:rPr>
              <a:t>равна</a:t>
            </a:r>
            <a:r>
              <a:rPr lang="ru-RU" sz="2400" dirty="0">
                <a:solidFill>
                  <a:prstClr val="black"/>
                </a:solidFill>
                <a:latin typeface="Times New Roman" panose="02020603050405020304" pitchFamily="18" charset="0"/>
                <a:cs typeface="Times New Roman" panose="02020603050405020304" pitchFamily="18" charset="0"/>
              </a:rPr>
              <a:t> сумме строк </a:t>
            </a:r>
          </a:p>
          <a:p>
            <a:pPr lvl="0" algn="just">
              <a:defRPr/>
            </a:pPr>
            <a:r>
              <a:rPr lang="ru-RU" sz="2400" dirty="0">
                <a:solidFill>
                  <a:prstClr val="black"/>
                </a:solidFill>
                <a:latin typeface="Times New Roman" panose="02020603050405020304" pitchFamily="18" charset="0"/>
                <a:cs typeface="Times New Roman" panose="02020603050405020304" pitchFamily="18" charset="0"/>
              </a:rPr>
              <a:t>          из ф.61,таб.2100, </a:t>
            </a:r>
            <a:r>
              <a:rPr lang="ru-RU" sz="2400" dirty="0">
                <a:solidFill>
                  <a:srgbClr val="C00000"/>
                </a:solidFill>
                <a:latin typeface="Times New Roman" panose="02020603050405020304" pitchFamily="18" charset="0"/>
                <a:cs typeface="Times New Roman" panose="02020603050405020304" pitchFamily="18" charset="0"/>
              </a:rPr>
              <a:t>стр.2+4+6+8</a:t>
            </a:r>
          </a:p>
        </p:txBody>
      </p:sp>
      <p:sp>
        <p:nvSpPr>
          <p:cNvPr id="3" name="Прямоугольник 2">
            <a:extLst>
              <a:ext uri="{FF2B5EF4-FFF2-40B4-BE49-F238E27FC236}">
                <a16:creationId xmlns:a16="http://schemas.microsoft.com/office/drawing/2014/main" id="{7F938030-9B2E-41C9-AF2D-8088ADCA91D3}"/>
              </a:ext>
            </a:extLst>
          </p:cNvPr>
          <p:cNvSpPr/>
          <p:nvPr/>
        </p:nvSpPr>
        <p:spPr>
          <a:xfrm>
            <a:off x="1796715" y="6262042"/>
            <a:ext cx="6096000" cy="461665"/>
          </a:xfrm>
          <a:prstGeom prst="rect">
            <a:avLst/>
          </a:prstGeom>
        </p:spPr>
        <p:txBody>
          <a:bodyPr>
            <a:spAutoFit/>
          </a:bodyPr>
          <a:lstStyle/>
          <a:p>
            <a:pPr algn="just"/>
            <a:r>
              <a:rPr lang="ru-RU" sz="2400" dirty="0">
                <a:solidFill>
                  <a:prstClr val="black"/>
                </a:solidFill>
                <a:latin typeface="Times New Roman" panose="02020603050405020304" pitchFamily="18" charset="0"/>
                <a:cs typeface="Times New Roman" panose="02020603050405020304" pitchFamily="18" charset="0"/>
              </a:rPr>
              <a:t>Это </a:t>
            </a:r>
            <a:r>
              <a:rPr lang="ru-RU" sz="2400" b="1" dirty="0">
                <a:solidFill>
                  <a:prstClr val="black"/>
                </a:solidFill>
                <a:latin typeface="Times New Roman" panose="02020603050405020304" pitchFamily="18" charset="0"/>
                <a:cs typeface="Times New Roman" panose="02020603050405020304" pitchFamily="18" charset="0"/>
              </a:rPr>
              <a:t>обязательные</a:t>
            </a:r>
            <a:r>
              <a:rPr lang="ru-RU" sz="2400" dirty="0">
                <a:solidFill>
                  <a:prstClr val="black"/>
                </a:solidFill>
                <a:latin typeface="Times New Roman" panose="02020603050405020304" pitchFamily="18" charset="0"/>
                <a:cs typeface="Times New Roman" panose="02020603050405020304" pitchFamily="18" charset="0"/>
              </a:rPr>
              <a:t> условия контроля.</a:t>
            </a:r>
          </a:p>
        </p:txBody>
      </p:sp>
    </p:spTree>
    <p:extLst>
      <p:ext uri="{BB962C8B-B14F-4D97-AF65-F5344CB8AC3E}">
        <p14:creationId xmlns:p14="http://schemas.microsoft.com/office/powerpoint/2010/main" val="34165970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8AD97CA-0E97-40B8-9A65-1D9E7831B4A1}"/>
              </a:ext>
            </a:extLst>
          </p:cNvPr>
          <p:cNvSpPr>
            <a:spLocks noGrp="1"/>
          </p:cNvSpPr>
          <p:nvPr>
            <p:ph type="title"/>
          </p:nvPr>
        </p:nvSpPr>
        <p:spPr>
          <a:xfrm>
            <a:off x="923544" y="145669"/>
            <a:ext cx="10515600" cy="1061003"/>
          </a:xfrm>
        </p:spPr>
        <p:txBody>
          <a:bodyPr>
            <a:normAutofit/>
          </a:bodyPr>
          <a:lstStyle/>
          <a:p>
            <a:pPr algn="ctr"/>
            <a:r>
              <a:rPr lang="ru-RU" sz="2400" dirty="0">
                <a:latin typeface="Times New Roman" panose="02020603050405020304" pitchFamily="18" charset="0"/>
                <a:cs typeface="Times New Roman" panose="02020603050405020304" pitchFamily="18" charset="0"/>
              </a:rPr>
              <a:t>Число пациентов в таблице 2100  должно </a:t>
            </a:r>
            <a:r>
              <a:rPr lang="ru-RU" sz="2400" b="1" dirty="0">
                <a:latin typeface="Times New Roman" panose="02020603050405020304" pitchFamily="18" charset="0"/>
                <a:cs typeface="Times New Roman" panose="02020603050405020304" pitchFamily="18" charset="0"/>
              </a:rPr>
              <a:t>соответствовать</a:t>
            </a:r>
            <a:r>
              <a:rPr lang="ru-RU" sz="2400" dirty="0">
                <a:latin typeface="Times New Roman" panose="02020603050405020304" pitchFamily="18" charset="0"/>
                <a:cs typeface="Times New Roman" panose="02020603050405020304" pitchFamily="18" charset="0"/>
              </a:rPr>
              <a:t> числу пациентов</a:t>
            </a: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на диспансерном наблюдении в таблице 2000</a:t>
            </a:r>
          </a:p>
        </p:txBody>
      </p:sp>
      <p:graphicFrame>
        <p:nvGraphicFramePr>
          <p:cNvPr id="5" name="Таблица 4">
            <a:extLst>
              <a:ext uri="{FF2B5EF4-FFF2-40B4-BE49-F238E27FC236}">
                <a16:creationId xmlns:a16="http://schemas.microsoft.com/office/drawing/2014/main" id="{73F6D248-D168-4621-A3FE-C5DE15698325}"/>
              </a:ext>
            </a:extLst>
          </p:cNvPr>
          <p:cNvGraphicFramePr>
            <a:graphicFrameLocks noGrp="1"/>
          </p:cNvGraphicFramePr>
          <p:nvPr/>
        </p:nvGraphicFramePr>
        <p:xfrm>
          <a:off x="445768" y="1426128"/>
          <a:ext cx="10908032" cy="3442428"/>
        </p:xfrm>
        <a:graphic>
          <a:graphicData uri="http://schemas.openxmlformats.org/drawingml/2006/table">
            <a:tbl>
              <a:tblPr firstRow="1" firstCol="1" bandRow="1"/>
              <a:tblGrid>
                <a:gridCol w="1712554">
                  <a:extLst>
                    <a:ext uri="{9D8B030D-6E8A-4147-A177-3AD203B41FA5}">
                      <a16:colId xmlns:a16="http://schemas.microsoft.com/office/drawing/2014/main" val="4023170546"/>
                    </a:ext>
                  </a:extLst>
                </a:gridCol>
                <a:gridCol w="344428">
                  <a:extLst>
                    <a:ext uri="{9D8B030D-6E8A-4147-A177-3AD203B41FA5}">
                      <a16:colId xmlns:a16="http://schemas.microsoft.com/office/drawing/2014/main" val="2606481083"/>
                    </a:ext>
                  </a:extLst>
                </a:gridCol>
                <a:gridCol w="540951">
                  <a:extLst>
                    <a:ext uri="{9D8B030D-6E8A-4147-A177-3AD203B41FA5}">
                      <a16:colId xmlns:a16="http://schemas.microsoft.com/office/drawing/2014/main" val="3429276740"/>
                    </a:ext>
                  </a:extLst>
                </a:gridCol>
                <a:gridCol w="584089">
                  <a:extLst>
                    <a:ext uri="{9D8B030D-6E8A-4147-A177-3AD203B41FA5}">
                      <a16:colId xmlns:a16="http://schemas.microsoft.com/office/drawing/2014/main" val="970423903"/>
                    </a:ext>
                  </a:extLst>
                </a:gridCol>
                <a:gridCol w="453988">
                  <a:extLst>
                    <a:ext uri="{9D8B030D-6E8A-4147-A177-3AD203B41FA5}">
                      <a16:colId xmlns:a16="http://schemas.microsoft.com/office/drawing/2014/main" val="4054298365"/>
                    </a:ext>
                  </a:extLst>
                </a:gridCol>
                <a:gridCol w="453988">
                  <a:extLst>
                    <a:ext uri="{9D8B030D-6E8A-4147-A177-3AD203B41FA5}">
                      <a16:colId xmlns:a16="http://schemas.microsoft.com/office/drawing/2014/main" val="3754619757"/>
                    </a:ext>
                  </a:extLst>
                </a:gridCol>
                <a:gridCol w="562178">
                  <a:extLst>
                    <a:ext uri="{9D8B030D-6E8A-4147-A177-3AD203B41FA5}">
                      <a16:colId xmlns:a16="http://schemas.microsoft.com/office/drawing/2014/main" val="1633787713"/>
                    </a:ext>
                  </a:extLst>
                </a:gridCol>
                <a:gridCol w="562178">
                  <a:extLst>
                    <a:ext uri="{9D8B030D-6E8A-4147-A177-3AD203B41FA5}">
                      <a16:colId xmlns:a16="http://schemas.microsoft.com/office/drawing/2014/main" val="165079283"/>
                    </a:ext>
                  </a:extLst>
                </a:gridCol>
                <a:gridCol w="562178">
                  <a:extLst>
                    <a:ext uri="{9D8B030D-6E8A-4147-A177-3AD203B41FA5}">
                      <a16:colId xmlns:a16="http://schemas.microsoft.com/office/drawing/2014/main" val="2655485802"/>
                    </a:ext>
                  </a:extLst>
                </a:gridCol>
                <a:gridCol w="562178">
                  <a:extLst>
                    <a:ext uri="{9D8B030D-6E8A-4147-A177-3AD203B41FA5}">
                      <a16:colId xmlns:a16="http://schemas.microsoft.com/office/drawing/2014/main" val="3122669304"/>
                    </a:ext>
                  </a:extLst>
                </a:gridCol>
                <a:gridCol w="562178">
                  <a:extLst>
                    <a:ext uri="{9D8B030D-6E8A-4147-A177-3AD203B41FA5}">
                      <a16:colId xmlns:a16="http://schemas.microsoft.com/office/drawing/2014/main" val="2874489720"/>
                    </a:ext>
                  </a:extLst>
                </a:gridCol>
                <a:gridCol w="453988">
                  <a:extLst>
                    <a:ext uri="{9D8B030D-6E8A-4147-A177-3AD203B41FA5}">
                      <a16:colId xmlns:a16="http://schemas.microsoft.com/office/drawing/2014/main" val="2658602687"/>
                    </a:ext>
                  </a:extLst>
                </a:gridCol>
                <a:gridCol w="562178">
                  <a:extLst>
                    <a:ext uri="{9D8B030D-6E8A-4147-A177-3AD203B41FA5}">
                      <a16:colId xmlns:a16="http://schemas.microsoft.com/office/drawing/2014/main" val="4141647324"/>
                    </a:ext>
                  </a:extLst>
                </a:gridCol>
                <a:gridCol w="562178">
                  <a:extLst>
                    <a:ext uri="{9D8B030D-6E8A-4147-A177-3AD203B41FA5}">
                      <a16:colId xmlns:a16="http://schemas.microsoft.com/office/drawing/2014/main" val="2726312654"/>
                    </a:ext>
                  </a:extLst>
                </a:gridCol>
                <a:gridCol w="562178">
                  <a:extLst>
                    <a:ext uri="{9D8B030D-6E8A-4147-A177-3AD203B41FA5}">
                      <a16:colId xmlns:a16="http://schemas.microsoft.com/office/drawing/2014/main" val="1116490475"/>
                    </a:ext>
                  </a:extLst>
                </a:gridCol>
                <a:gridCol w="643663">
                  <a:extLst>
                    <a:ext uri="{9D8B030D-6E8A-4147-A177-3AD203B41FA5}">
                      <a16:colId xmlns:a16="http://schemas.microsoft.com/office/drawing/2014/main" val="2297783367"/>
                    </a:ext>
                  </a:extLst>
                </a:gridCol>
                <a:gridCol w="643663">
                  <a:extLst>
                    <a:ext uri="{9D8B030D-6E8A-4147-A177-3AD203B41FA5}">
                      <a16:colId xmlns:a16="http://schemas.microsoft.com/office/drawing/2014/main" val="4014268085"/>
                    </a:ext>
                  </a:extLst>
                </a:gridCol>
                <a:gridCol w="579296">
                  <a:extLst>
                    <a:ext uri="{9D8B030D-6E8A-4147-A177-3AD203B41FA5}">
                      <a16:colId xmlns:a16="http://schemas.microsoft.com/office/drawing/2014/main" val="3626270984"/>
                    </a:ext>
                  </a:extLst>
                </a:gridCol>
              </a:tblGrid>
              <a:tr h="103270">
                <a:tc row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Формы ВИЧ-инфекции,</a:t>
                      </a:r>
                      <a:br>
                        <a:rPr lang="ru-RU" sz="1200" kern="1600" baseline="0" dirty="0">
                          <a:effectLst/>
                          <a:latin typeface="Times New Roman" panose="02020603050405020304" pitchFamily="18" charset="0"/>
                          <a:ea typeface="Times New Roman" panose="02020603050405020304" pitchFamily="18" charset="0"/>
                        </a:rPr>
                      </a:br>
                      <a:r>
                        <a:rPr lang="ru-RU" sz="1200" kern="1600" baseline="0" dirty="0">
                          <a:effectLst/>
                          <a:latin typeface="Times New Roman" panose="02020603050405020304" pitchFamily="18" charset="0"/>
                          <a:ea typeface="Times New Roman" panose="02020603050405020304" pitchFamily="18" charset="0"/>
                        </a:rPr>
                        <a:t>контингенты</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a:t>
                      </a:r>
                      <a:br>
                        <a:rPr lang="ru-RU" sz="1200" kern="1600" baseline="0" dirty="0">
                          <a:effectLst/>
                          <a:latin typeface="Times New Roman" panose="02020603050405020304" pitchFamily="18" charset="0"/>
                          <a:ea typeface="Times New Roman" panose="02020603050405020304" pitchFamily="18" charset="0"/>
                        </a:rPr>
                      </a:br>
                      <a:r>
                        <a:rPr lang="ru-RU" sz="1200" kern="1600" baseline="0" dirty="0" err="1">
                          <a:effectLst/>
                          <a:latin typeface="Times New Roman" panose="02020603050405020304" pitchFamily="18" charset="0"/>
                          <a:ea typeface="Times New Roman" panose="02020603050405020304" pitchFamily="18" charset="0"/>
                        </a:rPr>
                        <a:t>стро-ки</a:t>
                      </a:r>
                      <a:endParaRPr lang="ru-RU" sz="1200" kern="1600" baseline="0" dirty="0">
                        <a:effectLst/>
                        <a:latin typeface="Times New Roman" panose="02020603050405020304" pitchFamily="18" charset="0"/>
                        <a:ea typeface="Times New Roman" panose="02020603050405020304" pitchFamily="18" charset="0"/>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Код</a:t>
                      </a:r>
                      <a:br>
                        <a:rPr lang="ru-RU" sz="1200" kern="1600" baseline="0" dirty="0">
                          <a:effectLst/>
                          <a:latin typeface="Times New Roman" panose="02020603050405020304" pitchFamily="18" charset="0"/>
                          <a:ea typeface="Times New Roman" panose="02020603050405020304" pitchFamily="18" charset="0"/>
                        </a:rPr>
                      </a:br>
                      <a:r>
                        <a:rPr lang="ru-RU" sz="1200" kern="1600" baseline="0" dirty="0">
                          <a:effectLst/>
                          <a:latin typeface="Times New Roman" panose="02020603050405020304" pitchFamily="18" charset="0"/>
                          <a:ea typeface="Times New Roman" panose="02020603050405020304" pitchFamily="18" charset="0"/>
                        </a:rPr>
                        <a:t>МКБ-10</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Зарегистрировано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ru-RU"/>
                    </a:p>
                  </a:txBody>
                  <a:tcPr/>
                </a:tc>
                <a:tc gridSpan="6">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600" kern="1600" baseline="0" dirty="0">
                          <a:solidFill>
                            <a:srgbClr val="000000"/>
                          </a:solidFill>
                          <a:effectLst/>
                          <a:latin typeface="Times New Roman" panose="02020603050405020304" pitchFamily="18" charset="0"/>
                          <a:ea typeface="Times New Roman" panose="02020603050405020304" pitchFamily="18" charset="0"/>
                        </a:rPr>
                        <a:t>Находилось</a:t>
                      </a:r>
                      <a:r>
                        <a:rPr lang="ru-RU" sz="1600" kern="1600" baseline="0" dirty="0">
                          <a:effectLst/>
                          <a:latin typeface="Times New Roman" panose="02020603050405020304" pitchFamily="18" charset="0"/>
                          <a:ea typeface="Times New Roman" panose="02020603050405020304" pitchFamily="18" charset="0"/>
                        </a:rPr>
                        <a:t> под диспансерным наблюдением</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5">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600" kern="1600" baseline="0" dirty="0">
                          <a:effectLst/>
                          <a:latin typeface="Times New Roman" panose="02020603050405020304" pitchFamily="18" charset="0"/>
                          <a:ea typeface="Times New Roman" panose="02020603050405020304" pitchFamily="18" charset="0"/>
                        </a:rPr>
                        <a:t>Снято с диспансерного наблюдения</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rowSpan="2"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solidFill>
                            <a:srgbClr val="000000"/>
                          </a:solidFill>
                          <a:effectLst/>
                          <a:latin typeface="Times New Roman" panose="02020603050405020304" pitchFamily="18" charset="0"/>
                          <a:ea typeface="Times New Roman" panose="02020603050405020304" pitchFamily="18" charset="0"/>
                        </a:rPr>
                        <a:t>Состоит</a:t>
                      </a:r>
                      <a:br>
                        <a:rPr lang="ru-RU" sz="1200" kern="1600" baseline="0">
                          <a:solidFill>
                            <a:srgbClr val="000000"/>
                          </a:solidFill>
                          <a:effectLst/>
                          <a:latin typeface="Times New Roman" panose="02020603050405020304" pitchFamily="18" charset="0"/>
                          <a:ea typeface="Times New Roman" panose="02020603050405020304" pitchFamily="18" charset="0"/>
                        </a:rPr>
                      </a:br>
                      <a:r>
                        <a:rPr lang="ru-RU" sz="1200" kern="1600" baseline="0">
                          <a:solidFill>
                            <a:srgbClr val="000000"/>
                          </a:solidFill>
                          <a:effectLst/>
                          <a:latin typeface="Times New Roman" panose="02020603050405020304" pitchFamily="18" charset="0"/>
                          <a:ea typeface="Times New Roman" panose="02020603050405020304" pitchFamily="18" charset="0"/>
                        </a:rPr>
                        <a:t>под диспансерным наблюдением                    на конец отчетного года</a:t>
                      </a:r>
                      <a:endParaRPr lang="ru-RU" sz="1200" kern="1600" baseline="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lang="ru-RU"/>
                    </a:p>
                  </a:txBody>
                  <a:tcPr/>
                </a:tc>
                <a:extLst>
                  <a:ext uri="{0D108BD9-81ED-4DB2-BD59-A6C34878D82A}">
                    <a16:rowId xmlns:a16="http://schemas.microsoft.com/office/drawing/2014/main" val="3155219535"/>
                  </a:ext>
                </a:extLst>
              </a:tr>
              <a:tr h="760188">
                <a:tc vMerge="1">
                  <a:txBody>
                    <a:bodyPr/>
                    <a:lstStyle/>
                    <a:p>
                      <a:endParaRPr lang="ru-RU"/>
                    </a:p>
                  </a:txBody>
                  <a:tcPr/>
                </a:tc>
                <a:tc vMerge="1">
                  <a:txBody>
                    <a:bodyPr/>
                    <a:lstStyle/>
                    <a:p>
                      <a:endParaRPr lang="ru-RU"/>
                    </a:p>
                  </a:txBody>
                  <a:tcPr/>
                </a:tc>
                <a:tc vMerge="1">
                  <a:txBody>
                    <a:bodyPr/>
                    <a:lstStyle/>
                    <a:p>
                      <a:endParaRPr lang="ru-RU"/>
                    </a:p>
                  </a:txBody>
                  <a:tcPr/>
                </a:tc>
                <a:tc gridSpan="2" vMerge="1">
                  <a:txBody>
                    <a:bodyPr/>
                    <a:lstStyle/>
                    <a:p>
                      <a:endParaRPr lang="ru-RU"/>
                    </a:p>
                  </a:txBody>
                  <a:tcPr/>
                </a:tc>
                <a:tc hMerge="1" vMerge="1">
                  <a:txBody>
                    <a:bodyPr/>
                    <a:lstStyle/>
                    <a:p>
                      <a:endParaRPr lang="ru-RU"/>
                    </a:p>
                  </a:txBody>
                  <a:tcPr/>
                </a:tc>
                <a:tc rowSpan="3">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5">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из них</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rowSpan="3">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из них</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gridSpan="2" vMerge="1">
                  <a:txBody>
                    <a:bodyPr/>
                    <a:lstStyle/>
                    <a:p>
                      <a:endParaRPr lang="ru-RU"/>
                    </a:p>
                  </a:txBody>
                  <a:tcPr/>
                </a:tc>
                <a:tc hMerge="1" vMerge="1">
                  <a:txBody>
                    <a:bodyPr/>
                    <a:lstStyle/>
                    <a:p>
                      <a:endParaRPr lang="ru-RU"/>
                    </a:p>
                  </a:txBody>
                  <a:tcPr/>
                </a:tc>
                <a:extLst>
                  <a:ext uri="{0D108BD9-81ED-4DB2-BD59-A6C34878D82A}">
                    <a16:rowId xmlns:a16="http://schemas.microsoft.com/office/drawing/2014/main" val="2356907730"/>
                  </a:ext>
                </a:extLst>
              </a:tr>
              <a:tr h="608151">
                <a:tc vMerge="1">
                  <a:txBody>
                    <a:bodyPr/>
                    <a:lstStyle/>
                    <a:p>
                      <a:endParaRPr lang="ru-RU"/>
                    </a:p>
                  </a:txBody>
                  <a:tcPr/>
                </a:tc>
                <a:tc vMerge="1">
                  <a:txBody>
                    <a:bodyPr/>
                    <a:lstStyle/>
                    <a:p>
                      <a:endParaRPr lang="ru-RU"/>
                    </a:p>
                  </a:txBody>
                  <a:tcPr/>
                </a:tc>
                <a:tc vMerge="1">
                  <a:txBody>
                    <a:bodyPr/>
                    <a:lstStyle/>
                    <a:p>
                      <a:endParaRPr lang="ru-RU"/>
                    </a:p>
                  </a:txBody>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200" kern="1600" baseline="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с впер-вые</a:t>
                      </a:r>
                      <a:br>
                        <a:rPr lang="ru-RU" sz="1200" kern="1600" baseline="0" dirty="0">
                          <a:effectLst/>
                          <a:latin typeface="Times New Roman" panose="02020603050405020304" pitchFamily="18" charset="0"/>
                          <a:ea typeface="Times New Roman" panose="02020603050405020304" pitchFamily="18" charset="0"/>
                        </a:rPr>
                      </a:br>
                      <a:r>
                        <a:rPr lang="ru-RU" sz="1200" kern="1600" baseline="0" dirty="0">
                          <a:effectLst/>
                          <a:latin typeface="Times New Roman" panose="02020603050405020304" pitchFamily="18" charset="0"/>
                          <a:ea typeface="Times New Roman" panose="02020603050405020304" pitchFamily="18" charset="0"/>
                        </a:rPr>
                        <a:t>в жизни уста-нов-ленным </a:t>
                      </a:r>
                      <a:r>
                        <a:rPr lang="ru-RU" sz="1200" kern="1600" baseline="0" dirty="0" err="1">
                          <a:effectLst/>
                          <a:latin typeface="Times New Roman" panose="02020603050405020304" pitchFamily="18" charset="0"/>
                          <a:ea typeface="Times New Roman" panose="02020603050405020304" pitchFamily="18" charset="0"/>
                        </a:rPr>
                        <a:t>диаг-нозом</a:t>
                      </a:r>
                      <a:endParaRPr lang="ru-RU" sz="1200" kern="1600" baseline="0" dirty="0">
                        <a:effectLst/>
                        <a:latin typeface="Times New Roman" panose="02020603050405020304" pitchFamily="18" charset="0"/>
                        <a:ea typeface="Times New Roman" panose="02020603050405020304" pitchFamily="18" charset="0"/>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с впервые в жизни установленным диагнозом</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переведено</a:t>
                      </a:r>
                      <a:r>
                        <a:rPr lang="en-US" sz="1200" kern="1600" baseline="0">
                          <a:effectLst/>
                          <a:latin typeface="Times New Roman" panose="02020603050405020304" pitchFamily="18" charset="0"/>
                          <a:ea typeface="Times New Roman" panose="02020603050405020304" pitchFamily="18" charset="0"/>
                        </a:rPr>
                        <a:t/>
                      </a:r>
                      <a:br>
                        <a:rPr lang="en-US" sz="1200" kern="1600" baseline="0">
                          <a:effectLst/>
                          <a:latin typeface="Times New Roman" panose="02020603050405020304" pitchFamily="18" charset="0"/>
                          <a:ea typeface="Times New Roman" panose="02020603050405020304" pitchFamily="18" charset="0"/>
                        </a:rPr>
                      </a:br>
                      <a:r>
                        <a:rPr lang="ru-RU" sz="1200" kern="1600" baseline="0">
                          <a:effectLst/>
                          <a:latin typeface="Times New Roman" panose="02020603050405020304" pitchFamily="18" charset="0"/>
                          <a:ea typeface="Times New Roman" panose="02020603050405020304" pitchFamily="18" charset="0"/>
                        </a:rPr>
                        <a:t>из других организаций</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прибыло из других субъек-тов России</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переведено</a:t>
                      </a:r>
                      <a:br>
                        <a:rPr lang="ru-RU" sz="1200" kern="1600" baseline="0" dirty="0">
                          <a:effectLst/>
                          <a:latin typeface="Times New Roman" panose="02020603050405020304" pitchFamily="18" charset="0"/>
                          <a:ea typeface="Times New Roman" panose="02020603050405020304" pitchFamily="18" charset="0"/>
                        </a:rPr>
                      </a:br>
                      <a:r>
                        <a:rPr lang="ru-RU" sz="1200" kern="1600" baseline="0" dirty="0">
                          <a:effectLst/>
                          <a:latin typeface="Times New Roman" panose="02020603050405020304" pitchFamily="18" charset="0"/>
                          <a:ea typeface="Times New Roman" panose="02020603050405020304" pitchFamily="18" charset="0"/>
                        </a:rPr>
                        <a:t>в другие организации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выбыло в другие субъек-ты России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в связи со смер-тью</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solidFill>
                            <a:srgbClr val="000000"/>
                          </a:solidFill>
                          <a:effectLst/>
                          <a:latin typeface="Times New Roman" panose="02020603050405020304" pitchFamily="18" charset="0"/>
                          <a:ea typeface="Times New Roman" panose="02020603050405020304" pitchFamily="18" charset="0"/>
                        </a:rPr>
                        <a:t>всего</a:t>
                      </a:r>
                      <a:endParaRPr lang="ru-RU" sz="1200" kern="1600" baseline="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solidFill>
                            <a:srgbClr val="000000"/>
                          </a:solidFill>
                          <a:effectLst/>
                          <a:latin typeface="Times New Roman" panose="02020603050405020304" pitchFamily="18" charset="0"/>
                          <a:ea typeface="Times New Roman" panose="02020603050405020304" pitchFamily="18" charset="0"/>
                        </a:rPr>
                        <a:t>из них</a:t>
                      </a:r>
                      <a:br>
                        <a:rPr lang="ru-RU" sz="1200" kern="1600" baseline="0">
                          <a:solidFill>
                            <a:srgbClr val="000000"/>
                          </a:solidFill>
                          <a:effectLst/>
                          <a:latin typeface="Times New Roman" panose="02020603050405020304" pitchFamily="18" charset="0"/>
                          <a:ea typeface="Times New Roman" panose="02020603050405020304" pitchFamily="18" charset="0"/>
                        </a:rPr>
                      </a:br>
                      <a:r>
                        <a:rPr lang="ru-RU" sz="1200" kern="1600" baseline="0">
                          <a:solidFill>
                            <a:srgbClr val="000000"/>
                          </a:solidFill>
                          <a:effectLst/>
                          <a:latin typeface="Times New Roman" panose="02020603050405020304" pitchFamily="18" charset="0"/>
                          <a:ea typeface="Times New Roman" panose="02020603050405020304" pitchFamily="18" charset="0"/>
                        </a:rPr>
                        <a:t>(из гр. 17)</a:t>
                      </a:r>
                      <a:br>
                        <a:rPr lang="ru-RU" sz="1200" kern="1600" baseline="0">
                          <a:solidFill>
                            <a:srgbClr val="000000"/>
                          </a:solidFill>
                          <a:effectLst/>
                          <a:latin typeface="Times New Roman" panose="02020603050405020304" pitchFamily="18" charset="0"/>
                          <a:ea typeface="Times New Roman" panose="02020603050405020304" pitchFamily="18" charset="0"/>
                        </a:rPr>
                      </a:br>
                      <a:r>
                        <a:rPr lang="ru-RU" sz="1200" kern="1600" baseline="0">
                          <a:solidFill>
                            <a:srgbClr val="000000"/>
                          </a:solidFill>
                          <a:effectLst/>
                          <a:latin typeface="Times New Roman" panose="02020603050405020304" pitchFamily="18" charset="0"/>
                          <a:ea typeface="Times New Roman" panose="02020603050405020304" pitchFamily="18" charset="0"/>
                        </a:rPr>
                        <a:t>детей</a:t>
                      </a:r>
                      <a:br>
                        <a:rPr lang="ru-RU" sz="1200" kern="1600" baseline="0">
                          <a:solidFill>
                            <a:srgbClr val="000000"/>
                          </a:solidFill>
                          <a:effectLst/>
                          <a:latin typeface="Times New Roman" panose="02020603050405020304" pitchFamily="18" charset="0"/>
                          <a:ea typeface="Times New Roman" panose="02020603050405020304" pitchFamily="18" charset="0"/>
                        </a:rPr>
                      </a:br>
                      <a:r>
                        <a:rPr lang="ru-RU" sz="1200" kern="1600" baseline="0">
                          <a:solidFill>
                            <a:srgbClr val="000000"/>
                          </a:solidFill>
                          <a:effectLst/>
                          <a:latin typeface="Times New Roman" panose="02020603050405020304" pitchFamily="18" charset="0"/>
                          <a:ea typeface="Times New Roman" panose="02020603050405020304" pitchFamily="18" charset="0"/>
                        </a:rPr>
                        <a:t>в возрасте</a:t>
                      </a:r>
                      <a:endParaRPr lang="ru-RU" sz="1200" kern="1600" baseline="0">
                        <a:effectLst/>
                        <a:latin typeface="Times New Roman" panose="02020603050405020304" pitchFamily="18" charset="0"/>
                        <a:ea typeface="Times New Roman" panose="02020603050405020304" pitchFamily="18" charset="0"/>
                      </a:endParaRPr>
                    </a:p>
                    <a:p>
                      <a:pPr algn="ctr"/>
                      <a:r>
                        <a:rPr lang="ru-RU" sz="1200" kern="1600" baseline="0">
                          <a:solidFill>
                            <a:srgbClr val="000000"/>
                          </a:solidFill>
                          <a:effectLst/>
                          <a:latin typeface="Times New Roman" panose="02020603050405020304" pitchFamily="18" charset="0"/>
                          <a:ea typeface="Times New Roman" panose="02020603050405020304" pitchFamily="18" charset="0"/>
                        </a:rPr>
                        <a:t>0</a:t>
                      </a:r>
                      <a:r>
                        <a:rPr lang="ru-RU" sz="1200" kern="1600" baseline="0">
                          <a:solidFill>
                            <a:srgbClr val="000000"/>
                          </a:solidFill>
                          <a:effectLst/>
                          <a:latin typeface="Times New Roman" panose="02020603050405020304" pitchFamily="18" charset="0"/>
                          <a:ea typeface="Times New Roman" panose="02020603050405020304" pitchFamily="18" charset="0"/>
                          <a:sym typeface="Symbol" panose="05050102010706020507" pitchFamily="18" charset="2"/>
                        </a:rPr>
                        <a:t></a:t>
                      </a:r>
                      <a:r>
                        <a:rPr lang="ru-RU" sz="1200" kern="1600" baseline="0">
                          <a:solidFill>
                            <a:srgbClr val="000000"/>
                          </a:solidFill>
                          <a:effectLst/>
                          <a:latin typeface="Times New Roman" panose="02020603050405020304" pitchFamily="18" charset="0"/>
                          <a:ea typeface="Times New Roman" panose="02020603050405020304" pitchFamily="18" charset="0"/>
                        </a:rPr>
                        <a:t>17 лет</a:t>
                      </a:r>
                      <a:endParaRPr lang="ru-RU" sz="1200" kern="1600" baseline="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60815779"/>
                  </a:ext>
                </a:extLst>
              </a:tr>
              <a:tr h="1216301">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из них детей в </a:t>
                      </a:r>
                      <a:r>
                        <a:rPr lang="ru-RU" sz="1200" kern="1600" baseline="0" dirty="0" err="1">
                          <a:effectLst/>
                          <a:latin typeface="Times New Roman" panose="02020603050405020304" pitchFamily="18" charset="0"/>
                          <a:ea typeface="Times New Roman" panose="02020603050405020304" pitchFamily="18" charset="0"/>
                        </a:rPr>
                        <a:t>возра-сте</a:t>
                      </a:r>
                      <a:r>
                        <a:rPr lang="ru-RU" sz="1200" kern="1600" baseline="0" dirty="0">
                          <a:effectLst/>
                          <a:latin typeface="Times New Roman" panose="02020603050405020304" pitchFamily="18" charset="0"/>
                          <a:ea typeface="Times New Roman" panose="02020603050405020304" pitchFamily="18" charset="0"/>
                        </a:rPr>
                        <a:t/>
                      </a:r>
                      <a:br>
                        <a:rPr lang="ru-RU" sz="1200" kern="1600" baseline="0" dirty="0">
                          <a:effectLst/>
                          <a:latin typeface="Times New Roman" panose="02020603050405020304" pitchFamily="18" charset="0"/>
                          <a:ea typeface="Times New Roman" panose="02020603050405020304" pitchFamily="18" charset="0"/>
                        </a:rPr>
                      </a:br>
                      <a:r>
                        <a:rPr lang="ru-RU" sz="1200" kern="1600" baseline="0" dirty="0">
                          <a:effectLst/>
                          <a:latin typeface="Times New Roman" panose="02020603050405020304" pitchFamily="18" charset="0"/>
                          <a:ea typeface="Times New Roman" panose="02020603050405020304" pitchFamily="18" charset="0"/>
                        </a:rPr>
                        <a:t>0</a:t>
                      </a:r>
                      <a:r>
                        <a:rPr lang="ru-RU" sz="1200" kern="1600" baseline="0" dirty="0">
                          <a:effectLst/>
                          <a:latin typeface="Times New Roman" panose="02020603050405020304" pitchFamily="18" charset="0"/>
                          <a:ea typeface="Times New Roman" panose="02020603050405020304" pitchFamily="18" charset="0"/>
                          <a:sym typeface="Symbol" panose="05050102010706020507" pitchFamily="18" charset="2"/>
                        </a:rPr>
                        <a:t></a:t>
                      </a:r>
                      <a:r>
                        <a:rPr lang="ru-RU" sz="1200" kern="1600" baseline="0" dirty="0">
                          <a:effectLst/>
                          <a:latin typeface="Times New Roman" panose="02020603050405020304" pitchFamily="18" charset="0"/>
                          <a:ea typeface="Times New Roman" panose="02020603050405020304" pitchFamily="18" charset="0"/>
                        </a:rPr>
                        <a:t>17 лет</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из них  ведом-</a:t>
                      </a:r>
                      <a:r>
                        <a:rPr lang="ru-RU" sz="1200" kern="1600" baseline="0" dirty="0" err="1">
                          <a:effectLst/>
                          <a:latin typeface="Times New Roman" panose="02020603050405020304" pitchFamily="18" charset="0"/>
                          <a:ea typeface="Times New Roman" panose="02020603050405020304" pitchFamily="18" charset="0"/>
                        </a:rPr>
                        <a:t>ствен</a:t>
                      </a:r>
                      <a:r>
                        <a:rPr lang="ru-RU" sz="1200" kern="1600" baseline="0" dirty="0">
                          <a:effectLst/>
                          <a:latin typeface="Times New Roman" panose="02020603050405020304" pitchFamily="18" charset="0"/>
                          <a:ea typeface="Times New Roman" panose="02020603050405020304" pitchFamily="18" charset="0"/>
                        </a:rPr>
                        <a:t>-</a:t>
                      </a:r>
                      <a:r>
                        <a:rPr lang="ru-RU" sz="1200" kern="1600" baseline="0" dirty="0" err="1">
                          <a:effectLst/>
                          <a:latin typeface="Times New Roman" panose="02020603050405020304" pitchFamily="18" charset="0"/>
                          <a:ea typeface="Times New Roman" panose="02020603050405020304" pitchFamily="18" charset="0"/>
                        </a:rPr>
                        <a:t>ных</a:t>
                      </a:r>
                      <a:endParaRPr lang="ru-RU" sz="1200" kern="1600" baseline="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vMerge="1">
                  <a:txBody>
                    <a:bodyPr/>
                    <a:lstStyle/>
                    <a:p>
                      <a:endParaRPr lang="ru-RU"/>
                    </a:p>
                  </a:txBody>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из них в ведом-</a:t>
                      </a:r>
                      <a:r>
                        <a:rPr lang="ru-RU" sz="1200" kern="1600" baseline="0" dirty="0" err="1">
                          <a:effectLst/>
                          <a:latin typeface="Times New Roman" panose="02020603050405020304" pitchFamily="18" charset="0"/>
                          <a:ea typeface="Times New Roman" panose="02020603050405020304" pitchFamily="18" charset="0"/>
                        </a:rPr>
                        <a:t>ствен</a:t>
                      </a:r>
                      <a:r>
                        <a:rPr lang="ru-RU" sz="1200" kern="1600" baseline="0" dirty="0">
                          <a:effectLst/>
                          <a:latin typeface="Times New Roman" panose="02020603050405020304" pitchFamily="18" charset="0"/>
                          <a:ea typeface="Times New Roman" panose="02020603050405020304" pitchFamily="18" charset="0"/>
                        </a:rPr>
                        <a:t>-</a:t>
                      </a:r>
                      <a:r>
                        <a:rPr lang="ru-RU" sz="1200" kern="1600" baseline="0" dirty="0" err="1">
                          <a:effectLst/>
                          <a:latin typeface="Times New Roman" panose="02020603050405020304" pitchFamily="18" charset="0"/>
                          <a:ea typeface="Times New Roman" panose="02020603050405020304" pitchFamily="18" charset="0"/>
                        </a:rPr>
                        <a:t>ные</a:t>
                      </a:r>
                      <a:r>
                        <a:rPr lang="ru-RU" sz="1200" kern="1600" baseline="0" dirty="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extLst>
                  <a:ext uri="{0D108BD9-81ED-4DB2-BD59-A6C34878D82A}">
                    <a16:rowId xmlns:a16="http://schemas.microsoft.com/office/drawing/2014/main" val="3401171604"/>
                  </a:ext>
                </a:extLst>
              </a:tr>
              <a:tr h="152038">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11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12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13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14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a:effectLst/>
                          <a:latin typeface="Times New Roman" panose="02020603050405020304" pitchFamily="18" charset="0"/>
                          <a:ea typeface="Times New Roman" panose="02020603050405020304" pitchFamily="18" charset="0"/>
                        </a:rPr>
                        <a:t>15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16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17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kern="1600" baseline="0" dirty="0">
                          <a:effectLst/>
                          <a:latin typeface="Times New Roman" panose="02020603050405020304" pitchFamily="18" charset="0"/>
                          <a:ea typeface="Times New Roman" panose="02020603050405020304" pitchFamily="18" charset="0"/>
                        </a:rPr>
                        <a:t>18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99128897"/>
                  </a:ext>
                </a:extLst>
              </a:tr>
            </a:tbl>
          </a:graphicData>
        </a:graphic>
      </p:graphicFrame>
      <p:sp>
        <p:nvSpPr>
          <p:cNvPr id="7" name="TextBox 6">
            <a:extLst>
              <a:ext uri="{FF2B5EF4-FFF2-40B4-BE49-F238E27FC236}">
                <a16:creationId xmlns:a16="http://schemas.microsoft.com/office/drawing/2014/main" id="{4DF13B4C-47AB-4E15-8FA7-7BB8D716D203}"/>
              </a:ext>
            </a:extLst>
          </p:cNvPr>
          <p:cNvSpPr txBox="1"/>
          <p:nvPr/>
        </p:nvSpPr>
        <p:spPr>
          <a:xfrm>
            <a:off x="487680" y="5288340"/>
            <a:ext cx="10866120" cy="1323439"/>
          </a:xfrm>
          <a:prstGeom prst="rect">
            <a:avLst/>
          </a:prstGeom>
          <a:noFill/>
          <a:ln>
            <a:solidFill>
              <a:sysClr val="windowText" lastClr="000000"/>
            </a:solidFill>
          </a:ln>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600" b="0"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rPr>
              <a:t>Пути передачи (из табл. 2000, стр.1, гр. 6 и 7): парентеральный 1_______, из него (стр. 1): у лиц с впервые в жизни установленным диагнозом 2 _______, </a:t>
            </a:r>
          </a:p>
          <a:p>
            <a:pPr marL="0" marR="0" lvl="0" indent="0" defTabSz="914400" eaLnBrk="1" fontAlgn="auto" latinLnBrk="0" hangingPunct="1">
              <a:lnSpc>
                <a:spcPct val="100000"/>
              </a:lnSpc>
              <a:spcBef>
                <a:spcPts val="0"/>
              </a:spcBef>
              <a:spcAft>
                <a:spcPts val="0"/>
              </a:spcAft>
              <a:buClrTx/>
              <a:buSzTx/>
              <a:buFontTx/>
              <a:buNone/>
              <a:tabLst/>
              <a:defRPr/>
            </a:pPr>
            <a:r>
              <a:rPr kumimoji="0" lang="ru-RU" sz="1600" b="0" i="0" u="none" strike="noStrike" kern="0" cap="none" spc="0" normalizeH="0" baseline="0" noProof="0" dirty="0">
                <a:ln>
                  <a:noFill/>
                </a:ln>
                <a:solidFill>
                  <a:prstClr val="black"/>
                </a:solidFill>
                <a:effectLst/>
                <a:uLnTx/>
                <a:uFillTx/>
                <a:latin typeface="Times New Roman" panose="02020603050405020304" pitchFamily="18" charset="0"/>
                <a:ea typeface="Times New Roman" panose="02020603050405020304" pitchFamily="18" charset="0"/>
              </a:rPr>
              <a:t>половой  3 ______, из него (стр. 3): у лиц с впервые в жизни установленным диагнозом 4 _______, вертикальный  5_______, из него (стр. 5): у лиц с впервые в жизни установленным диагнозом 6 _______, неустановленный  7_______, из него (стр. 7): у лиц с впервые в жизни установленным диагнозом 8 _______.</a:t>
            </a:r>
          </a:p>
        </p:txBody>
      </p:sp>
      <p:sp>
        <p:nvSpPr>
          <p:cNvPr id="3" name="Прямоугольник 2"/>
          <p:cNvSpPr/>
          <p:nvPr/>
        </p:nvSpPr>
        <p:spPr>
          <a:xfrm>
            <a:off x="487680" y="1607409"/>
            <a:ext cx="1443024"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600" b="1" i="0" u="none" strike="noStrike" kern="0" cap="none" spc="0" normalizeH="0" baseline="0" noProof="0" dirty="0">
                <a:ln>
                  <a:noFill/>
                </a:ln>
                <a:solidFill>
                  <a:sysClr val="windowText" lastClr="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Таблица</a:t>
            </a:r>
            <a:r>
              <a:rPr kumimoji="0" lang="ru-RU" sz="1600" b="1" i="0" u="none" strike="noStrike" kern="0" cap="none" spc="0" normalizeH="0" noProof="0" dirty="0">
                <a:ln>
                  <a:noFill/>
                </a:ln>
                <a:solidFill>
                  <a:sysClr val="windowText" lastClr="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2000</a:t>
            </a:r>
            <a:endParaRPr kumimoji="0" lang="ru-RU" sz="1600" b="0" i="0" u="none" strike="noStrike" kern="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335280" y="4888230"/>
            <a:ext cx="1443024" cy="338554"/>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sz="1600" b="1" i="0" u="none" strike="noStrike" kern="0" cap="none" spc="0" normalizeH="0" baseline="0" noProof="0" dirty="0">
                <a:ln>
                  <a:noFill/>
                </a:ln>
                <a:solidFill>
                  <a:sysClr val="windowText" lastClr="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Таблица</a:t>
            </a:r>
            <a:r>
              <a:rPr kumimoji="0" lang="ru-RU" sz="1600" b="1" i="0" u="none" strike="noStrike" kern="0" cap="none" spc="0" normalizeH="0" noProof="0" dirty="0">
                <a:ln>
                  <a:noFill/>
                </a:ln>
                <a:solidFill>
                  <a:sysClr val="windowText" lastClr="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 2100</a:t>
            </a:r>
            <a:endParaRPr kumimoji="0" lang="ru-RU" sz="1600" b="0" i="0" u="none" strike="noStrike" kern="0" cap="none" spc="0" normalizeH="0" baseline="0" noProof="0" dirty="0">
              <a:ln>
                <a:noFill/>
              </a:ln>
              <a:solidFill>
                <a:sysClr val="windowText" lastClr="000000"/>
              </a:solidFill>
              <a:effectLst/>
              <a:uLnTx/>
              <a:uFillTx/>
              <a:latin typeface="Times New Roman" panose="02020603050405020304" pitchFamily="18" charset="0"/>
              <a:cs typeface="Times New Roman" panose="02020603050405020304" pitchFamily="18" charset="0"/>
            </a:endParaRPr>
          </a:p>
        </p:txBody>
      </p:sp>
      <p:sp>
        <p:nvSpPr>
          <p:cNvPr id="9" name="Овал 8"/>
          <p:cNvSpPr/>
          <p:nvPr/>
        </p:nvSpPr>
        <p:spPr>
          <a:xfrm>
            <a:off x="4120896" y="4247600"/>
            <a:ext cx="914400" cy="914400"/>
          </a:xfrm>
          <a:prstGeom prst="ellipse">
            <a:avLst/>
          </a:prstGeom>
          <a:no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Овал 9"/>
          <p:cNvSpPr/>
          <p:nvPr/>
        </p:nvSpPr>
        <p:spPr>
          <a:xfrm>
            <a:off x="2077008" y="5057870"/>
            <a:ext cx="2647392" cy="772516"/>
          </a:xfrm>
          <a:prstGeom prst="ellipse">
            <a:avLst/>
          </a:prstGeom>
          <a:no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6674301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5B3FF98-B883-4D8B-AE59-93B79C2FEDA6}"/>
              </a:ext>
            </a:extLst>
          </p:cNvPr>
          <p:cNvSpPr>
            <a:spLocks noGrp="1"/>
          </p:cNvSpPr>
          <p:nvPr>
            <p:ph type="title"/>
          </p:nvPr>
        </p:nvSpPr>
        <p:spPr>
          <a:xfrm>
            <a:off x="838200" y="365126"/>
            <a:ext cx="10515600" cy="693654"/>
          </a:xfrm>
        </p:spPr>
        <p:txBody>
          <a:bodyPr>
            <a:normAutofit fontScale="90000"/>
          </a:bodyPr>
          <a:lstStyle/>
          <a:p>
            <a:r>
              <a:rPr lang="ru-RU" sz="3200" dirty="0">
                <a:latin typeface="Times New Roman" panose="02020603050405020304" pitchFamily="18" charset="0"/>
                <a:cs typeface="Times New Roman" panose="02020603050405020304" pitchFamily="18" charset="0"/>
              </a:rPr>
              <a:t>Таблица 3000. </a:t>
            </a:r>
            <a:r>
              <a:rPr lang="ru-RU" sz="3200" dirty="0">
                <a:solidFill>
                  <a:srgbClr val="C00000"/>
                </a:solidFill>
                <a:latin typeface="Times New Roman" panose="02020603050405020304" pitchFamily="18" charset="0"/>
                <a:cs typeface="Times New Roman" panose="02020603050405020304" pitchFamily="18" charset="0"/>
              </a:rPr>
              <a:t>Пациенты с ВИЧ-инфекцией, обследованные на оппортунистические инфекции, человек</a:t>
            </a:r>
          </a:p>
        </p:txBody>
      </p:sp>
      <p:graphicFrame>
        <p:nvGraphicFramePr>
          <p:cNvPr id="4" name="Таблица 3">
            <a:extLst>
              <a:ext uri="{FF2B5EF4-FFF2-40B4-BE49-F238E27FC236}">
                <a16:creationId xmlns:a16="http://schemas.microsoft.com/office/drawing/2014/main" id="{BC30B0E2-87A8-4A1A-B6FB-6ABE3DBECC16}"/>
              </a:ext>
            </a:extLst>
          </p:cNvPr>
          <p:cNvGraphicFramePr>
            <a:graphicFrameLocks noGrp="1"/>
          </p:cNvGraphicFramePr>
          <p:nvPr/>
        </p:nvGraphicFramePr>
        <p:xfrm>
          <a:off x="467544" y="1240100"/>
          <a:ext cx="10886253" cy="5252770"/>
        </p:xfrm>
        <a:graphic>
          <a:graphicData uri="http://schemas.openxmlformats.org/drawingml/2006/table">
            <a:tbl>
              <a:tblPr firstRow="1" firstCol="1" bandRow="1"/>
              <a:tblGrid>
                <a:gridCol w="4104461">
                  <a:extLst>
                    <a:ext uri="{9D8B030D-6E8A-4147-A177-3AD203B41FA5}">
                      <a16:colId xmlns:a16="http://schemas.microsoft.com/office/drawing/2014/main" val="2898345357"/>
                    </a:ext>
                  </a:extLst>
                </a:gridCol>
                <a:gridCol w="420891">
                  <a:extLst>
                    <a:ext uri="{9D8B030D-6E8A-4147-A177-3AD203B41FA5}">
                      <a16:colId xmlns:a16="http://schemas.microsoft.com/office/drawing/2014/main" val="4043024647"/>
                    </a:ext>
                  </a:extLst>
                </a:gridCol>
                <a:gridCol w="701483">
                  <a:extLst>
                    <a:ext uri="{9D8B030D-6E8A-4147-A177-3AD203B41FA5}">
                      <a16:colId xmlns:a16="http://schemas.microsoft.com/office/drawing/2014/main" val="177930914"/>
                    </a:ext>
                  </a:extLst>
                </a:gridCol>
                <a:gridCol w="701483">
                  <a:extLst>
                    <a:ext uri="{9D8B030D-6E8A-4147-A177-3AD203B41FA5}">
                      <a16:colId xmlns:a16="http://schemas.microsoft.com/office/drawing/2014/main" val="4027682900"/>
                    </a:ext>
                  </a:extLst>
                </a:gridCol>
                <a:gridCol w="732661">
                  <a:extLst>
                    <a:ext uri="{9D8B030D-6E8A-4147-A177-3AD203B41FA5}">
                      <a16:colId xmlns:a16="http://schemas.microsoft.com/office/drawing/2014/main" val="73663783"/>
                    </a:ext>
                  </a:extLst>
                </a:gridCol>
                <a:gridCol w="802030">
                  <a:extLst>
                    <a:ext uri="{9D8B030D-6E8A-4147-A177-3AD203B41FA5}">
                      <a16:colId xmlns:a16="http://schemas.microsoft.com/office/drawing/2014/main" val="1727290837"/>
                    </a:ext>
                  </a:extLst>
                </a:gridCol>
                <a:gridCol w="855811">
                  <a:extLst>
                    <a:ext uri="{9D8B030D-6E8A-4147-A177-3AD203B41FA5}">
                      <a16:colId xmlns:a16="http://schemas.microsoft.com/office/drawing/2014/main" val="633130027"/>
                    </a:ext>
                  </a:extLst>
                </a:gridCol>
                <a:gridCol w="855811">
                  <a:extLst>
                    <a:ext uri="{9D8B030D-6E8A-4147-A177-3AD203B41FA5}">
                      <a16:colId xmlns:a16="http://schemas.microsoft.com/office/drawing/2014/main" val="245926801"/>
                    </a:ext>
                  </a:extLst>
                </a:gridCol>
                <a:gridCol w="855811">
                  <a:extLst>
                    <a:ext uri="{9D8B030D-6E8A-4147-A177-3AD203B41FA5}">
                      <a16:colId xmlns:a16="http://schemas.microsoft.com/office/drawing/2014/main" val="1489226920"/>
                    </a:ext>
                  </a:extLst>
                </a:gridCol>
                <a:gridCol w="855811">
                  <a:extLst>
                    <a:ext uri="{9D8B030D-6E8A-4147-A177-3AD203B41FA5}">
                      <a16:colId xmlns:a16="http://schemas.microsoft.com/office/drawing/2014/main" val="1610238697"/>
                    </a:ext>
                  </a:extLst>
                </a:gridCol>
              </a:tblGrid>
              <a:tr h="196049">
                <a:tc rowSpan="4">
                  <a:txBody>
                    <a:bodyPr/>
                    <a:lstStyle/>
                    <a:p>
                      <a:pPr algn="ctr">
                        <a:lnSpc>
                          <a:spcPts val="800"/>
                        </a:lnSpc>
                      </a:pPr>
                      <a:r>
                        <a:rPr lang="ru-RU" sz="1150" dirty="0">
                          <a:solidFill>
                            <a:srgbClr val="000000"/>
                          </a:solidFill>
                          <a:effectLst/>
                          <a:latin typeface="Times New Roman" panose="02020603050405020304" pitchFamily="18" charset="0"/>
                          <a:ea typeface="Times New Roman" panose="02020603050405020304" pitchFamily="18" charset="0"/>
                        </a:rPr>
                        <a:t>Наименование контингентов</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a:lnSpc>
                          <a:spcPct val="80000"/>
                        </a:lnSpc>
                      </a:pPr>
                      <a:r>
                        <a:rPr lang="ru-RU" sz="1150" dirty="0">
                          <a:solidFill>
                            <a:srgbClr val="000000"/>
                          </a:solidFill>
                          <a:effectLst/>
                          <a:latin typeface="Times New Roman" panose="02020603050405020304" pitchFamily="18" charset="0"/>
                          <a:ea typeface="Times New Roman" panose="02020603050405020304" pitchFamily="18" charset="0"/>
                        </a:rPr>
                        <a:t>№</a:t>
                      </a:r>
                      <a:br>
                        <a:rPr lang="ru-RU" sz="1150" dirty="0">
                          <a:solidFill>
                            <a:srgbClr val="000000"/>
                          </a:solidFill>
                          <a:effectLst/>
                          <a:latin typeface="Times New Roman" panose="02020603050405020304" pitchFamily="18" charset="0"/>
                          <a:ea typeface="Times New Roman" panose="02020603050405020304" pitchFamily="18" charset="0"/>
                        </a:rPr>
                      </a:br>
                      <a:r>
                        <a:rPr lang="ru-RU" sz="1150" dirty="0" err="1">
                          <a:solidFill>
                            <a:srgbClr val="000000"/>
                          </a:solidFill>
                          <a:effectLst/>
                          <a:latin typeface="Times New Roman" panose="02020603050405020304" pitchFamily="18" charset="0"/>
                          <a:ea typeface="Times New Roman" panose="02020603050405020304" pitchFamily="18" charset="0"/>
                        </a:rPr>
                        <a:t>стро-ки</a:t>
                      </a:r>
                      <a:endParaRPr lang="ru-RU" sz="1150" dirty="0">
                        <a:effectLst/>
                        <a:latin typeface="Times New Roman" panose="02020603050405020304" pitchFamily="18" charset="0"/>
                        <a:ea typeface="Times New Roman" panose="02020603050405020304" pitchFamily="18" charset="0"/>
                      </a:endParaRPr>
                    </a:p>
                  </a:txBody>
                  <a:tcPr marL="17427" marR="174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8">
                  <a:txBody>
                    <a:bodyPr/>
                    <a:lstStyle/>
                    <a:p>
                      <a:pPr algn="ctr">
                        <a:lnSpc>
                          <a:spcPct val="80000"/>
                        </a:lnSpc>
                      </a:pPr>
                      <a:r>
                        <a:rPr lang="ru-RU" sz="1150">
                          <a:solidFill>
                            <a:srgbClr val="000000"/>
                          </a:solidFill>
                          <a:effectLst/>
                          <a:latin typeface="Times New Roman" panose="02020603050405020304" pitchFamily="18" charset="0"/>
                          <a:ea typeface="Times New Roman" panose="02020603050405020304" pitchFamily="18" charset="0"/>
                        </a:rPr>
                        <a:t>Пациенты</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4225815613"/>
                  </a:ext>
                </a:extLst>
              </a:tr>
              <a:tr h="452204">
                <a:tc vMerge="1">
                  <a:txBody>
                    <a:bodyPr/>
                    <a:lstStyle/>
                    <a:p>
                      <a:endParaRPr lang="ru-RU"/>
                    </a:p>
                  </a:txBody>
                  <a:tcPr/>
                </a:tc>
                <a:tc vMerge="1">
                  <a:txBody>
                    <a:bodyPr/>
                    <a:lstStyle/>
                    <a:p>
                      <a:endParaRPr lang="ru-RU"/>
                    </a:p>
                  </a:txBody>
                  <a:tcPr/>
                </a:tc>
                <a:tc gridSpan="4">
                  <a:txBody>
                    <a:bodyPr/>
                    <a:lstStyle/>
                    <a:p>
                      <a:pPr algn="ctr">
                        <a:lnSpc>
                          <a:spcPct val="80000"/>
                        </a:lnSpc>
                      </a:pPr>
                      <a:r>
                        <a:rPr lang="ru-RU" sz="1150" dirty="0">
                          <a:solidFill>
                            <a:srgbClr val="000000"/>
                          </a:solidFill>
                          <a:effectLst/>
                          <a:latin typeface="Times New Roman" panose="02020603050405020304" pitchFamily="18" charset="0"/>
                          <a:ea typeface="Times New Roman" panose="02020603050405020304" pitchFamily="18" charset="0"/>
                        </a:rPr>
                        <a:t>с болезнью, вызванной ВИЧ (В20</a:t>
                      </a:r>
                      <a:r>
                        <a:rPr lang="ru-RU" sz="1150" dirty="0">
                          <a:solidFill>
                            <a:srgbClr val="000000"/>
                          </a:solidFill>
                          <a:effectLst/>
                          <a:latin typeface="Times New Roman" panose="02020603050405020304" pitchFamily="18" charset="0"/>
                          <a:ea typeface="Times New Roman" panose="02020603050405020304" pitchFamily="18" charset="0"/>
                          <a:sym typeface="Symbol" panose="05050102010706020507" pitchFamily="18" charset="2"/>
                        </a:rPr>
                        <a:t></a:t>
                      </a:r>
                      <a:r>
                        <a:rPr lang="ru-RU" sz="1150" dirty="0">
                          <a:solidFill>
                            <a:srgbClr val="000000"/>
                          </a:solidFill>
                          <a:effectLst/>
                          <a:latin typeface="Times New Roman" panose="02020603050405020304" pitchFamily="18" charset="0"/>
                          <a:ea typeface="Times New Roman" panose="02020603050405020304" pitchFamily="18" charset="0"/>
                        </a:rPr>
                        <a:t>В24)</a:t>
                      </a:r>
                      <a:br>
                        <a:rPr lang="ru-RU" sz="1150" dirty="0">
                          <a:solidFill>
                            <a:srgbClr val="000000"/>
                          </a:solidFill>
                          <a:effectLst/>
                          <a:latin typeface="Times New Roman" panose="02020603050405020304" pitchFamily="18" charset="0"/>
                          <a:ea typeface="Times New Roman" panose="02020603050405020304" pitchFamily="18" charset="0"/>
                        </a:rPr>
                      </a:br>
                      <a:r>
                        <a:rPr lang="ru-RU" sz="1150" dirty="0">
                          <a:solidFill>
                            <a:srgbClr val="000000"/>
                          </a:solidFill>
                          <a:effectLst/>
                          <a:latin typeface="Times New Roman" panose="02020603050405020304" pitchFamily="18" charset="0"/>
                          <a:ea typeface="Times New Roman" panose="02020603050405020304" pitchFamily="18" charset="0"/>
                        </a:rPr>
                        <a:t>(из табл. 2000, стр. 1, гр. </a:t>
                      </a:r>
                      <a:r>
                        <a:rPr lang="ru-RU" sz="1150" dirty="0">
                          <a:solidFill>
                            <a:schemeClr val="tx1"/>
                          </a:solidFill>
                          <a:effectLst/>
                          <a:latin typeface="Times New Roman" panose="02020603050405020304" pitchFamily="18" charset="0"/>
                          <a:ea typeface="Times New Roman" panose="02020603050405020304" pitchFamily="18" charset="0"/>
                        </a:rPr>
                        <a:t>6</a:t>
                      </a:r>
                      <a:r>
                        <a:rPr lang="ru-RU" sz="1150" dirty="0">
                          <a:solidFill>
                            <a:srgbClr val="000000"/>
                          </a:solidFill>
                          <a:effectLst/>
                          <a:latin typeface="Times New Roman" panose="02020603050405020304" pitchFamily="18" charset="0"/>
                          <a:ea typeface="Times New Roman" panose="02020603050405020304" pitchFamily="18" charset="0"/>
                        </a:rPr>
                        <a:t>)</a:t>
                      </a:r>
                      <a:endParaRPr lang="ru-RU" sz="1150" dirty="0">
                        <a:effectLst/>
                        <a:latin typeface="Times New Roman" panose="02020603050405020304" pitchFamily="18" charset="0"/>
                        <a:ea typeface="Times New Roman" panose="02020603050405020304" pitchFamily="18" charset="0"/>
                      </a:endParaRPr>
                    </a:p>
                  </a:txBody>
                  <a:tcPr marL="17427" marR="174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gridSpan="4">
                  <a:txBody>
                    <a:bodyPr/>
                    <a:lstStyle/>
                    <a:p>
                      <a:pPr algn="ctr">
                        <a:lnSpc>
                          <a:spcPct val="80000"/>
                        </a:lnSpc>
                      </a:pPr>
                      <a:r>
                        <a:rPr lang="ru-RU" sz="1150" dirty="0">
                          <a:solidFill>
                            <a:srgbClr val="000000"/>
                          </a:solidFill>
                          <a:effectLst/>
                          <a:latin typeface="Times New Roman" panose="02020603050405020304" pitchFamily="18" charset="0"/>
                          <a:ea typeface="Times New Roman" panose="02020603050405020304" pitchFamily="18" charset="0"/>
                        </a:rPr>
                        <a:t>с бессимптомным инфекционным</a:t>
                      </a:r>
                      <a:br>
                        <a:rPr lang="ru-RU" sz="1150" dirty="0">
                          <a:solidFill>
                            <a:srgbClr val="000000"/>
                          </a:solidFill>
                          <a:effectLst/>
                          <a:latin typeface="Times New Roman" panose="02020603050405020304" pitchFamily="18" charset="0"/>
                          <a:ea typeface="Times New Roman" panose="02020603050405020304" pitchFamily="18" charset="0"/>
                        </a:rPr>
                      </a:br>
                      <a:r>
                        <a:rPr lang="ru-RU" sz="1150" dirty="0">
                          <a:solidFill>
                            <a:srgbClr val="000000"/>
                          </a:solidFill>
                          <a:effectLst/>
                          <a:latin typeface="Times New Roman" panose="02020603050405020304" pitchFamily="18" charset="0"/>
                          <a:ea typeface="Times New Roman" panose="02020603050405020304" pitchFamily="18" charset="0"/>
                        </a:rPr>
                        <a:t>статусом (</a:t>
                      </a:r>
                      <a:r>
                        <a:rPr lang="en-US" sz="1150" dirty="0">
                          <a:solidFill>
                            <a:srgbClr val="000000"/>
                          </a:solidFill>
                          <a:effectLst/>
                          <a:latin typeface="Times New Roman" panose="02020603050405020304" pitchFamily="18" charset="0"/>
                          <a:ea typeface="Times New Roman" panose="02020603050405020304" pitchFamily="18" charset="0"/>
                        </a:rPr>
                        <a:t>Z</a:t>
                      </a:r>
                      <a:r>
                        <a:rPr lang="ru-RU" sz="1150" dirty="0">
                          <a:solidFill>
                            <a:srgbClr val="000000"/>
                          </a:solidFill>
                          <a:effectLst/>
                          <a:latin typeface="Times New Roman" panose="02020603050405020304" pitchFamily="18" charset="0"/>
                          <a:ea typeface="Times New Roman" panose="02020603050405020304" pitchFamily="18" charset="0"/>
                        </a:rPr>
                        <a:t>21)</a:t>
                      </a:r>
                      <a:br>
                        <a:rPr lang="ru-RU" sz="1150" dirty="0">
                          <a:solidFill>
                            <a:srgbClr val="000000"/>
                          </a:solidFill>
                          <a:effectLst/>
                          <a:latin typeface="Times New Roman" panose="02020603050405020304" pitchFamily="18" charset="0"/>
                          <a:ea typeface="Times New Roman" panose="02020603050405020304" pitchFamily="18" charset="0"/>
                        </a:rPr>
                      </a:br>
                      <a:r>
                        <a:rPr lang="ru-RU" sz="1150" dirty="0">
                          <a:solidFill>
                            <a:srgbClr val="000000"/>
                          </a:solidFill>
                          <a:effectLst/>
                          <a:latin typeface="Times New Roman" panose="02020603050405020304" pitchFamily="18" charset="0"/>
                          <a:ea typeface="Times New Roman" panose="02020603050405020304" pitchFamily="18" charset="0"/>
                        </a:rPr>
                        <a:t>(из табл. 2000, стр. </a:t>
                      </a:r>
                      <a:r>
                        <a:rPr lang="ru-RU" sz="1150" dirty="0">
                          <a:solidFill>
                            <a:schemeClr val="tx1"/>
                          </a:solidFill>
                          <a:effectLst/>
                          <a:latin typeface="Times New Roman" panose="02020603050405020304" pitchFamily="18" charset="0"/>
                          <a:ea typeface="Times New Roman" panose="02020603050405020304" pitchFamily="18" charset="0"/>
                        </a:rPr>
                        <a:t>29, гр. 6</a:t>
                      </a:r>
                      <a:r>
                        <a:rPr lang="ru-RU" sz="1150" dirty="0">
                          <a:solidFill>
                            <a:srgbClr val="000000"/>
                          </a:solidFill>
                          <a:effectLst/>
                          <a:latin typeface="Times New Roman" panose="02020603050405020304" pitchFamily="18" charset="0"/>
                          <a:ea typeface="Times New Roman" panose="02020603050405020304" pitchFamily="18" charset="0"/>
                        </a:rPr>
                        <a:t>)</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397009683"/>
                  </a:ext>
                </a:extLst>
              </a:tr>
              <a:tr h="392098">
                <a:tc vMerge="1">
                  <a:txBody>
                    <a:bodyPr/>
                    <a:lstStyle/>
                    <a:p>
                      <a:endParaRPr lang="ru-RU"/>
                    </a:p>
                  </a:txBody>
                  <a:tcPr/>
                </a:tc>
                <a:tc vMerge="1">
                  <a:txBody>
                    <a:bodyPr/>
                    <a:lstStyle/>
                    <a:p>
                      <a:endParaRPr lang="ru-RU"/>
                    </a:p>
                  </a:txBody>
                  <a:tcPr/>
                </a:tc>
                <a:tc gridSpan="2">
                  <a:txBody>
                    <a:bodyPr/>
                    <a:lstStyle/>
                    <a:p>
                      <a:pPr algn="ctr">
                        <a:lnSpc>
                          <a:spcPct val="80000"/>
                        </a:lnSpc>
                      </a:pPr>
                      <a:r>
                        <a:rPr lang="ru-RU" sz="1150" dirty="0">
                          <a:solidFill>
                            <a:srgbClr val="000000"/>
                          </a:solidFill>
                          <a:effectLst/>
                          <a:latin typeface="Times New Roman" panose="02020603050405020304" pitchFamily="18" charset="0"/>
                          <a:ea typeface="Times New Roman" panose="02020603050405020304" pitchFamily="18" charset="0"/>
                        </a:rPr>
                        <a:t>обследовано</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2">
                  <a:txBody>
                    <a:bodyPr/>
                    <a:lstStyle/>
                    <a:p>
                      <a:pPr algn="ctr">
                        <a:lnSpc>
                          <a:spcPct val="80000"/>
                        </a:lnSpc>
                      </a:pPr>
                      <a:r>
                        <a:rPr lang="ru-RU" sz="1150" dirty="0">
                          <a:solidFill>
                            <a:srgbClr val="000000"/>
                          </a:solidFill>
                          <a:effectLst/>
                          <a:latin typeface="Times New Roman" panose="02020603050405020304" pitchFamily="18" charset="0"/>
                          <a:ea typeface="Times New Roman" panose="02020603050405020304" pitchFamily="18" charset="0"/>
                        </a:rPr>
                        <a:t>выявлено патологии</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2">
                  <a:txBody>
                    <a:bodyPr/>
                    <a:lstStyle/>
                    <a:p>
                      <a:pPr algn="ctr">
                        <a:lnSpc>
                          <a:spcPct val="80000"/>
                        </a:lnSpc>
                      </a:pPr>
                      <a:r>
                        <a:rPr lang="ru-RU" sz="1150" dirty="0">
                          <a:solidFill>
                            <a:srgbClr val="000000"/>
                          </a:solidFill>
                          <a:effectLst/>
                          <a:latin typeface="Times New Roman" panose="02020603050405020304" pitchFamily="18" charset="0"/>
                          <a:ea typeface="Times New Roman" panose="02020603050405020304" pitchFamily="18" charset="0"/>
                        </a:rPr>
                        <a:t>обследовано</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2">
                  <a:txBody>
                    <a:bodyPr/>
                    <a:lstStyle/>
                    <a:p>
                      <a:pPr algn="ctr">
                        <a:lnSpc>
                          <a:spcPct val="80000"/>
                        </a:lnSpc>
                      </a:pPr>
                      <a:r>
                        <a:rPr lang="ru-RU" sz="1150">
                          <a:solidFill>
                            <a:srgbClr val="000000"/>
                          </a:solidFill>
                          <a:effectLst/>
                          <a:latin typeface="Times New Roman" panose="02020603050405020304" pitchFamily="18" charset="0"/>
                          <a:ea typeface="Times New Roman" panose="02020603050405020304" pitchFamily="18" charset="0"/>
                        </a:rPr>
                        <a:t>выявлено </a:t>
                      </a:r>
                      <a:endParaRPr lang="ru-RU" sz="1150">
                        <a:effectLst/>
                        <a:latin typeface="Times New Roman" panose="02020603050405020304" pitchFamily="18" charset="0"/>
                        <a:ea typeface="Times New Roman" panose="02020603050405020304" pitchFamily="18" charset="0"/>
                      </a:endParaRPr>
                    </a:p>
                    <a:p>
                      <a:pPr algn="ctr">
                        <a:lnSpc>
                          <a:spcPct val="80000"/>
                        </a:lnSpc>
                      </a:pPr>
                      <a:r>
                        <a:rPr lang="ru-RU" sz="1150">
                          <a:solidFill>
                            <a:srgbClr val="000000"/>
                          </a:solidFill>
                          <a:effectLst/>
                          <a:latin typeface="Times New Roman" panose="02020603050405020304" pitchFamily="18" charset="0"/>
                          <a:ea typeface="Times New Roman" panose="02020603050405020304" pitchFamily="18" charset="0"/>
                        </a:rPr>
                        <a:t>патологии</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extLst>
                  <a:ext uri="{0D108BD9-81ED-4DB2-BD59-A6C34878D82A}">
                    <a16:rowId xmlns:a16="http://schemas.microsoft.com/office/drawing/2014/main" val="907893181"/>
                  </a:ext>
                </a:extLst>
              </a:tr>
              <a:tr h="802932">
                <a:tc vMerge="1">
                  <a:txBody>
                    <a:bodyPr/>
                    <a:lstStyle/>
                    <a:p>
                      <a:endParaRPr lang="ru-RU"/>
                    </a:p>
                  </a:txBody>
                  <a:tcPr/>
                </a:tc>
                <a:tc vMerge="1">
                  <a:txBody>
                    <a:bodyPr/>
                    <a:lstStyle/>
                    <a:p>
                      <a:endParaRPr lang="ru-RU"/>
                    </a:p>
                  </a:txBody>
                  <a:tcPr/>
                </a:tc>
                <a:tc>
                  <a:txBody>
                    <a:bodyPr/>
                    <a:lstStyle/>
                    <a:p>
                      <a:pPr algn="ctr"/>
                      <a:r>
                        <a:rPr lang="ru-RU" sz="1150" dirty="0">
                          <a:solidFill>
                            <a:srgbClr val="000000"/>
                          </a:solidFill>
                          <a:effectLst/>
                          <a:latin typeface="Times New Roman" panose="02020603050405020304" pitchFamily="18" charset="0"/>
                          <a:ea typeface="Times New Roman" panose="02020603050405020304" pitchFamily="18" charset="0"/>
                        </a:rPr>
                        <a:t>всего</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dirty="0">
                          <a:solidFill>
                            <a:srgbClr val="000000"/>
                          </a:solidFill>
                          <a:effectLst/>
                          <a:latin typeface="Times New Roman" panose="02020603050405020304" pitchFamily="18" charset="0"/>
                          <a:ea typeface="Times New Roman" panose="02020603050405020304" pitchFamily="18" charset="0"/>
                        </a:rPr>
                        <a:t>из них</a:t>
                      </a:r>
                      <a:br>
                        <a:rPr lang="ru-RU" sz="1150" dirty="0">
                          <a:solidFill>
                            <a:srgbClr val="000000"/>
                          </a:solidFill>
                          <a:effectLst/>
                          <a:latin typeface="Times New Roman" panose="02020603050405020304" pitchFamily="18" charset="0"/>
                          <a:ea typeface="Times New Roman" panose="02020603050405020304" pitchFamily="18" charset="0"/>
                        </a:rPr>
                      </a:br>
                      <a:r>
                        <a:rPr lang="ru-RU" sz="1150" dirty="0">
                          <a:solidFill>
                            <a:srgbClr val="000000"/>
                          </a:solidFill>
                          <a:effectLst/>
                          <a:latin typeface="Times New Roman" panose="02020603050405020304" pitchFamily="18" charset="0"/>
                          <a:ea typeface="Times New Roman" panose="02020603050405020304" pitchFamily="18" charset="0"/>
                        </a:rPr>
                        <a:t>детей</a:t>
                      </a:r>
                      <a:br>
                        <a:rPr lang="ru-RU" sz="1150" dirty="0">
                          <a:solidFill>
                            <a:srgbClr val="000000"/>
                          </a:solidFill>
                          <a:effectLst/>
                          <a:latin typeface="Times New Roman" panose="02020603050405020304" pitchFamily="18" charset="0"/>
                          <a:ea typeface="Times New Roman" panose="02020603050405020304" pitchFamily="18" charset="0"/>
                        </a:rPr>
                      </a:br>
                      <a:r>
                        <a:rPr lang="ru-RU" sz="1150" dirty="0">
                          <a:solidFill>
                            <a:srgbClr val="000000"/>
                          </a:solidFill>
                          <a:effectLst/>
                          <a:latin typeface="Times New Roman" panose="02020603050405020304" pitchFamily="18" charset="0"/>
                          <a:ea typeface="Times New Roman" panose="02020603050405020304" pitchFamily="18" charset="0"/>
                        </a:rPr>
                        <a:t>0–17 лет</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dirty="0">
                          <a:solidFill>
                            <a:srgbClr val="000000"/>
                          </a:solidFill>
                          <a:effectLst/>
                          <a:latin typeface="Times New Roman" panose="02020603050405020304" pitchFamily="18" charset="0"/>
                          <a:ea typeface="Times New Roman" panose="02020603050405020304" pitchFamily="18" charset="0"/>
                        </a:rPr>
                        <a:t>всего</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dirty="0">
                          <a:solidFill>
                            <a:srgbClr val="000000"/>
                          </a:solidFill>
                          <a:effectLst/>
                          <a:latin typeface="Times New Roman" panose="02020603050405020304" pitchFamily="18" charset="0"/>
                          <a:ea typeface="Times New Roman" panose="02020603050405020304" pitchFamily="18" charset="0"/>
                        </a:rPr>
                        <a:t>из них</a:t>
                      </a:r>
                      <a:br>
                        <a:rPr lang="ru-RU" sz="1150" dirty="0">
                          <a:solidFill>
                            <a:srgbClr val="000000"/>
                          </a:solidFill>
                          <a:effectLst/>
                          <a:latin typeface="Times New Roman" panose="02020603050405020304" pitchFamily="18" charset="0"/>
                          <a:ea typeface="Times New Roman" panose="02020603050405020304" pitchFamily="18" charset="0"/>
                        </a:rPr>
                      </a:br>
                      <a:r>
                        <a:rPr lang="ru-RU" sz="1150" dirty="0">
                          <a:solidFill>
                            <a:srgbClr val="000000"/>
                          </a:solidFill>
                          <a:effectLst/>
                          <a:latin typeface="Times New Roman" panose="02020603050405020304" pitchFamily="18" charset="0"/>
                          <a:ea typeface="Times New Roman" panose="02020603050405020304" pitchFamily="18" charset="0"/>
                        </a:rPr>
                        <a:t>детей</a:t>
                      </a:r>
                      <a:br>
                        <a:rPr lang="ru-RU" sz="1150" dirty="0">
                          <a:solidFill>
                            <a:srgbClr val="000000"/>
                          </a:solidFill>
                          <a:effectLst/>
                          <a:latin typeface="Times New Roman" panose="02020603050405020304" pitchFamily="18" charset="0"/>
                          <a:ea typeface="Times New Roman" panose="02020603050405020304" pitchFamily="18" charset="0"/>
                        </a:rPr>
                      </a:br>
                      <a:r>
                        <a:rPr lang="ru-RU" sz="1150" dirty="0">
                          <a:solidFill>
                            <a:srgbClr val="000000"/>
                          </a:solidFill>
                          <a:effectLst/>
                          <a:latin typeface="Times New Roman" panose="02020603050405020304" pitchFamily="18" charset="0"/>
                          <a:ea typeface="Times New Roman" panose="02020603050405020304" pitchFamily="18" charset="0"/>
                        </a:rPr>
                        <a:t>0–17 лет</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0000"/>
                        </a:lnSpc>
                      </a:pPr>
                      <a:r>
                        <a:rPr lang="ru-RU" sz="1150" dirty="0">
                          <a:solidFill>
                            <a:srgbClr val="000000"/>
                          </a:solidFill>
                          <a:effectLst/>
                          <a:latin typeface="Times New Roman" panose="02020603050405020304" pitchFamily="18" charset="0"/>
                          <a:ea typeface="Times New Roman" panose="02020603050405020304" pitchFamily="18" charset="0"/>
                        </a:rPr>
                        <a:t>всего</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dirty="0">
                          <a:solidFill>
                            <a:srgbClr val="000000"/>
                          </a:solidFill>
                          <a:effectLst/>
                          <a:latin typeface="Times New Roman" panose="02020603050405020304" pitchFamily="18" charset="0"/>
                          <a:ea typeface="Times New Roman" panose="02020603050405020304" pitchFamily="18" charset="0"/>
                        </a:rPr>
                        <a:t>из них</a:t>
                      </a:r>
                      <a:br>
                        <a:rPr lang="ru-RU" sz="1150" dirty="0">
                          <a:solidFill>
                            <a:srgbClr val="000000"/>
                          </a:solidFill>
                          <a:effectLst/>
                          <a:latin typeface="Times New Roman" panose="02020603050405020304" pitchFamily="18" charset="0"/>
                          <a:ea typeface="Times New Roman" panose="02020603050405020304" pitchFamily="18" charset="0"/>
                        </a:rPr>
                      </a:br>
                      <a:r>
                        <a:rPr lang="ru-RU" sz="1150" dirty="0">
                          <a:solidFill>
                            <a:srgbClr val="000000"/>
                          </a:solidFill>
                          <a:effectLst/>
                          <a:latin typeface="Times New Roman" panose="02020603050405020304" pitchFamily="18" charset="0"/>
                          <a:ea typeface="Times New Roman" panose="02020603050405020304" pitchFamily="18" charset="0"/>
                        </a:rPr>
                        <a:t>детей</a:t>
                      </a:r>
                      <a:br>
                        <a:rPr lang="ru-RU" sz="1150" dirty="0">
                          <a:solidFill>
                            <a:srgbClr val="000000"/>
                          </a:solidFill>
                          <a:effectLst/>
                          <a:latin typeface="Times New Roman" panose="02020603050405020304" pitchFamily="18" charset="0"/>
                          <a:ea typeface="Times New Roman" panose="02020603050405020304" pitchFamily="18" charset="0"/>
                        </a:rPr>
                      </a:br>
                      <a:r>
                        <a:rPr lang="ru-RU" sz="1150" dirty="0">
                          <a:solidFill>
                            <a:srgbClr val="000000"/>
                          </a:solidFill>
                          <a:effectLst/>
                          <a:latin typeface="Times New Roman" panose="02020603050405020304" pitchFamily="18" charset="0"/>
                          <a:ea typeface="Times New Roman" panose="02020603050405020304" pitchFamily="18" charset="0"/>
                        </a:rPr>
                        <a:t>0–17 лет</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80000"/>
                        </a:lnSpc>
                      </a:pPr>
                      <a:r>
                        <a:rPr lang="ru-RU" sz="1150" dirty="0">
                          <a:solidFill>
                            <a:srgbClr val="000000"/>
                          </a:solidFill>
                          <a:effectLst/>
                          <a:latin typeface="Times New Roman" panose="02020603050405020304" pitchFamily="18" charset="0"/>
                          <a:ea typeface="Times New Roman" panose="02020603050405020304" pitchFamily="18" charset="0"/>
                        </a:rPr>
                        <a:t>всего</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a:solidFill>
                            <a:srgbClr val="000000"/>
                          </a:solidFill>
                          <a:effectLst/>
                          <a:latin typeface="Times New Roman" panose="02020603050405020304" pitchFamily="18" charset="0"/>
                          <a:ea typeface="Times New Roman" panose="02020603050405020304" pitchFamily="18" charset="0"/>
                        </a:rPr>
                        <a:t>из них</a:t>
                      </a:r>
                      <a:br>
                        <a:rPr lang="ru-RU" sz="1150">
                          <a:solidFill>
                            <a:srgbClr val="000000"/>
                          </a:solidFill>
                          <a:effectLst/>
                          <a:latin typeface="Times New Roman" panose="02020603050405020304" pitchFamily="18" charset="0"/>
                          <a:ea typeface="Times New Roman" panose="02020603050405020304" pitchFamily="18" charset="0"/>
                        </a:rPr>
                      </a:br>
                      <a:r>
                        <a:rPr lang="ru-RU" sz="1150">
                          <a:solidFill>
                            <a:srgbClr val="000000"/>
                          </a:solidFill>
                          <a:effectLst/>
                          <a:latin typeface="Times New Roman" panose="02020603050405020304" pitchFamily="18" charset="0"/>
                          <a:ea typeface="Times New Roman" panose="02020603050405020304" pitchFamily="18" charset="0"/>
                        </a:rPr>
                        <a:t>детей</a:t>
                      </a:r>
                      <a:br>
                        <a:rPr lang="ru-RU" sz="1150">
                          <a:solidFill>
                            <a:srgbClr val="000000"/>
                          </a:solidFill>
                          <a:effectLst/>
                          <a:latin typeface="Times New Roman" panose="02020603050405020304" pitchFamily="18" charset="0"/>
                          <a:ea typeface="Times New Roman" panose="02020603050405020304" pitchFamily="18" charset="0"/>
                        </a:rPr>
                      </a:br>
                      <a:r>
                        <a:rPr lang="ru-RU" sz="1150">
                          <a:solidFill>
                            <a:srgbClr val="000000"/>
                          </a:solidFill>
                          <a:effectLst/>
                          <a:latin typeface="Times New Roman" panose="02020603050405020304" pitchFamily="18" charset="0"/>
                          <a:ea typeface="Times New Roman" panose="02020603050405020304" pitchFamily="18" charset="0"/>
                        </a:rPr>
                        <a:t>0–17 лет</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91297726"/>
                  </a:ext>
                </a:extLst>
              </a:tr>
              <a:tr h="171961">
                <a:tc>
                  <a:txBody>
                    <a:bodyPr/>
                    <a:lstStyle/>
                    <a:p>
                      <a:pPr algn="ctr">
                        <a:lnSpc>
                          <a:spcPts val="800"/>
                        </a:lnSpc>
                      </a:pPr>
                      <a:r>
                        <a:rPr lang="ru-RU" sz="1150" dirty="0">
                          <a:solidFill>
                            <a:srgbClr val="000000"/>
                          </a:solidFill>
                          <a:effectLst/>
                          <a:latin typeface="Times New Roman" panose="02020603050405020304" pitchFamily="18" charset="0"/>
                          <a:ea typeface="Times New Roman" panose="02020603050405020304" pitchFamily="18" charset="0"/>
                        </a:rPr>
                        <a:t>1</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800"/>
                        </a:lnSpc>
                      </a:pPr>
                      <a:r>
                        <a:rPr lang="ru-RU" sz="1150">
                          <a:solidFill>
                            <a:srgbClr val="000000"/>
                          </a:solidFill>
                          <a:effectLst/>
                          <a:latin typeface="Times New Roman" panose="02020603050405020304" pitchFamily="18" charset="0"/>
                          <a:ea typeface="Times New Roman" panose="02020603050405020304" pitchFamily="18" charset="0"/>
                        </a:rPr>
                        <a:t>2</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800"/>
                        </a:lnSpc>
                      </a:pPr>
                      <a:r>
                        <a:rPr lang="ru-RU" sz="1150">
                          <a:solidFill>
                            <a:srgbClr val="000000"/>
                          </a:solidFill>
                          <a:effectLst/>
                          <a:latin typeface="Times New Roman" panose="02020603050405020304" pitchFamily="18" charset="0"/>
                          <a:ea typeface="Times New Roman" panose="02020603050405020304" pitchFamily="18" charset="0"/>
                        </a:rPr>
                        <a:t>3</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800"/>
                        </a:lnSpc>
                      </a:pPr>
                      <a:r>
                        <a:rPr lang="ru-RU" sz="1150">
                          <a:solidFill>
                            <a:srgbClr val="000000"/>
                          </a:solidFill>
                          <a:effectLst/>
                          <a:latin typeface="Times New Roman" panose="02020603050405020304" pitchFamily="18" charset="0"/>
                          <a:ea typeface="Times New Roman" panose="02020603050405020304" pitchFamily="18" charset="0"/>
                        </a:rPr>
                        <a:t>4</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800"/>
                        </a:lnSpc>
                      </a:pPr>
                      <a:r>
                        <a:rPr lang="ru-RU" sz="1150">
                          <a:solidFill>
                            <a:srgbClr val="000000"/>
                          </a:solidFill>
                          <a:effectLst/>
                          <a:latin typeface="Times New Roman" panose="02020603050405020304" pitchFamily="18" charset="0"/>
                          <a:ea typeface="Times New Roman" panose="02020603050405020304" pitchFamily="18" charset="0"/>
                        </a:rPr>
                        <a:t>5</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800"/>
                        </a:lnSpc>
                      </a:pPr>
                      <a:r>
                        <a:rPr lang="ru-RU" sz="1150">
                          <a:solidFill>
                            <a:srgbClr val="000000"/>
                          </a:solidFill>
                          <a:effectLst/>
                          <a:latin typeface="Times New Roman" panose="02020603050405020304" pitchFamily="18" charset="0"/>
                          <a:ea typeface="Times New Roman" panose="02020603050405020304" pitchFamily="18" charset="0"/>
                        </a:rPr>
                        <a:t>6</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800"/>
                        </a:lnSpc>
                      </a:pPr>
                      <a:r>
                        <a:rPr lang="ru-RU" sz="1150">
                          <a:solidFill>
                            <a:srgbClr val="000000"/>
                          </a:solidFill>
                          <a:effectLst/>
                          <a:latin typeface="Times New Roman" panose="02020603050405020304" pitchFamily="18" charset="0"/>
                          <a:ea typeface="Times New Roman" panose="02020603050405020304" pitchFamily="18" charset="0"/>
                        </a:rPr>
                        <a:t>7</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800"/>
                        </a:lnSpc>
                      </a:pPr>
                      <a:r>
                        <a:rPr lang="ru-RU" sz="1150">
                          <a:solidFill>
                            <a:srgbClr val="000000"/>
                          </a:solidFill>
                          <a:effectLst/>
                          <a:latin typeface="Times New Roman" panose="02020603050405020304" pitchFamily="18" charset="0"/>
                          <a:ea typeface="Times New Roman" panose="02020603050405020304" pitchFamily="18" charset="0"/>
                        </a:rPr>
                        <a:t>8</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800"/>
                        </a:lnSpc>
                      </a:pPr>
                      <a:r>
                        <a:rPr lang="ru-RU" sz="1150" dirty="0">
                          <a:solidFill>
                            <a:srgbClr val="000000"/>
                          </a:solidFill>
                          <a:effectLst/>
                          <a:latin typeface="Times New Roman" panose="02020603050405020304" pitchFamily="18" charset="0"/>
                          <a:ea typeface="Times New Roman" panose="02020603050405020304" pitchFamily="18" charset="0"/>
                        </a:rPr>
                        <a:t>9</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800"/>
                        </a:lnSpc>
                      </a:pPr>
                      <a:r>
                        <a:rPr lang="ru-RU" sz="1150">
                          <a:solidFill>
                            <a:srgbClr val="000000"/>
                          </a:solidFill>
                          <a:effectLst/>
                          <a:latin typeface="Times New Roman" panose="02020603050405020304" pitchFamily="18" charset="0"/>
                          <a:ea typeface="Times New Roman" panose="02020603050405020304" pitchFamily="18" charset="0"/>
                        </a:rPr>
                        <a:t>10</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79861342"/>
                  </a:ext>
                </a:extLst>
              </a:tr>
              <a:tr h="376837">
                <a:tc>
                  <a:txBody>
                    <a:bodyPr/>
                    <a:lstStyle/>
                    <a:p>
                      <a:r>
                        <a:rPr lang="ru-RU" sz="1150" dirty="0">
                          <a:solidFill>
                            <a:srgbClr val="000000"/>
                          </a:solidFill>
                          <a:effectLst/>
                          <a:latin typeface="Times New Roman" panose="02020603050405020304" pitchFamily="18" charset="0"/>
                          <a:ea typeface="Times New Roman" panose="02020603050405020304" pitchFamily="18" charset="0"/>
                        </a:rPr>
                        <a:t>Пациенты, обследованные в отчетном году, всего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pPr>
                      <a:r>
                        <a:rPr lang="ru-RU" sz="1150">
                          <a:solidFill>
                            <a:srgbClr val="000000"/>
                          </a:solidFill>
                          <a:effectLst/>
                          <a:latin typeface="Times New Roman" panose="02020603050405020304" pitchFamily="18" charset="0"/>
                          <a:ea typeface="Times New Roman" panose="02020603050405020304" pitchFamily="18" charset="0"/>
                        </a:rPr>
                        <a:t>1</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313536"/>
                  </a:ext>
                </a:extLst>
              </a:tr>
              <a:tr h="300377">
                <a:tc>
                  <a:txBody>
                    <a:bodyPr/>
                    <a:lstStyle/>
                    <a:p>
                      <a:pPr algn="just">
                        <a:lnSpc>
                          <a:spcPts val="1100"/>
                        </a:lnSpc>
                      </a:pPr>
                      <a:r>
                        <a:rPr lang="ru-RU" sz="1150" dirty="0">
                          <a:solidFill>
                            <a:srgbClr val="000000"/>
                          </a:solidFill>
                          <a:effectLst/>
                          <a:latin typeface="Times New Roman" panose="02020603050405020304" pitchFamily="18" charset="0"/>
                          <a:ea typeface="Times New Roman" panose="02020603050405020304" pitchFamily="18" charset="0"/>
                        </a:rPr>
                        <a:t>из них: для выявления </a:t>
                      </a:r>
                      <a:endParaRPr lang="ru-RU" sz="1150" dirty="0">
                        <a:effectLst/>
                        <a:latin typeface="Times New Roman" panose="02020603050405020304" pitchFamily="18" charset="0"/>
                        <a:ea typeface="Times New Roman" panose="02020603050405020304" pitchFamily="18" charset="0"/>
                      </a:endParaRPr>
                    </a:p>
                    <a:p>
                      <a:pPr algn="just">
                        <a:lnSpc>
                          <a:spcPts val="1100"/>
                        </a:lnSpc>
                      </a:pPr>
                      <a:r>
                        <a:rPr lang="ru-RU" sz="1150" dirty="0">
                          <a:solidFill>
                            <a:srgbClr val="000000"/>
                          </a:solidFill>
                          <a:effectLst/>
                          <a:latin typeface="Times New Roman" panose="02020603050405020304" pitchFamily="18" charset="0"/>
                          <a:ea typeface="Times New Roman" panose="02020603050405020304" pitchFamily="18" charset="0"/>
                        </a:rPr>
                        <a:t>              туберкулеза</a:t>
                      </a:r>
                      <a:endParaRPr lang="ru-RU" sz="1150" dirty="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pPr>
                      <a:r>
                        <a:rPr lang="ru-RU" sz="1150">
                          <a:solidFill>
                            <a:srgbClr val="000000"/>
                          </a:solidFill>
                          <a:effectLst/>
                          <a:latin typeface="Times New Roman" panose="02020603050405020304" pitchFamily="18" charset="0"/>
                          <a:ea typeface="Times New Roman" panose="02020603050405020304" pitchFamily="18" charset="0"/>
                        </a:rPr>
                        <a:t>2</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42979665"/>
                  </a:ext>
                </a:extLst>
              </a:tr>
              <a:tr h="267644">
                <a:tc>
                  <a:txBody>
                    <a:bodyPr/>
                    <a:lstStyle/>
                    <a:p>
                      <a:pPr indent="741680" algn="just">
                        <a:lnSpc>
                          <a:spcPts val="1100"/>
                        </a:lnSpc>
                      </a:pPr>
                      <a:r>
                        <a:rPr lang="ru-RU" sz="1150" dirty="0">
                          <a:solidFill>
                            <a:srgbClr val="000000"/>
                          </a:solidFill>
                          <a:effectLst/>
                          <a:latin typeface="Times New Roman" panose="02020603050405020304" pitchFamily="18" charset="0"/>
                          <a:ea typeface="Times New Roman" panose="02020603050405020304" pitchFamily="18" charset="0"/>
                        </a:rPr>
                        <a:t>из них: методом флюорографии</a:t>
                      </a:r>
                      <a:endParaRPr lang="ru-RU" sz="1150" dirty="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pPr>
                      <a:r>
                        <a:rPr lang="ru-RU" sz="1150">
                          <a:solidFill>
                            <a:srgbClr val="000000"/>
                          </a:solidFill>
                          <a:effectLst/>
                          <a:latin typeface="Times New Roman" panose="02020603050405020304" pitchFamily="18" charset="0"/>
                          <a:ea typeface="Times New Roman" panose="02020603050405020304" pitchFamily="18" charset="0"/>
                        </a:rPr>
                        <a:t>2.1</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a:solidFill>
                            <a:srgbClr val="000000"/>
                          </a:solidFill>
                          <a:effectLst/>
                          <a:latin typeface="Times New Roman" panose="02020603050405020304" pitchFamily="18" charset="0"/>
                          <a:ea typeface="Times New Roman" panose="02020603050405020304" pitchFamily="18" charset="0"/>
                        </a:rPr>
                        <a:t>х</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a:solidFill>
                            <a:srgbClr val="000000"/>
                          </a:solidFill>
                          <a:effectLst/>
                          <a:latin typeface="Times New Roman" panose="02020603050405020304" pitchFamily="18" charset="0"/>
                          <a:ea typeface="Times New Roman" panose="02020603050405020304" pitchFamily="18" charset="0"/>
                        </a:rPr>
                        <a:t>х</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a:solidFill>
                            <a:srgbClr val="000000"/>
                          </a:solidFill>
                          <a:effectLst/>
                          <a:latin typeface="Times New Roman" panose="02020603050405020304" pitchFamily="18" charset="0"/>
                          <a:ea typeface="Times New Roman" panose="02020603050405020304" pitchFamily="18" charset="0"/>
                        </a:rPr>
                        <a:t>х</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dirty="0">
                          <a:solidFill>
                            <a:srgbClr val="000000"/>
                          </a:solidFill>
                          <a:effectLst/>
                          <a:latin typeface="Times New Roman" panose="02020603050405020304" pitchFamily="18" charset="0"/>
                          <a:ea typeface="Times New Roman" panose="02020603050405020304" pitchFamily="18" charset="0"/>
                        </a:rPr>
                        <a:t>х</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33072838"/>
                  </a:ext>
                </a:extLst>
              </a:tr>
              <a:tr h="275733">
                <a:tc>
                  <a:txBody>
                    <a:bodyPr/>
                    <a:lstStyle/>
                    <a:p>
                      <a:pPr algn="just">
                        <a:lnSpc>
                          <a:spcPts val="1000"/>
                        </a:lnSpc>
                      </a:pPr>
                      <a:r>
                        <a:rPr lang="ru-RU" sz="1150" dirty="0">
                          <a:solidFill>
                            <a:srgbClr val="000000"/>
                          </a:solidFill>
                          <a:effectLst/>
                          <a:latin typeface="Times New Roman" panose="02020603050405020304" pitchFamily="18" charset="0"/>
                          <a:ea typeface="Times New Roman" panose="02020603050405020304" pitchFamily="18" charset="0"/>
                        </a:rPr>
                        <a:t>                                    бактериологическими методами</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pPr>
                      <a:r>
                        <a:rPr lang="ru-RU" sz="1150">
                          <a:solidFill>
                            <a:srgbClr val="000000"/>
                          </a:solidFill>
                          <a:effectLst/>
                          <a:latin typeface="Times New Roman" panose="02020603050405020304" pitchFamily="18" charset="0"/>
                          <a:ea typeface="Times New Roman" panose="02020603050405020304" pitchFamily="18" charset="0"/>
                        </a:rPr>
                        <a:t>2.2</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a:solidFill>
                            <a:srgbClr val="000000"/>
                          </a:solidFill>
                          <a:effectLst/>
                          <a:latin typeface="Times New Roman" panose="02020603050405020304" pitchFamily="18" charset="0"/>
                          <a:ea typeface="Times New Roman" panose="02020603050405020304" pitchFamily="18" charset="0"/>
                        </a:rPr>
                        <a:t>х</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a:solidFill>
                            <a:srgbClr val="000000"/>
                          </a:solidFill>
                          <a:effectLst/>
                          <a:latin typeface="Times New Roman" panose="02020603050405020304" pitchFamily="18" charset="0"/>
                          <a:ea typeface="Times New Roman" panose="02020603050405020304" pitchFamily="18" charset="0"/>
                        </a:rPr>
                        <a:t>х</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dirty="0">
                          <a:solidFill>
                            <a:srgbClr val="000000"/>
                          </a:solidFill>
                          <a:effectLst/>
                          <a:latin typeface="Times New Roman" panose="02020603050405020304" pitchFamily="18" charset="0"/>
                          <a:ea typeface="Times New Roman" panose="02020603050405020304" pitchFamily="18" charset="0"/>
                        </a:rPr>
                        <a:t>х</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dirty="0">
                          <a:solidFill>
                            <a:srgbClr val="000000"/>
                          </a:solidFill>
                          <a:effectLst/>
                          <a:latin typeface="Times New Roman" panose="02020603050405020304" pitchFamily="18" charset="0"/>
                          <a:ea typeface="Times New Roman" panose="02020603050405020304" pitchFamily="18" charset="0"/>
                        </a:rPr>
                        <a:t>х</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49950375"/>
                  </a:ext>
                </a:extLst>
              </a:tr>
              <a:tr h="188418">
                <a:tc>
                  <a:txBody>
                    <a:bodyPr/>
                    <a:lstStyle/>
                    <a:p>
                      <a:pPr algn="just">
                        <a:lnSpc>
                          <a:spcPts val="1000"/>
                        </a:lnSpc>
                      </a:pPr>
                      <a:r>
                        <a:rPr lang="ru-RU" sz="1150" dirty="0">
                          <a:solidFill>
                            <a:srgbClr val="000000"/>
                          </a:solidFill>
                          <a:effectLst/>
                          <a:latin typeface="Times New Roman" panose="02020603050405020304" pitchFamily="18" charset="0"/>
                          <a:ea typeface="Times New Roman" panose="02020603050405020304" pitchFamily="18" charset="0"/>
                        </a:rPr>
                        <a:t>             </a:t>
                      </a:r>
                      <a:r>
                        <a:rPr lang="ru-RU" sz="1150" dirty="0" err="1">
                          <a:solidFill>
                            <a:srgbClr val="000000"/>
                          </a:solidFill>
                          <a:effectLst/>
                          <a:latin typeface="Times New Roman" panose="02020603050405020304" pitchFamily="18" charset="0"/>
                          <a:ea typeface="Times New Roman" panose="02020603050405020304" pitchFamily="18" charset="0"/>
                        </a:rPr>
                        <a:t>микобактериальной</a:t>
                      </a:r>
                      <a:r>
                        <a:rPr lang="ru-RU" sz="1150" dirty="0">
                          <a:solidFill>
                            <a:srgbClr val="000000"/>
                          </a:solidFill>
                          <a:effectLst/>
                          <a:latin typeface="Times New Roman" panose="02020603050405020304" pitchFamily="18" charset="0"/>
                          <a:ea typeface="Times New Roman" panose="02020603050405020304" pitchFamily="18" charset="0"/>
                        </a:rPr>
                        <a:t> инфекции</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pPr>
                      <a:r>
                        <a:rPr lang="en-US" sz="1150">
                          <a:solidFill>
                            <a:srgbClr val="000000"/>
                          </a:solidFill>
                          <a:effectLst/>
                          <a:latin typeface="Times New Roman" panose="02020603050405020304" pitchFamily="18" charset="0"/>
                          <a:ea typeface="Times New Roman" panose="02020603050405020304" pitchFamily="18" charset="0"/>
                        </a:rPr>
                        <a:t>3</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22219458"/>
                  </a:ext>
                </a:extLst>
              </a:tr>
              <a:tr h="188418">
                <a:tc>
                  <a:txBody>
                    <a:bodyPr/>
                    <a:lstStyle/>
                    <a:p>
                      <a:pPr algn="just"/>
                      <a:r>
                        <a:rPr lang="ru-RU" sz="1150" dirty="0">
                          <a:solidFill>
                            <a:srgbClr val="000000"/>
                          </a:solidFill>
                          <a:effectLst/>
                          <a:latin typeface="Times New Roman" panose="02020603050405020304" pitchFamily="18" charset="0"/>
                          <a:ea typeface="Times New Roman" panose="02020603050405020304" pitchFamily="18" charset="0"/>
                        </a:rPr>
                        <a:t>             </a:t>
                      </a:r>
                      <a:r>
                        <a:rPr lang="ru-RU" sz="1150" dirty="0" err="1">
                          <a:solidFill>
                            <a:srgbClr val="000000"/>
                          </a:solidFill>
                          <a:effectLst/>
                          <a:latin typeface="Times New Roman" panose="02020603050405020304" pitchFamily="18" charset="0"/>
                          <a:ea typeface="Times New Roman" panose="02020603050405020304" pitchFamily="18" charset="0"/>
                        </a:rPr>
                        <a:t>цитомегаловирусной</a:t>
                      </a:r>
                      <a:r>
                        <a:rPr lang="ru-RU" sz="1150" dirty="0">
                          <a:solidFill>
                            <a:srgbClr val="000000"/>
                          </a:solidFill>
                          <a:effectLst/>
                          <a:latin typeface="Times New Roman" panose="02020603050405020304" pitchFamily="18" charset="0"/>
                          <a:ea typeface="Times New Roman" panose="02020603050405020304" pitchFamily="18" charset="0"/>
                        </a:rPr>
                        <a:t> инфекции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pPr>
                      <a:r>
                        <a:rPr lang="en-US" sz="1150">
                          <a:solidFill>
                            <a:srgbClr val="000000"/>
                          </a:solidFill>
                          <a:effectLst/>
                          <a:latin typeface="Times New Roman" panose="02020603050405020304" pitchFamily="18" charset="0"/>
                          <a:ea typeface="Times New Roman" panose="02020603050405020304" pitchFamily="18" charset="0"/>
                        </a:rPr>
                        <a:t>4</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64351030"/>
                  </a:ext>
                </a:extLst>
              </a:tr>
              <a:tr h="376837">
                <a:tc>
                  <a:txBody>
                    <a:bodyPr/>
                    <a:lstStyle/>
                    <a:p>
                      <a:pPr algn="just"/>
                      <a:r>
                        <a:rPr lang="ru-RU" sz="1150" dirty="0">
                          <a:solidFill>
                            <a:srgbClr val="000000"/>
                          </a:solidFill>
                          <a:effectLst/>
                          <a:latin typeface="Times New Roman" panose="02020603050405020304" pitchFamily="18" charset="0"/>
                          <a:ea typeface="Times New Roman" panose="02020603050405020304" pitchFamily="18" charset="0"/>
                        </a:rPr>
                        <a:t>             инфекции, вызванной вирусом герпеса </a:t>
                      </a:r>
                      <a:r>
                        <a:rPr lang="en-US" sz="1150" dirty="0">
                          <a:solidFill>
                            <a:srgbClr val="000000"/>
                          </a:solidFill>
                          <a:effectLst/>
                          <a:latin typeface="Times New Roman" panose="02020603050405020304" pitchFamily="18" charset="0"/>
                          <a:ea typeface="Times New Roman" panose="02020603050405020304" pitchFamily="18" charset="0"/>
                        </a:rPr>
                        <a:t>H</a:t>
                      </a:r>
                      <a:r>
                        <a:rPr lang="ru-RU" sz="1150" dirty="0">
                          <a:solidFill>
                            <a:srgbClr val="000000"/>
                          </a:solidFill>
                          <a:effectLst/>
                          <a:latin typeface="Times New Roman" panose="02020603050405020304" pitchFamily="18" charset="0"/>
                          <a:ea typeface="Times New Roman" panose="02020603050405020304" pitchFamily="18" charset="0"/>
                        </a:rPr>
                        <a:t>.</a:t>
                      </a:r>
                      <a:r>
                        <a:rPr lang="en-US" sz="1150" dirty="0">
                          <a:solidFill>
                            <a:srgbClr val="000000"/>
                          </a:solidFill>
                          <a:effectLst/>
                          <a:latin typeface="Times New Roman" panose="02020603050405020304" pitchFamily="18" charset="0"/>
                          <a:ea typeface="Times New Roman" panose="02020603050405020304" pitchFamily="18" charset="0"/>
                        </a:rPr>
                        <a:t>simplex</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pPr>
                      <a:r>
                        <a:rPr lang="en-US" sz="1150" dirty="0">
                          <a:solidFill>
                            <a:srgbClr val="000000"/>
                          </a:solidFill>
                          <a:effectLst/>
                          <a:latin typeface="Times New Roman" panose="02020603050405020304" pitchFamily="18" charset="0"/>
                          <a:ea typeface="Times New Roman" panose="02020603050405020304" pitchFamily="18" charset="0"/>
                        </a:rPr>
                        <a:t>5</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76056098"/>
                  </a:ext>
                </a:extLst>
              </a:tr>
              <a:tr h="321172">
                <a:tc>
                  <a:txBody>
                    <a:bodyPr/>
                    <a:lstStyle/>
                    <a:p>
                      <a:r>
                        <a:rPr lang="ru-RU" sz="1150">
                          <a:solidFill>
                            <a:srgbClr val="000000"/>
                          </a:solidFill>
                          <a:effectLst/>
                          <a:latin typeface="Times New Roman" panose="02020603050405020304" pitchFamily="18" charset="0"/>
                          <a:ea typeface="Times New Roman" panose="02020603050405020304" pitchFamily="18" charset="0"/>
                        </a:rPr>
                        <a:t>             инфекции, вызванной вирусом </a:t>
                      </a:r>
                      <a:r>
                        <a:rPr lang="en-US" sz="1150">
                          <a:solidFill>
                            <a:srgbClr val="000000"/>
                          </a:solidFill>
                          <a:effectLst/>
                          <a:latin typeface="Times New Roman" panose="02020603050405020304" pitchFamily="18" charset="0"/>
                          <a:ea typeface="Times New Roman" panose="02020603050405020304" pitchFamily="18" charset="0"/>
                        </a:rPr>
                        <a:t>H</a:t>
                      </a:r>
                      <a:r>
                        <a:rPr lang="ru-RU" sz="1150">
                          <a:solidFill>
                            <a:srgbClr val="000000"/>
                          </a:solidFill>
                          <a:effectLst/>
                          <a:latin typeface="Times New Roman" panose="02020603050405020304" pitchFamily="18" charset="0"/>
                          <a:ea typeface="Times New Roman" panose="02020603050405020304" pitchFamily="18" charset="0"/>
                        </a:rPr>
                        <a:t>. </a:t>
                      </a:r>
                      <a:r>
                        <a:rPr lang="en-US" sz="1150">
                          <a:solidFill>
                            <a:srgbClr val="000000"/>
                          </a:solidFill>
                          <a:effectLst/>
                          <a:latin typeface="Times New Roman" panose="02020603050405020304" pitchFamily="18" charset="0"/>
                          <a:ea typeface="Times New Roman" panose="02020603050405020304" pitchFamily="18" charset="0"/>
                        </a:rPr>
                        <a:t>zoster</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pPr>
                      <a:r>
                        <a:rPr lang="en-US" sz="1150" dirty="0">
                          <a:solidFill>
                            <a:srgbClr val="000000"/>
                          </a:solidFill>
                          <a:effectLst/>
                          <a:latin typeface="Times New Roman" panose="02020603050405020304" pitchFamily="18" charset="0"/>
                          <a:ea typeface="Times New Roman" panose="02020603050405020304" pitchFamily="18" charset="0"/>
                        </a:rPr>
                        <a:t>6</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99107898"/>
                  </a:ext>
                </a:extLst>
              </a:tr>
              <a:tr h="188418">
                <a:tc>
                  <a:txBody>
                    <a:bodyPr/>
                    <a:lstStyle/>
                    <a:p>
                      <a:r>
                        <a:rPr lang="ru-RU" sz="1150">
                          <a:solidFill>
                            <a:srgbClr val="000000"/>
                          </a:solidFill>
                          <a:effectLst/>
                          <a:latin typeface="Times New Roman" panose="02020603050405020304" pitchFamily="18" charset="0"/>
                          <a:ea typeface="Times New Roman" panose="02020603050405020304" pitchFamily="18" charset="0"/>
                        </a:rPr>
                        <a:t>             пневмоцистоза</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pPr>
                      <a:r>
                        <a:rPr lang="en-US" sz="1150">
                          <a:solidFill>
                            <a:srgbClr val="000000"/>
                          </a:solidFill>
                          <a:effectLst/>
                          <a:latin typeface="Times New Roman" panose="02020603050405020304" pitchFamily="18" charset="0"/>
                          <a:ea typeface="Times New Roman" panose="02020603050405020304" pitchFamily="18" charset="0"/>
                        </a:rPr>
                        <a:t>7</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0356392"/>
                  </a:ext>
                </a:extLst>
              </a:tr>
              <a:tr h="188418">
                <a:tc>
                  <a:txBody>
                    <a:bodyPr/>
                    <a:lstStyle/>
                    <a:p>
                      <a:r>
                        <a:rPr lang="ru-RU" sz="1150">
                          <a:solidFill>
                            <a:srgbClr val="000000"/>
                          </a:solidFill>
                          <a:effectLst/>
                          <a:latin typeface="Times New Roman" panose="02020603050405020304" pitchFamily="18" charset="0"/>
                          <a:ea typeface="Times New Roman" panose="02020603050405020304" pitchFamily="18" charset="0"/>
                        </a:rPr>
                        <a:t>             токсоплазмоза</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pPr>
                      <a:r>
                        <a:rPr lang="en-US" sz="1150">
                          <a:solidFill>
                            <a:srgbClr val="000000"/>
                          </a:solidFill>
                          <a:effectLst/>
                          <a:latin typeface="Times New Roman" panose="02020603050405020304" pitchFamily="18" charset="0"/>
                          <a:ea typeface="Times New Roman" panose="02020603050405020304" pitchFamily="18" charset="0"/>
                        </a:rPr>
                        <a:t>8</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80437453"/>
                  </a:ext>
                </a:extLst>
              </a:tr>
              <a:tr h="188418">
                <a:tc>
                  <a:txBody>
                    <a:bodyPr/>
                    <a:lstStyle/>
                    <a:p>
                      <a:r>
                        <a:rPr lang="ru-RU" sz="1150">
                          <a:solidFill>
                            <a:srgbClr val="000000"/>
                          </a:solidFill>
                          <a:effectLst/>
                          <a:latin typeface="Times New Roman" panose="02020603050405020304" pitchFamily="18" charset="0"/>
                          <a:ea typeface="Times New Roman" panose="02020603050405020304" pitchFamily="18" charset="0"/>
                        </a:rPr>
                        <a:t>             криптококкоза</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pPr>
                      <a:r>
                        <a:rPr lang="en-US" sz="1150">
                          <a:solidFill>
                            <a:srgbClr val="000000"/>
                          </a:solidFill>
                          <a:effectLst/>
                          <a:latin typeface="Times New Roman" panose="02020603050405020304" pitchFamily="18" charset="0"/>
                          <a:ea typeface="Times New Roman" panose="02020603050405020304" pitchFamily="18" charset="0"/>
                        </a:rPr>
                        <a:t>9</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50555131"/>
                  </a:ext>
                </a:extLst>
              </a:tr>
              <a:tr h="188418">
                <a:tc>
                  <a:txBody>
                    <a:bodyPr/>
                    <a:lstStyle/>
                    <a:p>
                      <a:r>
                        <a:rPr lang="ru-RU" sz="1150">
                          <a:solidFill>
                            <a:srgbClr val="000000"/>
                          </a:solidFill>
                          <a:effectLst/>
                          <a:latin typeface="Times New Roman" panose="02020603050405020304" pitchFamily="18" charset="0"/>
                          <a:ea typeface="Times New Roman" panose="02020603050405020304" pitchFamily="18" charset="0"/>
                        </a:rPr>
                        <a:t>             кандидоза</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pPr>
                      <a:r>
                        <a:rPr lang="ru-RU" sz="1150">
                          <a:solidFill>
                            <a:srgbClr val="000000"/>
                          </a:solidFill>
                          <a:effectLst/>
                          <a:latin typeface="Times New Roman" panose="02020603050405020304" pitchFamily="18" charset="0"/>
                          <a:ea typeface="Times New Roman" panose="02020603050405020304" pitchFamily="18" charset="0"/>
                        </a:rPr>
                        <a:t>10</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94723817"/>
                  </a:ext>
                </a:extLst>
              </a:tr>
              <a:tr h="188418">
                <a:tc>
                  <a:txBody>
                    <a:bodyPr/>
                    <a:lstStyle/>
                    <a:p>
                      <a:r>
                        <a:rPr lang="ru-RU" sz="1150" dirty="0">
                          <a:solidFill>
                            <a:srgbClr val="000000"/>
                          </a:solidFill>
                          <a:effectLst/>
                          <a:latin typeface="Times New Roman" panose="02020603050405020304" pitchFamily="18" charset="0"/>
                          <a:ea typeface="Times New Roman" panose="02020603050405020304" pitchFamily="18" charset="0"/>
                        </a:rPr>
                        <a:t>             инвазивного рака шейки матки</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pPr>
                      <a:r>
                        <a:rPr lang="en-US" sz="1150">
                          <a:solidFill>
                            <a:srgbClr val="000000"/>
                          </a:solidFill>
                          <a:effectLst/>
                          <a:latin typeface="Times New Roman" panose="02020603050405020304" pitchFamily="18" charset="0"/>
                          <a:ea typeface="Times New Roman" panose="02020603050405020304" pitchFamily="18" charset="0"/>
                        </a:rPr>
                        <a:t>11</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9273236"/>
                  </a:ext>
                </a:extLst>
              </a:tr>
            </a:tbl>
          </a:graphicData>
        </a:graphic>
      </p:graphicFrame>
      <p:sp>
        <p:nvSpPr>
          <p:cNvPr id="5" name="Овал 4">
            <a:extLst>
              <a:ext uri="{FF2B5EF4-FFF2-40B4-BE49-F238E27FC236}">
                <a16:creationId xmlns:a16="http://schemas.microsoft.com/office/drawing/2014/main" id="{AAA97ECB-8706-4D83-AADB-35A9DCF7C1CD}"/>
              </a:ext>
            </a:extLst>
          </p:cNvPr>
          <p:cNvSpPr/>
          <p:nvPr/>
        </p:nvSpPr>
        <p:spPr>
          <a:xfrm>
            <a:off x="4876801" y="1058780"/>
            <a:ext cx="6476996" cy="2532400"/>
          </a:xfrm>
          <a:prstGeom prst="ellipse">
            <a:avLst/>
          </a:pr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Овал 5">
            <a:extLst>
              <a:ext uri="{FF2B5EF4-FFF2-40B4-BE49-F238E27FC236}">
                <a16:creationId xmlns:a16="http://schemas.microsoft.com/office/drawing/2014/main" id="{EC6D3AEB-7936-4585-A3B9-6DACACFFD873}"/>
              </a:ext>
            </a:extLst>
          </p:cNvPr>
          <p:cNvSpPr/>
          <p:nvPr/>
        </p:nvSpPr>
        <p:spPr>
          <a:xfrm>
            <a:off x="170807" y="3962400"/>
            <a:ext cx="4705994" cy="2717051"/>
          </a:xfrm>
          <a:prstGeom prst="ellipse">
            <a:avLst/>
          </a:pr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228090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975995"/>
          </a:xfrm>
        </p:spPr>
        <p:txBody>
          <a:bodyPr>
            <a:normAutofit/>
          </a:bodyPr>
          <a:lstStyle/>
          <a:p>
            <a:pPr algn="ctr"/>
            <a:r>
              <a:rPr lang="ru-RU" sz="2400" dirty="0">
                <a:latin typeface="Times New Roman" panose="02020603050405020304" pitchFamily="18" charset="0"/>
                <a:cs typeface="Times New Roman" panose="02020603050405020304" pitchFamily="18" charset="0"/>
              </a:rPr>
              <a:t>Число обследованных пациентов в отчетном году не должно превышать число пациентов, состоящих под диспансерным наблюдением</a:t>
            </a:r>
          </a:p>
        </p:txBody>
      </p:sp>
      <p:graphicFrame>
        <p:nvGraphicFramePr>
          <p:cNvPr id="4" name="Таблица 3">
            <a:extLst>
              <a:ext uri="{FF2B5EF4-FFF2-40B4-BE49-F238E27FC236}">
                <a16:creationId xmlns:a16="http://schemas.microsoft.com/office/drawing/2014/main" id="{47607071-1548-4FDC-975F-30BF1286B582}"/>
              </a:ext>
            </a:extLst>
          </p:cNvPr>
          <p:cNvGraphicFramePr>
            <a:graphicFrameLocks noGrp="1"/>
          </p:cNvGraphicFramePr>
          <p:nvPr/>
        </p:nvGraphicFramePr>
        <p:xfrm>
          <a:off x="557784" y="1520517"/>
          <a:ext cx="11151433" cy="4774864"/>
        </p:xfrm>
        <a:graphic>
          <a:graphicData uri="http://schemas.openxmlformats.org/drawingml/2006/table">
            <a:tbl>
              <a:tblPr firstRow="1" firstCol="1" bandRow="1"/>
              <a:tblGrid>
                <a:gridCol w="4204441">
                  <a:extLst>
                    <a:ext uri="{9D8B030D-6E8A-4147-A177-3AD203B41FA5}">
                      <a16:colId xmlns:a16="http://schemas.microsoft.com/office/drawing/2014/main" val="2898345357"/>
                    </a:ext>
                  </a:extLst>
                </a:gridCol>
                <a:gridCol w="431143">
                  <a:extLst>
                    <a:ext uri="{9D8B030D-6E8A-4147-A177-3AD203B41FA5}">
                      <a16:colId xmlns:a16="http://schemas.microsoft.com/office/drawing/2014/main" val="4043024647"/>
                    </a:ext>
                  </a:extLst>
                </a:gridCol>
                <a:gridCol w="718571">
                  <a:extLst>
                    <a:ext uri="{9D8B030D-6E8A-4147-A177-3AD203B41FA5}">
                      <a16:colId xmlns:a16="http://schemas.microsoft.com/office/drawing/2014/main" val="177930914"/>
                    </a:ext>
                  </a:extLst>
                </a:gridCol>
                <a:gridCol w="718571">
                  <a:extLst>
                    <a:ext uri="{9D8B030D-6E8A-4147-A177-3AD203B41FA5}">
                      <a16:colId xmlns:a16="http://schemas.microsoft.com/office/drawing/2014/main" val="4027682900"/>
                    </a:ext>
                  </a:extLst>
                </a:gridCol>
                <a:gridCol w="750508">
                  <a:extLst>
                    <a:ext uri="{9D8B030D-6E8A-4147-A177-3AD203B41FA5}">
                      <a16:colId xmlns:a16="http://schemas.microsoft.com/office/drawing/2014/main" val="73663783"/>
                    </a:ext>
                  </a:extLst>
                </a:gridCol>
                <a:gridCol w="821567">
                  <a:extLst>
                    <a:ext uri="{9D8B030D-6E8A-4147-A177-3AD203B41FA5}">
                      <a16:colId xmlns:a16="http://schemas.microsoft.com/office/drawing/2014/main" val="1727290837"/>
                    </a:ext>
                  </a:extLst>
                </a:gridCol>
                <a:gridCol w="876658">
                  <a:extLst>
                    <a:ext uri="{9D8B030D-6E8A-4147-A177-3AD203B41FA5}">
                      <a16:colId xmlns:a16="http://schemas.microsoft.com/office/drawing/2014/main" val="633130027"/>
                    </a:ext>
                  </a:extLst>
                </a:gridCol>
                <a:gridCol w="876658">
                  <a:extLst>
                    <a:ext uri="{9D8B030D-6E8A-4147-A177-3AD203B41FA5}">
                      <a16:colId xmlns:a16="http://schemas.microsoft.com/office/drawing/2014/main" val="245926801"/>
                    </a:ext>
                  </a:extLst>
                </a:gridCol>
                <a:gridCol w="876658">
                  <a:extLst>
                    <a:ext uri="{9D8B030D-6E8A-4147-A177-3AD203B41FA5}">
                      <a16:colId xmlns:a16="http://schemas.microsoft.com/office/drawing/2014/main" val="1489226920"/>
                    </a:ext>
                  </a:extLst>
                </a:gridCol>
                <a:gridCol w="876658">
                  <a:extLst>
                    <a:ext uri="{9D8B030D-6E8A-4147-A177-3AD203B41FA5}">
                      <a16:colId xmlns:a16="http://schemas.microsoft.com/office/drawing/2014/main" val="1610238697"/>
                    </a:ext>
                  </a:extLst>
                </a:gridCol>
              </a:tblGrid>
              <a:tr h="182358">
                <a:tc row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ts val="800"/>
                        </a:lnSpc>
                      </a:pPr>
                      <a:r>
                        <a:rPr lang="ru-RU" sz="1150" dirty="0">
                          <a:solidFill>
                            <a:srgbClr val="000000"/>
                          </a:solidFill>
                          <a:effectLst/>
                          <a:latin typeface="Times New Roman" panose="02020603050405020304" pitchFamily="18" charset="0"/>
                          <a:ea typeface="Times New Roman" panose="02020603050405020304" pitchFamily="18" charset="0"/>
                        </a:rPr>
                        <a:t>Наименование контингентов</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80000"/>
                        </a:lnSpc>
                      </a:pPr>
                      <a:r>
                        <a:rPr lang="ru-RU" sz="1150" dirty="0">
                          <a:solidFill>
                            <a:srgbClr val="000000"/>
                          </a:solidFill>
                          <a:effectLst/>
                          <a:latin typeface="Times New Roman" panose="02020603050405020304" pitchFamily="18" charset="0"/>
                          <a:ea typeface="Times New Roman" panose="02020603050405020304" pitchFamily="18" charset="0"/>
                        </a:rPr>
                        <a:t>№</a:t>
                      </a:r>
                      <a:br>
                        <a:rPr lang="ru-RU" sz="1150" dirty="0">
                          <a:solidFill>
                            <a:srgbClr val="000000"/>
                          </a:solidFill>
                          <a:effectLst/>
                          <a:latin typeface="Times New Roman" panose="02020603050405020304" pitchFamily="18" charset="0"/>
                          <a:ea typeface="Times New Roman" panose="02020603050405020304" pitchFamily="18" charset="0"/>
                        </a:rPr>
                      </a:br>
                      <a:r>
                        <a:rPr lang="ru-RU" sz="1150" dirty="0" err="1">
                          <a:solidFill>
                            <a:srgbClr val="000000"/>
                          </a:solidFill>
                          <a:effectLst/>
                          <a:latin typeface="Times New Roman" panose="02020603050405020304" pitchFamily="18" charset="0"/>
                          <a:ea typeface="Times New Roman" panose="02020603050405020304" pitchFamily="18" charset="0"/>
                        </a:rPr>
                        <a:t>стро-ки</a:t>
                      </a:r>
                      <a:endParaRPr lang="ru-RU" sz="1150" dirty="0">
                        <a:effectLst/>
                        <a:latin typeface="Times New Roman" panose="02020603050405020304" pitchFamily="18" charset="0"/>
                        <a:ea typeface="Times New Roman" panose="02020603050405020304" pitchFamily="18" charset="0"/>
                      </a:endParaRPr>
                    </a:p>
                  </a:txBody>
                  <a:tcPr marL="17427" marR="174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8">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80000"/>
                        </a:lnSpc>
                      </a:pPr>
                      <a:r>
                        <a:rPr lang="ru-RU" sz="1150">
                          <a:solidFill>
                            <a:srgbClr val="000000"/>
                          </a:solidFill>
                          <a:effectLst/>
                          <a:latin typeface="Times New Roman" panose="02020603050405020304" pitchFamily="18" charset="0"/>
                          <a:ea typeface="Times New Roman" panose="02020603050405020304" pitchFamily="18" charset="0"/>
                        </a:rPr>
                        <a:t>Пациенты</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4225815613"/>
                  </a:ext>
                </a:extLst>
              </a:tr>
              <a:tr h="358492">
                <a:tc vMerge="1">
                  <a:txBody>
                    <a:bodyPr/>
                    <a:lstStyle/>
                    <a:p>
                      <a:endParaRPr lang="ru-RU"/>
                    </a:p>
                  </a:txBody>
                  <a:tcPr/>
                </a:tc>
                <a:tc vMerge="1">
                  <a:txBody>
                    <a:bodyPr/>
                    <a:lstStyle/>
                    <a:p>
                      <a:endParaRPr lang="ru-RU"/>
                    </a:p>
                  </a:txBody>
                  <a:tcPr/>
                </a:tc>
                <a:tc grid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80000"/>
                        </a:lnSpc>
                      </a:pPr>
                      <a:r>
                        <a:rPr lang="ru-RU" sz="1150" dirty="0">
                          <a:solidFill>
                            <a:srgbClr val="000000"/>
                          </a:solidFill>
                          <a:effectLst/>
                          <a:latin typeface="Times New Roman" panose="02020603050405020304" pitchFamily="18" charset="0"/>
                          <a:ea typeface="Times New Roman" panose="02020603050405020304" pitchFamily="18" charset="0"/>
                        </a:rPr>
                        <a:t>с болезнью, вызванной ВИЧ (В20</a:t>
                      </a:r>
                      <a:r>
                        <a:rPr lang="ru-RU" sz="1150" dirty="0">
                          <a:solidFill>
                            <a:srgbClr val="000000"/>
                          </a:solidFill>
                          <a:effectLst/>
                          <a:latin typeface="Times New Roman" panose="02020603050405020304" pitchFamily="18" charset="0"/>
                          <a:ea typeface="Times New Roman" panose="02020603050405020304" pitchFamily="18" charset="0"/>
                          <a:sym typeface="Symbol" panose="05050102010706020507" pitchFamily="18" charset="2"/>
                        </a:rPr>
                        <a:t></a:t>
                      </a:r>
                      <a:r>
                        <a:rPr lang="ru-RU" sz="1150" dirty="0">
                          <a:solidFill>
                            <a:srgbClr val="000000"/>
                          </a:solidFill>
                          <a:effectLst/>
                          <a:latin typeface="Times New Roman" panose="02020603050405020304" pitchFamily="18" charset="0"/>
                          <a:ea typeface="Times New Roman" panose="02020603050405020304" pitchFamily="18" charset="0"/>
                        </a:rPr>
                        <a:t>В24)</a:t>
                      </a:r>
                      <a:br>
                        <a:rPr lang="ru-RU" sz="1150" dirty="0">
                          <a:solidFill>
                            <a:srgbClr val="000000"/>
                          </a:solidFill>
                          <a:effectLst/>
                          <a:latin typeface="Times New Roman" panose="02020603050405020304" pitchFamily="18" charset="0"/>
                          <a:ea typeface="Times New Roman" panose="02020603050405020304" pitchFamily="18" charset="0"/>
                        </a:rPr>
                      </a:br>
                      <a:r>
                        <a:rPr lang="ru-RU" sz="1150" dirty="0">
                          <a:solidFill>
                            <a:srgbClr val="000000"/>
                          </a:solidFill>
                          <a:effectLst/>
                          <a:latin typeface="Times New Roman" panose="02020603050405020304" pitchFamily="18" charset="0"/>
                          <a:ea typeface="Times New Roman" panose="02020603050405020304" pitchFamily="18" charset="0"/>
                        </a:rPr>
                        <a:t>(из табл. 2000, стр. 1, гр. </a:t>
                      </a:r>
                      <a:r>
                        <a:rPr lang="ru-RU" sz="1150" dirty="0">
                          <a:solidFill>
                            <a:schemeClr val="tx1"/>
                          </a:solidFill>
                          <a:effectLst/>
                          <a:latin typeface="Times New Roman" panose="02020603050405020304" pitchFamily="18" charset="0"/>
                          <a:ea typeface="Times New Roman" panose="02020603050405020304" pitchFamily="18" charset="0"/>
                        </a:rPr>
                        <a:t>6</a:t>
                      </a:r>
                      <a:r>
                        <a:rPr lang="ru-RU" sz="1150" dirty="0">
                          <a:solidFill>
                            <a:srgbClr val="000000"/>
                          </a:solidFill>
                          <a:effectLst/>
                          <a:latin typeface="Times New Roman" panose="02020603050405020304" pitchFamily="18" charset="0"/>
                          <a:ea typeface="Times New Roman" panose="02020603050405020304" pitchFamily="18" charset="0"/>
                        </a:rPr>
                        <a:t>)</a:t>
                      </a:r>
                      <a:endParaRPr lang="ru-RU" sz="1150" dirty="0">
                        <a:effectLst/>
                        <a:latin typeface="Times New Roman" panose="02020603050405020304" pitchFamily="18" charset="0"/>
                        <a:ea typeface="Times New Roman" panose="02020603050405020304" pitchFamily="18" charset="0"/>
                      </a:endParaRPr>
                    </a:p>
                  </a:txBody>
                  <a:tcPr marL="17427" marR="1742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grid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80000"/>
                        </a:lnSpc>
                      </a:pPr>
                      <a:r>
                        <a:rPr lang="ru-RU" sz="1150" dirty="0">
                          <a:solidFill>
                            <a:srgbClr val="000000"/>
                          </a:solidFill>
                          <a:effectLst/>
                          <a:latin typeface="Times New Roman" panose="02020603050405020304" pitchFamily="18" charset="0"/>
                          <a:ea typeface="Times New Roman" panose="02020603050405020304" pitchFamily="18" charset="0"/>
                        </a:rPr>
                        <a:t>с бессимптомным инфекционным</a:t>
                      </a:r>
                      <a:br>
                        <a:rPr lang="ru-RU" sz="1150" dirty="0">
                          <a:solidFill>
                            <a:srgbClr val="000000"/>
                          </a:solidFill>
                          <a:effectLst/>
                          <a:latin typeface="Times New Roman" panose="02020603050405020304" pitchFamily="18" charset="0"/>
                          <a:ea typeface="Times New Roman" panose="02020603050405020304" pitchFamily="18" charset="0"/>
                        </a:rPr>
                      </a:br>
                      <a:r>
                        <a:rPr lang="ru-RU" sz="1150" dirty="0">
                          <a:solidFill>
                            <a:srgbClr val="000000"/>
                          </a:solidFill>
                          <a:effectLst/>
                          <a:latin typeface="Times New Roman" panose="02020603050405020304" pitchFamily="18" charset="0"/>
                          <a:ea typeface="Times New Roman" panose="02020603050405020304" pitchFamily="18" charset="0"/>
                        </a:rPr>
                        <a:t>статусом (</a:t>
                      </a:r>
                      <a:r>
                        <a:rPr lang="en-US" sz="1150" dirty="0">
                          <a:solidFill>
                            <a:srgbClr val="000000"/>
                          </a:solidFill>
                          <a:effectLst/>
                          <a:latin typeface="Times New Roman" panose="02020603050405020304" pitchFamily="18" charset="0"/>
                          <a:ea typeface="Times New Roman" panose="02020603050405020304" pitchFamily="18" charset="0"/>
                        </a:rPr>
                        <a:t>Z</a:t>
                      </a:r>
                      <a:r>
                        <a:rPr lang="ru-RU" sz="1150" dirty="0">
                          <a:solidFill>
                            <a:srgbClr val="000000"/>
                          </a:solidFill>
                          <a:effectLst/>
                          <a:latin typeface="Times New Roman" panose="02020603050405020304" pitchFamily="18" charset="0"/>
                          <a:ea typeface="Times New Roman" panose="02020603050405020304" pitchFamily="18" charset="0"/>
                        </a:rPr>
                        <a:t>21)</a:t>
                      </a:r>
                      <a:br>
                        <a:rPr lang="ru-RU" sz="1150" dirty="0">
                          <a:solidFill>
                            <a:srgbClr val="000000"/>
                          </a:solidFill>
                          <a:effectLst/>
                          <a:latin typeface="Times New Roman" panose="02020603050405020304" pitchFamily="18" charset="0"/>
                          <a:ea typeface="Times New Roman" panose="02020603050405020304" pitchFamily="18" charset="0"/>
                        </a:rPr>
                      </a:br>
                      <a:r>
                        <a:rPr lang="ru-RU" sz="1150" dirty="0">
                          <a:solidFill>
                            <a:srgbClr val="000000"/>
                          </a:solidFill>
                          <a:effectLst/>
                          <a:latin typeface="Times New Roman" panose="02020603050405020304" pitchFamily="18" charset="0"/>
                          <a:ea typeface="Times New Roman" panose="02020603050405020304" pitchFamily="18" charset="0"/>
                        </a:rPr>
                        <a:t>(из табл. 2000, стр. </a:t>
                      </a:r>
                      <a:r>
                        <a:rPr lang="ru-RU" sz="1150" dirty="0">
                          <a:solidFill>
                            <a:schemeClr val="tx1"/>
                          </a:solidFill>
                          <a:effectLst/>
                          <a:latin typeface="Times New Roman" panose="02020603050405020304" pitchFamily="18" charset="0"/>
                          <a:ea typeface="Times New Roman" panose="02020603050405020304" pitchFamily="18" charset="0"/>
                        </a:rPr>
                        <a:t>29, гр. 6</a:t>
                      </a:r>
                      <a:r>
                        <a:rPr lang="ru-RU" sz="1150" dirty="0">
                          <a:solidFill>
                            <a:srgbClr val="000000"/>
                          </a:solidFill>
                          <a:effectLst/>
                          <a:latin typeface="Times New Roman" panose="02020603050405020304" pitchFamily="18" charset="0"/>
                          <a:ea typeface="Times New Roman" panose="02020603050405020304" pitchFamily="18" charset="0"/>
                        </a:rPr>
                        <a:t>)</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397009683"/>
                  </a:ext>
                </a:extLst>
              </a:tr>
              <a:tr h="364716">
                <a:tc vMerge="1">
                  <a:txBody>
                    <a:bodyPr/>
                    <a:lstStyle/>
                    <a:p>
                      <a:endParaRPr lang="ru-RU"/>
                    </a:p>
                  </a:txBody>
                  <a:tcPr/>
                </a:tc>
                <a:tc vMerge="1">
                  <a:txBody>
                    <a:bodyPr/>
                    <a:lstStyle/>
                    <a:p>
                      <a:endParaRPr lang="ru-RU"/>
                    </a:p>
                  </a:txBody>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80000"/>
                        </a:lnSpc>
                      </a:pPr>
                      <a:r>
                        <a:rPr lang="ru-RU" sz="1150" dirty="0">
                          <a:solidFill>
                            <a:srgbClr val="000000"/>
                          </a:solidFill>
                          <a:effectLst/>
                          <a:latin typeface="Times New Roman" panose="02020603050405020304" pitchFamily="18" charset="0"/>
                          <a:ea typeface="Times New Roman" panose="02020603050405020304" pitchFamily="18" charset="0"/>
                        </a:rPr>
                        <a:t>обследовано</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80000"/>
                        </a:lnSpc>
                      </a:pPr>
                      <a:r>
                        <a:rPr lang="ru-RU" sz="1150" dirty="0">
                          <a:solidFill>
                            <a:srgbClr val="000000"/>
                          </a:solidFill>
                          <a:effectLst/>
                          <a:latin typeface="Times New Roman" panose="02020603050405020304" pitchFamily="18" charset="0"/>
                          <a:ea typeface="Times New Roman" panose="02020603050405020304" pitchFamily="18" charset="0"/>
                        </a:rPr>
                        <a:t>выявлено патологии</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80000"/>
                        </a:lnSpc>
                      </a:pPr>
                      <a:r>
                        <a:rPr lang="ru-RU" sz="1150" dirty="0">
                          <a:solidFill>
                            <a:srgbClr val="000000"/>
                          </a:solidFill>
                          <a:effectLst/>
                          <a:latin typeface="Times New Roman" panose="02020603050405020304" pitchFamily="18" charset="0"/>
                          <a:ea typeface="Times New Roman" panose="02020603050405020304" pitchFamily="18" charset="0"/>
                        </a:rPr>
                        <a:t>обследовано</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80000"/>
                        </a:lnSpc>
                      </a:pPr>
                      <a:r>
                        <a:rPr lang="ru-RU" sz="1150">
                          <a:solidFill>
                            <a:srgbClr val="000000"/>
                          </a:solidFill>
                          <a:effectLst/>
                          <a:latin typeface="Times New Roman" panose="02020603050405020304" pitchFamily="18" charset="0"/>
                          <a:ea typeface="Times New Roman" panose="02020603050405020304" pitchFamily="18" charset="0"/>
                        </a:rPr>
                        <a:t>выявлено </a:t>
                      </a:r>
                      <a:endParaRPr lang="ru-RU" sz="1150">
                        <a:effectLst/>
                        <a:latin typeface="Times New Roman" panose="02020603050405020304" pitchFamily="18" charset="0"/>
                        <a:ea typeface="Times New Roman" panose="02020603050405020304" pitchFamily="18" charset="0"/>
                      </a:endParaRPr>
                    </a:p>
                    <a:p>
                      <a:pPr algn="ctr">
                        <a:lnSpc>
                          <a:spcPct val="80000"/>
                        </a:lnSpc>
                      </a:pPr>
                      <a:r>
                        <a:rPr lang="ru-RU" sz="1150">
                          <a:solidFill>
                            <a:srgbClr val="000000"/>
                          </a:solidFill>
                          <a:effectLst/>
                          <a:latin typeface="Times New Roman" panose="02020603050405020304" pitchFamily="18" charset="0"/>
                          <a:ea typeface="Times New Roman" panose="02020603050405020304" pitchFamily="18" charset="0"/>
                        </a:rPr>
                        <a:t>патологии</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extLst>
                  <a:ext uri="{0D108BD9-81ED-4DB2-BD59-A6C34878D82A}">
                    <a16:rowId xmlns:a16="http://schemas.microsoft.com/office/drawing/2014/main" val="907893181"/>
                  </a:ext>
                </a:extLst>
              </a:tr>
              <a:tr h="746859">
                <a:tc vMerge="1">
                  <a:txBody>
                    <a:bodyPr/>
                    <a:lstStyle/>
                    <a:p>
                      <a:endParaRPr lang="ru-RU"/>
                    </a:p>
                  </a:txBody>
                  <a:tcPr/>
                </a:tc>
                <a:tc vMerge="1">
                  <a:txBody>
                    <a:bodyPr/>
                    <a:lstStyle/>
                    <a:p>
                      <a:endParaRPr lang="ru-RU"/>
                    </a:p>
                  </a:txBody>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dirty="0">
                          <a:solidFill>
                            <a:srgbClr val="000000"/>
                          </a:solidFill>
                          <a:effectLst/>
                          <a:latin typeface="Times New Roman" panose="02020603050405020304" pitchFamily="18" charset="0"/>
                          <a:ea typeface="Times New Roman" panose="02020603050405020304" pitchFamily="18" charset="0"/>
                        </a:rPr>
                        <a:t>всего</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dirty="0">
                          <a:solidFill>
                            <a:srgbClr val="000000"/>
                          </a:solidFill>
                          <a:effectLst/>
                          <a:latin typeface="Times New Roman" panose="02020603050405020304" pitchFamily="18" charset="0"/>
                          <a:ea typeface="Times New Roman" panose="02020603050405020304" pitchFamily="18" charset="0"/>
                        </a:rPr>
                        <a:t>из них</a:t>
                      </a:r>
                      <a:br>
                        <a:rPr lang="ru-RU" sz="1150" dirty="0">
                          <a:solidFill>
                            <a:srgbClr val="000000"/>
                          </a:solidFill>
                          <a:effectLst/>
                          <a:latin typeface="Times New Roman" panose="02020603050405020304" pitchFamily="18" charset="0"/>
                          <a:ea typeface="Times New Roman" panose="02020603050405020304" pitchFamily="18" charset="0"/>
                        </a:rPr>
                      </a:br>
                      <a:r>
                        <a:rPr lang="ru-RU" sz="1150" dirty="0">
                          <a:solidFill>
                            <a:srgbClr val="000000"/>
                          </a:solidFill>
                          <a:effectLst/>
                          <a:latin typeface="Times New Roman" panose="02020603050405020304" pitchFamily="18" charset="0"/>
                          <a:ea typeface="Times New Roman" panose="02020603050405020304" pitchFamily="18" charset="0"/>
                        </a:rPr>
                        <a:t>детей</a:t>
                      </a:r>
                      <a:br>
                        <a:rPr lang="ru-RU" sz="1150" dirty="0">
                          <a:solidFill>
                            <a:srgbClr val="000000"/>
                          </a:solidFill>
                          <a:effectLst/>
                          <a:latin typeface="Times New Roman" panose="02020603050405020304" pitchFamily="18" charset="0"/>
                          <a:ea typeface="Times New Roman" panose="02020603050405020304" pitchFamily="18" charset="0"/>
                        </a:rPr>
                      </a:br>
                      <a:r>
                        <a:rPr lang="ru-RU" sz="1150" dirty="0">
                          <a:solidFill>
                            <a:srgbClr val="000000"/>
                          </a:solidFill>
                          <a:effectLst/>
                          <a:latin typeface="Times New Roman" panose="02020603050405020304" pitchFamily="18" charset="0"/>
                          <a:ea typeface="Times New Roman" panose="02020603050405020304" pitchFamily="18" charset="0"/>
                        </a:rPr>
                        <a:t>0–17 лет</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dirty="0">
                          <a:solidFill>
                            <a:srgbClr val="000000"/>
                          </a:solidFill>
                          <a:effectLst/>
                          <a:latin typeface="Times New Roman" panose="02020603050405020304" pitchFamily="18" charset="0"/>
                          <a:ea typeface="Times New Roman" panose="02020603050405020304" pitchFamily="18" charset="0"/>
                        </a:rPr>
                        <a:t>всего</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dirty="0">
                          <a:solidFill>
                            <a:srgbClr val="000000"/>
                          </a:solidFill>
                          <a:effectLst/>
                          <a:latin typeface="Times New Roman" panose="02020603050405020304" pitchFamily="18" charset="0"/>
                          <a:ea typeface="Times New Roman" panose="02020603050405020304" pitchFamily="18" charset="0"/>
                        </a:rPr>
                        <a:t>из них</a:t>
                      </a:r>
                      <a:br>
                        <a:rPr lang="ru-RU" sz="1150" dirty="0">
                          <a:solidFill>
                            <a:srgbClr val="000000"/>
                          </a:solidFill>
                          <a:effectLst/>
                          <a:latin typeface="Times New Roman" panose="02020603050405020304" pitchFamily="18" charset="0"/>
                          <a:ea typeface="Times New Roman" panose="02020603050405020304" pitchFamily="18" charset="0"/>
                        </a:rPr>
                      </a:br>
                      <a:r>
                        <a:rPr lang="ru-RU" sz="1150" dirty="0">
                          <a:solidFill>
                            <a:srgbClr val="000000"/>
                          </a:solidFill>
                          <a:effectLst/>
                          <a:latin typeface="Times New Roman" panose="02020603050405020304" pitchFamily="18" charset="0"/>
                          <a:ea typeface="Times New Roman" panose="02020603050405020304" pitchFamily="18" charset="0"/>
                        </a:rPr>
                        <a:t>детей</a:t>
                      </a:r>
                      <a:br>
                        <a:rPr lang="ru-RU" sz="1150" dirty="0">
                          <a:solidFill>
                            <a:srgbClr val="000000"/>
                          </a:solidFill>
                          <a:effectLst/>
                          <a:latin typeface="Times New Roman" panose="02020603050405020304" pitchFamily="18" charset="0"/>
                          <a:ea typeface="Times New Roman" panose="02020603050405020304" pitchFamily="18" charset="0"/>
                        </a:rPr>
                      </a:br>
                      <a:r>
                        <a:rPr lang="ru-RU" sz="1150" dirty="0">
                          <a:solidFill>
                            <a:srgbClr val="000000"/>
                          </a:solidFill>
                          <a:effectLst/>
                          <a:latin typeface="Times New Roman" panose="02020603050405020304" pitchFamily="18" charset="0"/>
                          <a:ea typeface="Times New Roman" panose="02020603050405020304" pitchFamily="18" charset="0"/>
                        </a:rPr>
                        <a:t>0–17 лет</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80000"/>
                        </a:lnSpc>
                      </a:pPr>
                      <a:r>
                        <a:rPr lang="ru-RU" sz="1150" dirty="0">
                          <a:solidFill>
                            <a:srgbClr val="000000"/>
                          </a:solidFill>
                          <a:effectLst/>
                          <a:latin typeface="Times New Roman" panose="02020603050405020304" pitchFamily="18" charset="0"/>
                          <a:ea typeface="Times New Roman" panose="02020603050405020304" pitchFamily="18" charset="0"/>
                        </a:rPr>
                        <a:t>всего</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dirty="0">
                          <a:solidFill>
                            <a:srgbClr val="000000"/>
                          </a:solidFill>
                          <a:effectLst/>
                          <a:latin typeface="Times New Roman" panose="02020603050405020304" pitchFamily="18" charset="0"/>
                          <a:ea typeface="Times New Roman" panose="02020603050405020304" pitchFamily="18" charset="0"/>
                        </a:rPr>
                        <a:t>из них</a:t>
                      </a:r>
                      <a:br>
                        <a:rPr lang="ru-RU" sz="1150" dirty="0">
                          <a:solidFill>
                            <a:srgbClr val="000000"/>
                          </a:solidFill>
                          <a:effectLst/>
                          <a:latin typeface="Times New Roman" panose="02020603050405020304" pitchFamily="18" charset="0"/>
                          <a:ea typeface="Times New Roman" panose="02020603050405020304" pitchFamily="18" charset="0"/>
                        </a:rPr>
                      </a:br>
                      <a:r>
                        <a:rPr lang="ru-RU" sz="1150" dirty="0">
                          <a:solidFill>
                            <a:srgbClr val="000000"/>
                          </a:solidFill>
                          <a:effectLst/>
                          <a:latin typeface="Times New Roman" panose="02020603050405020304" pitchFamily="18" charset="0"/>
                          <a:ea typeface="Times New Roman" panose="02020603050405020304" pitchFamily="18" charset="0"/>
                        </a:rPr>
                        <a:t>детей</a:t>
                      </a:r>
                      <a:br>
                        <a:rPr lang="ru-RU" sz="1150" dirty="0">
                          <a:solidFill>
                            <a:srgbClr val="000000"/>
                          </a:solidFill>
                          <a:effectLst/>
                          <a:latin typeface="Times New Roman" panose="02020603050405020304" pitchFamily="18" charset="0"/>
                          <a:ea typeface="Times New Roman" panose="02020603050405020304" pitchFamily="18" charset="0"/>
                        </a:rPr>
                      </a:br>
                      <a:r>
                        <a:rPr lang="ru-RU" sz="1150" dirty="0">
                          <a:solidFill>
                            <a:srgbClr val="000000"/>
                          </a:solidFill>
                          <a:effectLst/>
                          <a:latin typeface="Times New Roman" panose="02020603050405020304" pitchFamily="18" charset="0"/>
                          <a:ea typeface="Times New Roman" panose="02020603050405020304" pitchFamily="18" charset="0"/>
                        </a:rPr>
                        <a:t>0–17 лет</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ct val="80000"/>
                        </a:lnSpc>
                      </a:pPr>
                      <a:r>
                        <a:rPr lang="ru-RU" sz="1150" dirty="0">
                          <a:solidFill>
                            <a:srgbClr val="000000"/>
                          </a:solidFill>
                          <a:effectLst/>
                          <a:latin typeface="Times New Roman" panose="02020603050405020304" pitchFamily="18" charset="0"/>
                          <a:ea typeface="Times New Roman" panose="02020603050405020304" pitchFamily="18" charset="0"/>
                        </a:rPr>
                        <a:t>всего</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dirty="0">
                          <a:solidFill>
                            <a:srgbClr val="000000"/>
                          </a:solidFill>
                          <a:effectLst/>
                          <a:latin typeface="Times New Roman" panose="02020603050405020304" pitchFamily="18" charset="0"/>
                          <a:ea typeface="Times New Roman" panose="02020603050405020304" pitchFamily="18" charset="0"/>
                        </a:rPr>
                        <a:t>из них</a:t>
                      </a:r>
                      <a:br>
                        <a:rPr lang="ru-RU" sz="1150" dirty="0">
                          <a:solidFill>
                            <a:srgbClr val="000000"/>
                          </a:solidFill>
                          <a:effectLst/>
                          <a:latin typeface="Times New Roman" panose="02020603050405020304" pitchFamily="18" charset="0"/>
                          <a:ea typeface="Times New Roman" panose="02020603050405020304" pitchFamily="18" charset="0"/>
                        </a:rPr>
                      </a:br>
                      <a:r>
                        <a:rPr lang="ru-RU" sz="1150" dirty="0">
                          <a:solidFill>
                            <a:srgbClr val="000000"/>
                          </a:solidFill>
                          <a:effectLst/>
                          <a:latin typeface="Times New Roman" panose="02020603050405020304" pitchFamily="18" charset="0"/>
                          <a:ea typeface="Times New Roman" panose="02020603050405020304" pitchFamily="18" charset="0"/>
                        </a:rPr>
                        <a:t>детей</a:t>
                      </a:r>
                      <a:br>
                        <a:rPr lang="ru-RU" sz="1150" dirty="0">
                          <a:solidFill>
                            <a:srgbClr val="000000"/>
                          </a:solidFill>
                          <a:effectLst/>
                          <a:latin typeface="Times New Roman" panose="02020603050405020304" pitchFamily="18" charset="0"/>
                          <a:ea typeface="Times New Roman" panose="02020603050405020304" pitchFamily="18" charset="0"/>
                        </a:rPr>
                      </a:br>
                      <a:r>
                        <a:rPr lang="ru-RU" sz="1150" dirty="0">
                          <a:solidFill>
                            <a:srgbClr val="000000"/>
                          </a:solidFill>
                          <a:effectLst/>
                          <a:latin typeface="Times New Roman" panose="02020603050405020304" pitchFamily="18" charset="0"/>
                          <a:ea typeface="Times New Roman" panose="02020603050405020304" pitchFamily="18" charset="0"/>
                        </a:rPr>
                        <a:t>0–17 лет</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91297726"/>
                  </a:ext>
                </a:extLst>
              </a:tr>
              <a:tr h="159952">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ts val="800"/>
                        </a:lnSpc>
                      </a:pPr>
                      <a:r>
                        <a:rPr lang="ru-RU" sz="1150" dirty="0">
                          <a:solidFill>
                            <a:srgbClr val="000000"/>
                          </a:solidFill>
                          <a:effectLst/>
                          <a:latin typeface="Times New Roman" panose="02020603050405020304" pitchFamily="18" charset="0"/>
                          <a:ea typeface="Times New Roman" panose="02020603050405020304" pitchFamily="18" charset="0"/>
                        </a:rPr>
                        <a:t>1</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ts val="800"/>
                        </a:lnSpc>
                      </a:pPr>
                      <a:r>
                        <a:rPr lang="ru-RU" sz="1150">
                          <a:solidFill>
                            <a:srgbClr val="000000"/>
                          </a:solidFill>
                          <a:effectLst/>
                          <a:latin typeface="Times New Roman" panose="02020603050405020304" pitchFamily="18" charset="0"/>
                          <a:ea typeface="Times New Roman" panose="02020603050405020304" pitchFamily="18" charset="0"/>
                        </a:rPr>
                        <a:t>2</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ts val="800"/>
                        </a:lnSpc>
                      </a:pPr>
                      <a:r>
                        <a:rPr lang="ru-RU" sz="1150">
                          <a:solidFill>
                            <a:srgbClr val="000000"/>
                          </a:solidFill>
                          <a:effectLst/>
                          <a:latin typeface="Times New Roman" panose="02020603050405020304" pitchFamily="18" charset="0"/>
                          <a:ea typeface="Times New Roman" panose="02020603050405020304" pitchFamily="18" charset="0"/>
                        </a:rPr>
                        <a:t>3</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ts val="800"/>
                        </a:lnSpc>
                      </a:pPr>
                      <a:r>
                        <a:rPr lang="ru-RU" sz="1150">
                          <a:solidFill>
                            <a:srgbClr val="000000"/>
                          </a:solidFill>
                          <a:effectLst/>
                          <a:latin typeface="Times New Roman" panose="02020603050405020304" pitchFamily="18" charset="0"/>
                          <a:ea typeface="Times New Roman" panose="02020603050405020304" pitchFamily="18" charset="0"/>
                        </a:rPr>
                        <a:t>4</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ts val="800"/>
                        </a:lnSpc>
                      </a:pPr>
                      <a:r>
                        <a:rPr lang="ru-RU" sz="1150">
                          <a:solidFill>
                            <a:srgbClr val="000000"/>
                          </a:solidFill>
                          <a:effectLst/>
                          <a:latin typeface="Times New Roman" panose="02020603050405020304" pitchFamily="18" charset="0"/>
                          <a:ea typeface="Times New Roman" panose="02020603050405020304" pitchFamily="18" charset="0"/>
                        </a:rPr>
                        <a:t>5</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ts val="800"/>
                        </a:lnSpc>
                      </a:pPr>
                      <a:r>
                        <a:rPr lang="ru-RU" sz="1150">
                          <a:solidFill>
                            <a:srgbClr val="000000"/>
                          </a:solidFill>
                          <a:effectLst/>
                          <a:latin typeface="Times New Roman" panose="02020603050405020304" pitchFamily="18" charset="0"/>
                          <a:ea typeface="Times New Roman" panose="02020603050405020304" pitchFamily="18" charset="0"/>
                        </a:rPr>
                        <a:t>6</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ts val="800"/>
                        </a:lnSpc>
                      </a:pPr>
                      <a:r>
                        <a:rPr lang="ru-RU" sz="1150">
                          <a:solidFill>
                            <a:srgbClr val="000000"/>
                          </a:solidFill>
                          <a:effectLst/>
                          <a:latin typeface="Times New Roman" panose="02020603050405020304" pitchFamily="18" charset="0"/>
                          <a:ea typeface="Times New Roman" panose="02020603050405020304" pitchFamily="18" charset="0"/>
                        </a:rPr>
                        <a:t>7</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ts val="800"/>
                        </a:lnSpc>
                      </a:pPr>
                      <a:r>
                        <a:rPr lang="ru-RU" sz="1150">
                          <a:solidFill>
                            <a:srgbClr val="000000"/>
                          </a:solidFill>
                          <a:effectLst/>
                          <a:latin typeface="Times New Roman" panose="02020603050405020304" pitchFamily="18" charset="0"/>
                          <a:ea typeface="Times New Roman" panose="02020603050405020304" pitchFamily="18" charset="0"/>
                        </a:rPr>
                        <a:t>8</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ts val="800"/>
                        </a:lnSpc>
                      </a:pPr>
                      <a:r>
                        <a:rPr lang="ru-RU" sz="1150" dirty="0">
                          <a:solidFill>
                            <a:srgbClr val="000000"/>
                          </a:solidFill>
                          <a:effectLst/>
                          <a:latin typeface="Times New Roman" panose="02020603050405020304" pitchFamily="18" charset="0"/>
                          <a:ea typeface="Times New Roman" panose="02020603050405020304" pitchFamily="18" charset="0"/>
                        </a:rPr>
                        <a:t>9</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ts val="800"/>
                        </a:lnSpc>
                      </a:pPr>
                      <a:r>
                        <a:rPr lang="ru-RU" sz="1150">
                          <a:solidFill>
                            <a:srgbClr val="000000"/>
                          </a:solidFill>
                          <a:effectLst/>
                          <a:latin typeface="Times New Roman" panose="02020603050405020304" pitchFamily="18" charset="0"/>
                          <a:ea typeface="Times New Roman" panose="02020603050405020304" pitchFamily="18" charset="0"/>
                        </a:rPr>
                        <a:t>10</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79861342"/>
                  </a:ext>
                </a:extLst>
              </a:tr>
              <a:tr h="29874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150" dirty="0">
                          <a:solidFill>
                            <a:srgbClr val="000000"/>
                          </a:solidFill>
                          <a:effectLst/>
                          <a:latin typeface="Times New Roman" panose="02020603050405020304" pitchFamily="18" charset="0"/>
                          <a:ea typeface="Times New Roman" panose="02020603050405020304" pitchFamily="18" charset="0"/>
                        </a:rPr>
                        <a:t>Пациенты, обследованные в отчетном году, всего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ts val="1100"/>
                        </a:lnSpc>
                      </a:pPr>
                      <a:r>
                        <a:rPr lang="ru-RU" sz="1150">
                          <a:solidFill>
                            <a:srgbClr val="000000"/>
                          </a:solidFill>
                          <a:effectLst/>
                          <a:latin typeface="Times New Roman" panose="02020603050405020304" pitchFamily="18" charset="0"/>
                          <a:ea typeface="Times New Roman" panose="02020603050405020304" pitchFamily="18" charset="0"/>
                        </a:rPr>
                        <a:t>1</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97313536"/>
                  </a:ext>
                </a:extLst>
              </a:tr>
              <a:tr h="273848">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just">
                        <a:lnSpc>
                          <a:spcPts val="1100"/>
                        </a:lnSpc>
                      </a:pPr>
                      <a:r>
                        <a:rPr lang="ru-RU" sz="1150" dirty="0">
                          <a:solidFill>
                            <a:srgbClr val="000000"/>
                          </a:solidFill>
                          <a:effectLst/>
                          <a:latin typeface="Times New Roman" panose="02020603050405020304" pitchFamily="18" charset="0"/>
                          <a:ea typeface="Times New Roman" panose="02020603050405020304" pitchFamily="18" charset="0"/>
                        </a:rPr>
                        <a:t>из них: для выявления </a:t>
                      </a:r>
                      <a:endParaRPr lang="ru-RU" sz="1150" dirty="0">
                        <a:effectLst/>
                        <a:latin typeface="Times New Roman" panose="02020603050405020304" pitchFamily="18" charset="0"/>
                        <a:ea typeface="Times New Roman" panose="02020603050405020304" pitchFamily="18" charset="0"/>
                      </a:endParaRPr>
                    </a:p>
                    <a:p>
                      <a:pPr algn="just">
                        <a:lnSpc>
                          <a:spcPts val="1100"/>
                        </a:lnSpc>
                      </a:pPr>
                      <a:r>
                        <a:rPr lang="ru-RU" sz="1150" dirty="0">
                          <a:solidFill>
                            <a:srgbClr val="000000"/>
                          </a:solidFill>
                          <a:effectLst/>
                          <a:latin typeface="Times New Roman" panose="02020603050405020304" pitchFamily="18" charset="0"/>
                          <a:ea typeface="Times New Roman" panose="02020603050405020304" pitchFamily="18" charset="0"/>
                        </a:rPr>
                        <a:t>              туберкулеза</a:t>
                      </a:r>
                      <a:endParaRPr lang="ru-RU" sz="1150" dirty="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ts val="1100"/>
                        </a:lnSpc>
                      </a:pPr>
                      <a:r>
                        <a:rPr lang="ru-RU" sz="1150">
                          <a:solidFill>
                            <a:srgbClr val="000000"/>
                          </a:solidFill>
                          <a:effectLst/>
                          <a:latin typeface="Times New Roman" panose="02020603050405020304" pitchFamily="18" charset="0"/>
                          <a:ea typeface="Times New Roman" panose="02020603050405020304" pitchFamily="18" charset="0"/>
                        </a:rPr>
                        <a:t>2</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042979665"/>
                  </a:ext>
                </a:extLst>
              </a:tr>
              <a:tr h="24895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741680" algn="just">
                        <a:lnSpc>
                          <a:spcPts val="1100"/>
                        </a:lnSpc>
                      </a:pPr>
                      <a:r>
                        <a:rPr lang="ru-RU" sz="1150" dirty="0">
                          <a:solidFill>
                            <a:srgbClr val="000000"/>
                          </a:solidFill>
                          <a:effectLst/>
                          <a:latin typeface="Times New Roman" panose="02020603050405020304" pitchFamily="18" charset="0"/>
                          <a:ea typeface="Times New Roman" panose="02020603050405020304" pitchFamily="18" charset="0"/>
                        </a:rPr>
                        <a:t>из них: методом флюорографии</a:t>
                      </a:r>
                      <a:endParaRPr lang="ru-RU" sz="1150" dirty="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ts val="1000"/>
                        </a:lnSpc>
                      </a:pPr>
                      <a:r>
                        <a:rPr lang="ru-RU" sz="1150">
                          <a:solidFill>
                            <a:srgbClr val="000000"/>
                          </a:solidFill>
                          <a:effectLst/>
                          <a:latin typeface="Times New Roman" panose="02020603050405020304" pitchFamily="18" charset="0"/>
                          <a:ea typeface="Times New Roman" panose="02020603050405020304" pitchFamily="18" charset="0"/>
                        </a:rPr>
                        <a:t>2.1</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a:solidFill>
                            <a:srgbClr val="000000"/>
                          </a:solidFill>
                          <a:effectLst/>
                          <a:latin typeface="Times New Roman" panose="02020603050405020304" pitchFamily="18" charset="0"/>
                          <a:ea typeface="Times New Roman" panose="02020603050405020304" pitchFamily="18" charset="0"/>
                        </a:rPr>
                        <a:t>х</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a:solidFill>
                            <a:srgbClr val="000000"/>
                          </a:solidFill>
                          <a:effectLst/>
                          <a:latin typeface="Times New Roman" panose="02020603050405020304" pitchFamily="18" charset="0"/>
                          <a:ea typeface="Times New Roman" panose="02020603050405020304" pitchFamily="18" charset="0"/>
                        </a:rPr>
                        <a:t>х</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a:solidFill>
                            <a:srgbClr val="000000"/>
                          </a:solidFill>
                          <a:effectLst/>
                          <a:latin typeface="Times New Roman" panose="02020603050405020304" pitchFamily="18" charset="0"/>
                          <a:ea typeface="Times New Roman" panose="02020603050405020304" pitchFamily="18" charset="0"/>
                        </a:rPr>
                        <a:t>х</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dirty="0">
                          <a:solidFill>
                            <a:srgbClr val="000000"/>
                          </a:solidFill>
                          <a:effectLst/>
                          <a:latin typeface="Times New Roman" panose="02020603050405020304" pitchFamily="18" charset="0"/>
                          <a:ea typeface="Times New Roman" panose="02020603050405020304" pitchFamily="18" charset="0"/>
                        </a:rPr>
                        <a:t>х</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133072838"/>
                  </a:ext>
                </a:extLst>
              </a:tr>
              <a:tr h="24895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just">
                        <a:lnSpc>
                          <a:spcPts val="1000"/>
                        </a:lnSpc>
                      </a:pPr>
                      <a:r>
                        <a:rPr lang="ru-RU" sz="1150" dirty="0">
                          <a:solidFill>
                            <a:srgbClr val="000000"/>
                          </a:solidFill>
                          <a:effectLst/>
                          <a:latin typeface="Times New Roman" panose="02020603050405020304" pitchFamily="18" charset="0"/>
                          <a:ea typeface="Times New Roman" panose="02020603050405020304" pitchFamily="18" charset="0"/>
                        </a:rPr>
                        <a:t>                                    бактериологическими методами</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ts val="1000"/>
                        </a:lnSpc>
                      </a:pPr>
                      <a:r>
                        <a:rPr lang="ru-RU" sz="1150">
                          <a:solidFill>
                            <a:srgbClr val="000000"/>
                          </a:solidFill>
                          <a:effectLst/>
                          <a:latin typeface="Times New Roman" panose="02020603050405020304" pitchFamily="18" charset="0"/>
                          <a:ea typeface="Times New Roman" panose="02020603050405020304" pitchFamily="18" charset="0"/>
                        </a:rPr>
                        <a:t>2.2</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dirty="0">
                          <a:solidFill>
                            <a:srgbClr val="000000"/>
                          </a:solidFill>
                          <a:effectLst/>
                          <a:latin typeface="Times New Roman" panose="02020603050405020304" pitchFamily="18" charset="0"/>
                          <a:ea typeface="Times New Roman" panose="02020603050405020304" pitchFamily="18" charset="0"/>
                        </a:rPr>
                        <a:t>х</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dirty="0">
                          <a:solidFill>
                            <a:srgbClr val="000000"/>
                          </a:solidFill>
                          <a:effectLst/>
                          <a:latin typeface="Times New Roman" panose="02020603050405020304" pitchFamily="18" charset="0"/>
                          <a:ea typeface="Times New Roman" panose="02020603050405020304" pitchFamily="18" charset="0"/>
                        </a:rPr>
                        <a:t>х</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dirty="0">
                          <a:solidFill>
                            <a:srgbClr val="000000"/>
                          </a:solidFill>
                          <a:effectLst/>
                          <a:latin typeface="Times New Roman" panose="02020603050405020304" pitchFamily="18" charset="0"/>
                          <a:ea typeface="Times New Roman" panose="02020603050405020304" pitchFamily="18" charset="0"/>
                        </a:rPr>
                        <a:t>х</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dirty="0">
                          <a:solidFill>
                            <a:srgbClr val="000000"/>
                          </a:solidFill>
                          <a:effectLst/>
                          <a:latin typeface="Times New Roman" panose="02020603050405020304" pitchFamily="18" charset="0"/>
                          <a:ea typeface="Times New Roman" panose="02020603050405020304" pitchFamily="18" charset="0"/>
                        </a:rPr>
                        <a:t>х</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49950375"/>
                  </a:ext>
                </a:extLst>
              </a:tr>
              <a:tr h="149372">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just">
                        <a:lnSpc>
                          <a:spcPts val="1000"/>
                        </a:lnSpc>
                      </a:pPr>
                      <a:r>
                        <a:rPr lang="ru-RU" sz="1150" dirty="0">
                          <a:solidFill>
                            <a:srgbClr val="000000"/>
                          </a:solidFill>
                          <a:effectLst/>
                          <a:latin typeface="Times New Roman" panose="02020603050405020304" pitchFamily="18" charset="0"/>
                          <a:ea typeface="Times New Roman" panose="02020603050405020304" pitchFamily="18" charset="0"/>
                        </a:rPr>
                        <a:t>             </a:t>
                      </a:r>
                      <a:r>
                        <a:rPr lang="ru-RU" sz="1150" dirty="0" err="1">
                          <a:solidFill>
                            <a:srgbClr val="000000"/>
                          </a:solidFill>
                          <a:effectLst/>
                          <a:latin typeface="Times New Roman" panose="02020603050405020304" pitchFamily="18" charset="0"/>
                          <a:ea typeface="Times New Roman" panose="02020603050405020304" pitchFamily="18" charset="0"/>
                        </a:rPr>
                        <a:t>микобактериальной</a:t>
                      </a:r>
                      <a:r>
                        <a:rPr lang="ru-RU" sz="1150" dirty="0">
                          <a:solidFill>
                            <a:srgbClr val="000000"/>
                          </a:solidFill>
                          <a:effectLst/>
                          <a:latin typeface="Times New Roman" panose="02020603050405020304" pitchFamily="18" charset="0"/>
                          <a:ea typeface="Times New Roman" panose="02020603050405020304" pitchFamily="18" charset="0"/>
                        </a:rPr>
                        <a:t> инфекции</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ts val="1000"/>
                        </a:lnSpc>
                      </a:pPr>
                      <a:r>
                        <a:rPr lang="en-US" sz="1150">
                          <a:solidFill>
                            <a:srgbClr val="000000"/>
                          </a:solidFill>
                          <a:effectLst/>
                          <a:latin typeface="Times New Roman" panose="02020603050405020304" pitchFamily="18" charset="0"/>
                          <a:ea typeface="Times New Roman" panose="02020603050405020304" pitchFamily="18" charset="0"/>
                        </a:rPr>
                        <a:t>3</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322219458"/>
                  </a:ext>
                </a:extLst>
              </a:tr>
              <a:tr h="149372">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just"/>
                      <a:r>
                        <a:rPr lang="ru-RU" sz="1150" dirty="0">
                          <a:solidFill>
                            <a:srgbClr val="000000"/>
                          </a:solidFill>
                          <a:effectLst/>
                          <a:latin typeface="Times New Roman" panose="02020603050405020304" pitchFamily="18" charset="0"/>
                          <a:ea typeface="Times New Roman" panose="02020603050405020304" pitchFamily="18" charset="0"/>
                        </a:rPr>
                        <a:t>             </a:t>
                      </a:r>
                      <a:r>
                        <a:rPr lang="ru-RU" sz="1150" dirty="0" err="1">
                          <a:solidFill>
                            <a:srgbClr val="000000"/>
                          </a:solidFill>
                          <a:effectLst/>
                          <a:latin typeface="Times New Roman" panose="02020603050405020304" pitchFamily="18" charset="0"/>
                          <a:ea typeface="Times New Roman" panose="02020603050405020304" pitchFamily="18" charset="0"/>
                        </a:rPr>
                        <a:t>цитомегаловирусной</a:t>
                      </a:r>
                      <a:r>
                        <a:rPr lang="ru-RU" sz="1150" dirty="0">
                          <a:solidFill>
                            <a:srgbClr val="000000"/>
                          </a:solidFill>
                          <a:effectLst/>
                          <a:latin typeface="Times New Roman" panose="02020603050405020304" pitchFamily="18" charset="0"/>
                          <a:ea typeface="Times New Roman" panose="02020603050405020304" pitchFamily="18" charset="0"/>
                        </a:rPr>
                        <a:t> инфекции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ts val="1000"/>
                        </a:lnSpc>
                      </a:pPr>
                      <a:r>
                        <a:rPr lang="en-US" sz="1150">
                          <a:solidFill>
                            <a:srgbClr val="000000"/>
                          </a:solidFill>
                          <a:effectLst/>
                          <a:latin typeface="Times New Roman" panose="02020603050405020304" pitchFamily="18" charset="0"/>
                          <a:ea typeface="Times New Roman" panose="02020603050405020304" pitchFamily="18" charset="0"/>
                        </a:rPr>
                        <a:t>4</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64351030"/>
                  </a:ext>
                </a:extLst>
              </a:tr>
              <a:tr h="29874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just"/>
                      <a:r>
                        <a:rPr lang="ru-RU" sz="1150" dirty="0">
                          <a:solidFill>
                            <a:srgbClr val="000000"/>
                          </a:solidFill>
                          <a:effectLst/>
                          <a:latin typeface="Times New Roman" panose="02020603050405020304" pitchFamily="18" charset="0"/>
                          <a:ea typeface="Times New Roman" panose="02020603050405020304" pitchFamily="18" charset="0"/>
                        </a:rPr>
                        <a:t>             инфекции, вызванной вирусом герпеса </a:t>
                      </a:r>
                      <a:r>
                        <a:rPr lang="en-US" sz="1150" dirty="0">
                          <a:solidFill>
                            <a:srgbClr val="000000"/>
                          </a:solidFill>
                          <a:effectLst/>
                          <a:latin typeface="Times New Roman" panose="02020603050405020304" pitchFamily="18" charset="0"/>
                          <a:ea typeface="Times New Roman" panose="02020603050405020304" pitchFamily="18" charset="0"/>
                        </a:rPr>
                        <a:t>H</a:t>
                      </a:r>
                      <a:r>
                        <a:rPr lang="ru-RU" sz="1150" dirty="0">
                          <a:solidFill>
                            <a:srgbClr val="000000"/>
                          </a:solidFill>
                          <a:effectLst/>
                          <a:latin typeface="Times New Roman" panose="02020603050405020304" pitchFamily="18" charset="0"/>
                          <a:ea typeface="Times New Roman" panose="02020603050405020304" pitchFamily="18" charset="0"/>
                        </a:rPr>
                        <a:t>.</a:t>
                      </a:r>
                      <a:r>
                        <a:rPr lang="en-US" sz="1150" dirty="0">
                          <a:solidFill>
                            <a:srgbClr val="000000"/>
                          </a:solidFill>
                          <a:effectLst/>
                          <a:latin typeface="Times New Roman" panose="02020603050405020304" pitchFamily="18" charset="0"/>
                          <a:ea typeface="Times New Roman" panose="02020603050405020304" pitchFamily="18" charset="0"/>
                        </a:rPr>
                        <a:t>simplex</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ts val="1000"/>
                        </a:lnSpc>
                      </a:pPr>
                      <a:r>
                        <a:rPr lang="en-US" sz="1150" dirty="0">
                          <a:solidFill>
                            <a:srgbClr val="000000"/>
                          </a:solidFill>
                          <a:effectLst/>
                          <a:latin typeface="Times New Roman" panose="02020603050405020304" pitchFamily="18" charset="0"/>
                          <a:ea typeface="Times New Roman" panose="02020603050405020304" pitchFamily="18" charset="0"/>
                        </a:rPr>
                        <a:t>5</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76056098"/>
                  </a:ext>
                </a:extLst>
              </a:tr>
              <a:tr h="29874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150">
                          <a:solidFill>
                            <a:srgbClr val="000000"/>
                          </a:solidFill>
                          <a:effectLst/>
                          <a:latin typeface="Times New Roman" panose="02020603050405020304" pitchFamily="18" charset="0"/>
                          <a:ea typeface="Times New Roman" panose="02020603050405020304" pitchFamily="18" charset="0"/>
                        </a:rPr>
                        <a:t>             инфекции, вызванной вирусом </a:t>
                      </a:r>
                      <a:r>
                        <a:rPr lang="en-US" sz="1150">
                          <a:solidFill>
                            <a:srgbClr val="000000"/>
                          </a:solidFill>
                          <a:effectLst/>
                          <a:latin typeface="Times New Roman" panose="02020603050405020304" pitchFamily="18" charset="0"/>
                          <a:ea typeface="Times New Roman" panose="02020603050405020304" pitchFamily="18" charset="0"/>
                        </a:rPr>
                        <a:t>H</a:t>
                      </a:r>
                      <a:r>
                        <a:rPr lang="ru-RU" sz="1150">
                          <a:solidFill>
                            <a:srgbClr val="000000"/>
                          </a:solidFill>
                          <a:effectLst/>
                          <a:latin typeface="Times New Roman" panose="02020603050405020304" pitchFamily="18" charset="0"/>
                          <a:ea typeface="Times New Roman" panose="02020603050405020304" pitchFamily="18" charset="0"/>
                        </a:rPr>
                        <a:t>. </a:t>
                      </a:r>
                      <a:r>
                        <a:rPr lang="en-US" sz="1150">
                          <a:solidFill>
                            <a:srgbClr val="000000"/>
                          </a:solidFill>
                          <a:effectLst/>
                          <a:latin typeface="Times New Roman" panose="02020603050405020304" pitchFamily="18" charset="0"/>
                          <a:ea typeface="Times New Roman" panose="02020603050405020304" pitchFamily="18" charset="0"/>
                        </a:rPr>
                        <a:t>zoster</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ts val="1000"/>
                        </a:lnSpc>
                      </a:pPr>
                      <a:r>
                        <a:rPr lang="en-US" sz="1150" dirty="0">
                          <a:solidFill>
                            <a:srgbClr val="000000"/>
                          </a:solidFill>
                          <a:effectLst/>
                          <a:latin typeface="Times New Roman" panose="02020603050405020304" pitchFamily="18" charset="0"/>
                          <a:ea typeface="Times New Roman" panose="02020603050405020304" pitchFamily="18" charset="0"/>
                        </a:rPr>
                        <a:t>6</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99107898"/>
                  </a:ext>
                </a:extLst>
              </a:tr>
              <a:tr h="149372">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150">
                          <a:solidFill>
                            <a:srgbClr val="000000"/>
                          </a:solidFill>
                          <a:effectLst/>
                          <a:latin typeface="Times New Roman" panose="02020603050405020304" pitchFamily="18" charset="0"/>
                          <a:ea typeface="Times New Roman" panose="02020603050405020304" pitchFamily="18" charset="0"/>
                        </a:rPr>
                        <a:t>             пневмоцистоза</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ts val="1000"/>
                        </a:lnSpc>
                      </a:pPr>
                      <a:r>
                        <a:rPr lang="en-US" sz="1150">
                          <a:solidFill>
                            <a:srgbClr val="000000"/>
                          </a:solidFill>
                          <a:effectLst/>
                          <a:latin typeface="Times New Roman" panose="02020603050405020304" pitchFamily="18" charset="0"/>
                          <a:ea typeface="Times New Roman" panose="02020603050405020304" pitchFamily="18" charset="0"/>
                        </a:rPr>
                        <a:t>7</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40356392"/>
                  </a:ext>
                </a:extLst>
              </a:tr>
              <a:tr h="149372">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150">
                          <a:solidFill>
                            <a:srgbClr val="000000"/>
                          </a:solidFill>
                          <a:effectLst/>
                          <a:latin typeface="Times New Roman" panose="02020603050405020304" pitchFamily="18" charset="0"/>
                          <a:ea typeface="Times New Roman" panose="02020603050405020304" pitchFamily="18" charset="0"/>
                        </a:rPr>
                        <a:t>             токсоплазмоза</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ts val="1000"/>
                        </a:lnSpc>
                      </a:pPr>
                      <a:r>
                        <a:rPr lang="en-US" sz="1150">
                          <a:solidFill>
                            <a:srgbClr val="000000"/>
                          </a:solidFill>
                          <a:effectLst/>
                          <a:latin typeface="Times New Roman" panose="02020603050405020304" pitchFamily="18" charset="0"/>
                          <a:ea typeface="Times New Roman" panose="02020603050405020304" pitchFamily="18" charset="0"/>
                        </a:rPr>
                        <a:t>8</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80437453"/>
                  </a:ext>
                </a:extLst>
              </a:tr>
              <a:tr h="149372">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150">
                          <a:solidFill>
                            <a:srgbClr val="000000"/>
                          </a:solidFill>
                          <a:effectLst/>
                          <a:latin typeface="Times New Roman" panose="02020603050405020304" pitchFamily="18" charset="0"/>
                          <a:ea typeface="Times New Roman" panose="02020603050405020304" pitchFamily="18" charset="0"/>
                        </a:rPr>
                        <a:t>             криптококкоза</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ts val="1000"/>
                        </a:lnSpc>
                      </a:pPr>
                      <a:r>
                        <a:rPr lang="en-US" sz="1150">
                          <a:solidFill>
                            <a:srgbClr val="000000"/>
                          </a:solidFill>
                          <a:effectLst/>
                          <a:latin typeface="Times New Roman" panose="02020603050405020304" pitchFamily="18" charset="0"/>
                          <a:ea typeface="Times New Roman" panose="02020603050405020304" pitchFamily="18" charset="0"/>
                        </a:rPr>
                        <a:t>9</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50555131"/>
                  </a:ext>
                </a:extLst>
              </a:tr>
              <a:tr h="149372">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150">
                          <a:solidFill>
                            <a:srgbClr val="000000"/>
                          </a:solidFill>
                          <a:effectLst/>
                          <a:latin typeface="Times New Roman" panose="02020603050405020304" pitchFamily="18" charset="0"/>
                          <a:ea typeface="Times New Roman" panose="02020603050405020304" pitchFamily="18" charset="0"/>
                        </a:rPr>
                        <a:t>             кандидоза</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ts val="1000"/>
                        </a:lnSpc>
                      </a:pPr>
                      <a:r>
                        <a:rPr lang="ru-RU" sz="1150">
                          <a:solidFill>
                            <a:srgbClr val="000000"/>
                          </a:solidFill>
                          <a:effectLst/>
                          <a:latin typeface="Times New Roman" panose="02020603050405020304" pitchFamily="18" charset="0"/>
                          <a:ea typeface="Times New Roman" panose="02020603050405020304" pitchFamily="18" charset="0"/>
                        </a:rPr>
                        <a:t>10</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694723817"/>
                  </a:ext>
                </a:extLst>
              </a:tr>
              <a:tr h="149372">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150" dirty="0">
                          <a:solidFill>
                            <a:srgbClr val="000000"/>
                          </a:solidFill>
                          <a:effectLst/>
                          <a:latin typeface="Times New Roman" panose="02020603050405020304" pitchFamily="18" charset="0"/>
                          <a:ea typeface="Times New Roman" panose="02020603050405020304" pitchFamily="18" charset="0"/>
                        </a:rPr>
                        <a:t>             инвазивного рака шейки матки</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lnSpc>
                          <a:spcPts val="1000"/>
                        </a:lnSpc>
                      </a:pPr>
                      <a:r>
                        <a:rPr lang="en-US" sz="1150">
                          <a:solidFill>
                            <a:srgbClr val="000000"/>
                          </a:solidFill>
                          <a:effectLst/>
                          <a:latin typeface="Times New Roman" panose="02020603050405020304" pitchFamily="18" charset="0"/>
                          <a:ea typeface="Times New Roman" panose="02020603050405020304" pitchFamily="18" charset="0"/>
                        </a:rPr>
                        <a:t>11</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a:solidFill>
                            <a:srgbClr val="000000"/>
                          </a:solidFill>
                          <a:effectLst/>
                          <a:latin typeface="Times New Roman" panose="02020603050405020304" pitchFamily="18" charset="0"/>
                          <a:ea typeface="Times New Roman" panose="02020603050405020304" pitchFamily="18" charset="0"/>
                        </a:rPr>
                        <a:t> </a:t>
                      </a:r>
                      <a:endParaRPr lang="ru-RU" sz="115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150" b="1" dirty="0">
                          <a:solidFill>
                            <a:srgbClr val="000000"/>
                          </a:solidFill>
                          <a:effectLst/>
                          <a:latin typeface="Times New Roman" panose="02020603050405020304" pitchFamily="18" charset="0"/>
                          <a:ea typeface="Times New Roman" panose="02020603050405020304" pitchFamily="18" charset="0"/>
                        </a:rPr>
                        <a:t> </a:t>
                      </a:r>
                      <a:endParaRPr lang="ru-RU" sz="1150" dirty="0">
                        <a:effectLst/>
                        <a:latin typeface="Times New Roman" panose="02020603050405020304" pitchFamily="18" charset="0"/>
                        <a:ea typeface="Times New Roman" panose="02020603050405020304" pitchFamily="18" charset="0"/>
                      </a:endParaRPr>
                    </a:p>
                  </a:txBody>
                  <a:tcPr marL="67217" marR="672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79273236"/>
                  </a:ext>
                </a:extLst>
              </a:tr>
            </a:tbl>
          </a:graphicData>
        </a:graphic>
      </p:graphicFrame>
      <p:sp>
        <p:nvSpPr>
          <p:cNvPr id="5" name="Прямоугольник 4"/>
          <p:cNvSpPr/>
          <p:nvPr/>
        </p:nvSpPr>
        <p:spPr>
          <a:xfrm>
            <a:off x="661108" y="1520517"/>
            <a:ext cx="1443024" cy="338554"/>
          </a:xfrm>
          <a:prstGeom prst="rect">
            <a:avLst/>
          </a:prstGeom>
        </p:spPr>
        <p:txBody>
          <a:bodyPr wrap="none">
            <a:spAutoFit/>
          </a:bodyPr>
          <a:lstStyle/>
          <a:p>
            <a:r>
              <a:rPr lang="ru-RU" sz="1600" b="1" kern="0" dirty="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rPr>
              <a:t>Таблица 3000</a:t>
            </a:r>
            <a:endParaRPr lang="ru-RU" sz="1600" kern="0" dirty="0">
              <a:solidFill>
                <a:sysClr val="windowText" lastClr="000000"/>
              </a:solidFill>
              <a:latin typeface="Times New Roman" panose="02020603050405020304" pitchFamily="18" charset="0"/>
              <a:cs typeface="Times New Roman" panose="02020603050405020304" pitchFamily="18" charset="0"/>
            </a:endParaRPr>
          </a:p>
        </p:txBody>
      </p:sp>
      <p:sp>
        <p:nvSpPr>
          <p:cNvPr id="6" name="Овал 5"/>
          <p:cNvSpPr/>
          <p:nvPr/>
        </p:nvSpPr>
        <p:spPr>
          <a:xfrm>
            <a:off x="5306568" y="1477884"/>
            <a:ext cx="6047232" cy="821647"/>
          </a:xfrm>
          <a:prstGeom prst="ellipse">
            <a:avLst/>
          </a:prstGeom>
          <a:no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1331551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A71D536-3B17-4480-8B9F-E3007A112AFE}"/>
              </a:ext>
            </a:extLst>
          </p:cNvPr>
          <p:cNvSpPr>
            <a:spLocks noGrp="1"/>
          </p:cNvSpPr>
          <p:nvPr>
            <p:ph type="title"/>
          </p:nvPr>
        </p:nvSpPr>
        <p:spPr>
          <a:xfrm>
            <a:off x="704087" y="341377"/>
            <a:ext cx="11012423" cy="1231391"/>
          </a:xfrm>
        </p:spPr>
        <p:txBody>
          <a:bodyPr>
            <a:noAutofit/>
          </a:bodyPr>
          <a:lstStyle/>
          <a:p>
            <a:pPr algn="ctr"/>
            <a:r>
              <a:rPr lang="ru-RU" sz="2400" dirty="0">
                <a:latin typeface="Times New Roman" panose="02020603050405020304" pitchFamily="18" charset="0"/>
                <a:cs typeface="Times New Roman" panose="02020603050405020304" pitchFamily="18" charset="0"/>
              </a:rPr>
              <a:t>В таблицу </a:t>
            </a:r>
            <a:r>
              <a:rPr lang="ru-RU" sz="2400" dirty="0">
                <a:solidFill>
                  <a:srgbClr val="C00000"/>
                </a:solidFill>
                <a:latin typeface="Times New Roman" panose="02020603050405020304" pitchFamily="18" charset="0"/>
                <a:cs typeface="Times New Roman" panose="02020603050405020304" pitchFamily="18" charset="0"/>
              </a:rPr>
              <a:t>4000 Лица, обследованные на ВИЧ</a:t>
            </a:r>
            <a:r>
              <a:rPr lang="ru-RU" sz="2400" dirty="0">
                <a:latin typeface="Times New Roman" panose="02020603050405020304" pitchFamily="18" charset="0"/>
                <a:cs typeface="Times New Roman" panose="02020603050405020304" pitchFamily="18" charset="0"/>
              </a:rPr>
              <a:t>, </a:t>
            </a:r>
            <a:r>
              <a:rPr lang="ru-RU" sz="2400" dirty="0">
                <a:solidFill>
                  <a:srgbClr val="C00000"/>
                </a:solidFill>
                <a:latin typeface="Times New Roman" panose="02020603050405020304" pitchFamily="18" charset="0"/>
                <a:cs typeface="Times New Roman" panose="02020603050405020304" pitchFamily="18" charset="0"/>
              </a:rPr>
              <a:t>человек</a:t>
            </a:r>
            <a:r>
              <a:rPr lang="ru-RU" sz="2400" dirty="0">
                <a:latin typeface="Times New Roman" panose="02020603050405020304" pitchFamily="18" charset="0"/>
                <a:cs typeface="Times New Roman" panose="02020603050405020304" pitchFamily="18" charset="0"/>
              </a:rPr>
              <a:t>  (вносятся только результаты обследования граждан Российской Федерации, подтверждающие диагноз. Включают результаты лабораторного обследования пациента на ВИЧ только один раз, независимо от числа проведенных исследований)</a:t>
            </a:r>
          </a:p>
        </p:txBody>
      </p:sp>
      <p:sp>
        <p:nvSpPr>
          <p:cNvPr id="6" name="TextBox 5">
            <a:extLst>
              <a:ext uri="{FF2B5EF4-FFF2-40B4-BE49-F238E27FC236}">
                <a16:creationId xmlns:a16="http://schemas.microsoft.com/office/drawing/2014/main" id="{93A5330B-3915-448D-8B4C-0AAEC2FD2D77}"/>
              </a:ext>
            </a:extLst>
          </p:cNvPr>
          <p:cNvSpPr txBox="1"/>
          <p:nvPr/>
        </p:nvSpPr>
        <p:spPr>
          <a:xfrm>
            <a:off x="853440" y="5406353"/>
            <a:ext cx="10580754" cy="1107996"/>
          </a:xfrm>
          <a:prstGeom prst="rect">
            <a:avLst/>
          </a:prstGeom>
          <a:noFill/>
        </p:spPr>
        <p:txBody>
          <a:bodyPr wrap="square">
            <a:spAutoFit/>
          </a:bodyPr>
          <a:lstStyle/>
          <a:p>
            <a:pPr algn="just"/>
            <a:r>
              <a:rPr lang="ru-RU" sz="2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Включение в таблицу 4000 строку 3 всех пациентов, которым проводилось исследование методом ПЦР на </a:t>
            </a:r>
            <a:r>
              <a:rPr lang="ru-RU" sz="2200" b="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РНК/ДНК </a:t>
            </a:r>
            <a:r>
              <a:rPr lang="ru-RU" sz="2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ВИЧ с целью мониторинга заболевания в течение отчётного года, недопустимо</a:t>
            </a:r>
            <a:r>
              <a:rPr lang="ru-RU" sz="2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a:t>
            </a:r>
            <a:endParaRPr lang="ru-RU" sz="2200" dirty="0">
              <a:solidFill>
                <a:prstClr val="black"/>
              </a:solidFill>
              <a:latin typeface="Times New Roman" panose="02020603050405020304" pitchFamily="18" charset="0"/>
              <a:cs typeface="Times New Roman" panose="02020603050405020304" pitchFamily="18" charset="0"/>
            </a:endParaRPr>
          </a:p>
        </p:txBody>
      </p:sp>
      <p:graphicFrame>
        <p:nvGraphicFramePr>
          <p:cNvPr id="5" name="Таблица 4">
            <a:extLst>
              <a:ext uri="{FF2B5EF4-FFF2-40B4-BE49-F238E27FC236}">
                <a16:creationId xmlns:a16="http://schemas.microsoft.com/office/drawing/2014/main" id="{461DF914-FAC2-4271-B319-71CC8565E7A0}"/>
              </a:ext>
            </a:extLst>
          </p:cNvPr>
          <p:cNvGraphicFramePr>
            <a:graphicFrameLocks noGrp="1"/>
          </p:cNvGraphicFramePr>
          <p:nvPr>
            <p:extLst>
              <p:ext uri="{D42A27DB-BD31-4B8C-83A1-F6EECF244321}">
                <p14:modId xmlns:p14="http://schemas.microsoft.com/office/powerpoint/2010/main" val="1202248079"/>
              </p:ext>
            </p:extLst>
          </p:nvPr>
        </p:nvGraphicFramePr>
        <p:xfrm>
          <a:off x="682751" y="1789477"/>
          <a:ext cx="11033760" cy="3221436"/>
        </p:xfrm>
        <a:graphic>
          <a:graphicData uri="http://schemas.openxmlformats.org/drawingml/2006/table">
            <a:tbl>
              <a:tblPr firstRow="1" firstCol="1" lastRow="1" lastCol="1" bandRow="1" bandCol="1"/>
              <a:tblGrid>
                <a:gridCol w="3033178">
                  <a:extLst>
                    <a:ext uri="{9D8B030D-6E8A-4147-A177-3AD203B41FA5}">
                      <a16:colId xmlns:a16="http://schemas.microsoft.com/office/drawing/2014/main" val="2525194654"/>
                    </a:ext>
                  </a:extLst>
                </a:gridCol>
                <a:gridCol w="461867">
                  <a:extLst>
                    <a:ext uri="{9D8B030D-6E8A-4147-A177-3AD203B41FA5}">
                      <a16:colId xmlns:a16="http://schemas.microsoft.com/office/drawing/2014/main" val="676431847"/>
                    </a:ext>
                  </a:extLst>
                </a:gridCol>
                <a:gridCol w="873549">
                  <a:extLst>
                    <a:ext uri="{9D8B030D-6E8A-4147-A177-3AD203B41FA5}">
                      <a16:colId xmlns:a16="http://schemas.microsoft.com/office/drawing/2014/main" val="1352498194"/>
                    </a:ext>
                  </a:extLst>
                </a:gridCol>
                <a:gridCol w="1686706">
                  <a:extLst>
                    <a:ext uri="{9D8B030D-6E8A-4147-A177-3AD203B41FA5}">
                      <a16:colId xmlns:a16="http://schemas.microsoft.com/office/drawing/2014/main" val="1820682412"/>
                    </a:ext>
                  </a:extLst>
                </a:gridCol>
                <a:gridCol w="1686706">
                  <a:extLst>
                    <a:ext uri="{9D8B030D-6E8A-4147-A177-3AD203B41FA5}">
                      <a16:colId xmlns:a16="http://schemas.microsoft.com/office/drawing/2014/main" val="2220952390"/>
                    </a:ext>
                  </a:extLst>
                </a:gridCol>
                <a:gridCol w="1645877">
                  <a:extLst>
                    <a:ext uri="{9D8B030D-6E8A-4147-A177-3AD203B41FA5}">
                      <a16:colId xmlns:a16="http://schemas.microsoft.com/office/drawing/2014/main" val="1157154077"/>
                    </a:ext>
                  </a:extLst>
                </a:gridCol>
                <a:gridCol w="1645877">
                  <a:extLst>
                    <a:ext uri="{9D8B030D-6E8A-4147-A177-3AD203B41FA5}">
                      <a16:colId xmlns:a16="http://schemas.microsoft.com/office/drawing/2014/main" val="682811600"/>
                    </a:ext>
                  </a:extLst>
                </a:gridCol>
              </a:tblGrid>
              <a:tr h="252695">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Контингенты</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a:t>
                      </a:r>
                      <a:br>
                        <a:rPr lang="ru-RU" sz="1400" dirty="0">
                          <a:effectLst/>
                          <a:latin typeface="Times New Roman" panose="02020603050405020304" pitchFamily="18" charset="0"/>
                          <a:ea typeface="Times New Roman" panose="02020603050405020304" pitchFamily="18" charset="0"/>
                        </a:rPr>
                      </a:br>
                      <a:r>
                        <a:rPr lang="ru-RU" sz="1400" dirty="0" err="1">
                          <a:effectLst/>
                          <a:latin typeface="Times New Roman" panose="02020603050405020304" pitchFamily="18" charset="0"/>
                          <a:ea typeface="Times New Roman" panose="02020603050405020304" pitchFamily="18" charset="0"/>
                        </a:rPr>
                        <a:t>стро-ки</a:t>
                      </a:r>
                      <a:endParaRPr lang="ru-RU" sz="1400" dirty="0">
                        <a:effectLst/>
                        <a:latin typeface="Times New Roman" panose="02020603050405020304" pitchFamily="18" charset="0"/>
                        <a:ea typeface="Times New Roman" panose="02020603050405020304" pitchFamily="18" charset="0"/>
                      </a:endParaRP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Всего</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из них</a:t>
                      </a:r>
                    </a:p>
                  </a:txBody>
                  <a:tcPr marL="68517" marR="68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427983574"/>
                  </a:ext>
                </a:extLst>
              </a:tr>
              <a:tr h="758085">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0–14 лет</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15–17 лет</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мужчины 18–59</a:t>
                      </a:r>
                      <a:br>
                        <a:rPr lang="ru-RU" sz="1400" dirty="0">
                          <a:effectLst/>
                          <a:latin typeface="Times New Roman" panose="02020603050405020304" pitchFamily="18" charset="0"/>
                          <a:ea typeface="Times New Roman" panose="02020603050405020304" pitchFamily="18" charset="0"/>
                        </a:rPr>
                      </a:br>
                      <a:r>
                        <a:rPr lang="ru-RU" sz="1400" dirty="0">
                          <a:effectLst/>
                          <a:latin typeface="Times New Roman" panose="02020603050405020304" pitchFamily="18" charset="0"/>
                          <a:ea typeface="Times New Roman" panose="02020603050405020304" pitchFamily="18" charset="0"/>
                        </a:rPr>
                        <a:t>женщины 18–54</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старше трудоспособного возраста</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04502577"/>
                  </a:ext>
                </a:extLst>
              </a:tr>
              <a:tr h="2526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1</a:t>
                      </a:r>
                    </a:p>
                  </a:txBody>
                  <a:tcPr marL="68517" marR="68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a:effectLst/>
                          <a:latin typeface="Times New Roman" panose="02020603050405020304" pitchFamily="18" charset="0"/>
                          <a:ea typeface="Times New Roman" panose="02020603050405020304" pitchFamily="18" charset="0"/>
                        </a:rPr>
                        <a:t>2</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a:effectLst/>
                          <a:latin typeface="Times New Roman" panose="02020603050405020304" pitchFamily="18" charset="0"/>
                          <a:ea typeface="Times New Roman" panose="02020603050405020304" pitchFamily="18" charset="0"/>
                        </a:rPr>
                        <a:t>3</a:t>
                      </a:r>
                    </a:p>
                  </a:txBody>
                  <a:tcPr marL="68517" marR="68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solidFill>
                            <a:schemeClr val="tx1"/>
                          </a:solidFill>
                          <a:effectLst/>
                          <a:latin typeface="Times New Roman" panose="02020603050405020304" pitchFamily="18" charset="0"/>
                          <a:ea typeface="Times New Roman" panose="02020603050405020304" pitchFamily="18" charset="0"/>
                        </a:rPr>
                        <a:t>4</a:t>
                      </a:r>
                    </a:p>
                  </a:txBody>
                  <a:tcPr marL="68517" marR="68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solidFill>
                            <a:schemeClr val="tx1"/>
                          </a:solidFill>
                          <a:effectLst/>
                          <a:latin typeface="Times New Roman" panose="02020603050405020304" pitchFamily="18" charset="0"/>
                          <a:ea typeface="Times New Roman" panose="02020603050405020304" pitchFamily="18" charset="0"/>
                        </a:rPr>
                        <a:t>5</a:t>
                      </a:r>
                    </a:p>
                  </a:txBody>
                  <a:tcPr marL="68517" marR="68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solidFill>
                            <a:schemeClr val="tx1"/>
                          </a:solidFill>
                          <a:effectLst/>
                          <a:latin typeface="Times New Roman" panose="02020603050405020304" pitchFamily="18" charset="0"/>
                          <a:ea typeface="Times New Roman" panose="02020603050405020304" pitchFamily="18" charset="0"/>
                        </a:rPr>
                        <a:t>6</a:t>
                      </a:r>
                    </a:p>
                  </a:txBody>
                  <a:tcPr marL="68517" marR="68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solidFill>
                            <a:schemeClr val="tx1"/>
                          </a:solidFill>
                          <a:effectLst/>
                          <a:latin typeface="Times New Roman" panose="02020603050405020304" pitchFamily="18" charset="0"/>
                          <a:ea typeface="Times New Roman" panose="02020603050405020304" pitchFamily="18" charset="0"/>
                        </a:rPr>
                        <a:t>7</a:t>
                      </a:r>
                    </a:p>
                  </a:txBody>
                  <a:tcPr marL="68517" marR="68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00490186"/>
                  </a:ext>
                </a:extLst>
              </a:tr>
              <a:tr h="50539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400" dirty="0">
                          <a:effectLst/>
                          <a:latin typeface="Times New Roman" panose="02020603050405020304" pitchFamily="18" charset="0"/>
                          <a:ea typeface="Times New Roman" panose="02020603050405020304" pitchFamily="18" charset="0"/>
                        </a:rPr>
                        <a:t>Число лиц </a:t>
                      </a:r>
                      <a:r>
                        <a:rPr lang="ru-RU" sz="1400" dirty="0">
                          <a:solidFill>
                            <a:schemeClr val="tx1"/>
                          </a:solidFill>
                          <a:effectLst/>
                          <a:latin typeface="Times New Roman" panose="02020603050405020304" pitchFamily="18" charset="0"/>
                          <a:ea typeface="Times New Roman" panose="02020603050405020304" pitchFamily="18" charset="0"/>
                        </a:rPr>
                        <a:t>обследованных</a:t>
                      </a:r>
                      <a:r>
                        <a:rPr lang="ru-RU" sz="1400" dirty="0">
                          <a:effectLst/>
                          <a:latin typeface="Times New Roman" panose="02020603050405020304" pitchFamily="18" charset="0"/>
                          <a:ea typeface="Times New Roman" panose="02020603050405020304" pitchFamily="18" charset="0"/>
                        </a:rPr>
                        <a:t> на антитела к ВИЧ в текущем году</a:t>
                      </a:r>
                    </a:p>
                  </a:txBody>
                  <a:tcPr marL="68517" marR="68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a:effectLst/>
                          <a:latin typeface="Times New Roman" panose="02020603050405020304" pitchFamily="18" charset="0"/>
                          <a:ea typeface="Times New Roman" panose="02020603050405020304" pitchFamily="18" charset="0"/>
                        </a:rPr>
                        <a:t>1</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u="none" strike="noStrike">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a:effectLst/>
                          <a:latin typeface="Times New Roman" panose="02020603050405020304" pitchFamily="18" charset="0"/>
                          <a:ea typeface="Times New Roman" panose="02020603050405020304" pitchFamily="18" charset="0"/>
                        </a:rPr>
                        <a:t> </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a:effectLst/>
                          <a:latin typeface="Times New Roman" panose="02020603050405020304" pitchFamily="18" charset="0"/>
                          <a:ea typeface="Times New Roman" panose="02020603050405020304" pitchFamily="18" charset="0"/>
                        </a:rPr>
                        <a:t> </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 </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 </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33560311"/>
                  </a:ext>
                </a:extLst>
              </a:tr>
              <a:tr h="75808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400" dirty="0">
                          <a:effectLst/>
                          <a:latin typeface="Times New Roman" panose="02020603050405020304" pitchFamily="18" charset="0"/>
                          <a:ea typeface="Times New Roman" panose="02020603050405020304" pitchFamily="18" charset="0"/>
                        </a:rPr>
                        <a:t>Число лиц, </a:t>
                      </a:r>
                      <a:r>
                        <a:rPr lang="ru-RU" sz="1400" dirty="0">
                          <a:solidFill>
                            <a:schemeClr val="tx1"/>
                          </a:solidFill>
                          <a:effectLst/>
                          <a:latin typeface="Times New Roman" panose="02020603050405020304" pitchFamily="18" charset="0"/>
                          <a:ea typeface="Times New Roman" panose="02020603050405020304" pitchFamily="18" charset="0"/>
                        </a:rPr>
                        <a:t>у</a:t>
                      </a:r>
                      <a:r>
                        <a:rPr lang="ru-RU" sz="1400" dirty="0">
                          <a:solidFill>
                            <a:srgbClr val="FF0000"/>
                          </a:solidFill>
                          <a:effectLst/>
                          <a:latin typeface="Times New Roman" panose="02020603050405020304" pitchFamily="18" charset="0"/>
                          <a:ea typeface="Times New Roman" panose="02020603050405020304" pitchFamily="18" charset="0"/>
                        </a:rPr>
                        <a:t>  </a:t>
                      </a:r>
                      <a:r>
                        <a:rPr lang="ru-RU" sz="1400" dirty="0">
                          <a:effectLst/>
                          <a:latin typeface="Times New Roman" panose="02020603050405020304" pitchFamily="18" charset="0"/>
                          <a:ea typeface="Times New Roman" panose="02020603050405020304" pitchFamily="18" charset="0"/>
                        </a:rPr>
                        <a:t>которых методом иммунного </a:t>
                      </a:r>
                      <a:r>
                        <a:rPr lang="ru-RU" sz="1400" dirty="0" err="1">
                          <a:effectLst/>
                          <a:latin typeface="Times New Roman" panose="02020603050405020304" pitchFamily="18" charset="0"/>
                          <a:ea typeface="Times New Roman" panose="02020603050405020304" pitchFamily="18" charset="0"/>
                        </a:rPr>
                        <a:t>блотинга</a:t>
                      </a:r>
                      <a:r>
                        <a:rPr lang="ru-RU" sz="1400" dirty="0">
                          <a:effectLst/>
                          <a:latin typeface="Times New Roman" panose="02020603050405020304" pitchFamily="18" charset="0"/>
                          <a:ea typeface="Times New Roman" panose="02020603050405020304" pitchFamily="18" charset="0"/>
                        </a:rPr>
                        <a:t> выявлены антитела к ВИЧ  (из стр. </a:t>
                      </a:r>
                      <a:r>
                        <a:rPr lang="ru-RU" sz="1400" dirty="0">
                          <a:solidFill>
                            <a:srgbClr val="000000"/>
                          </a:solidFill>
                          <a:effectLst/>
                          <a:latin typeface="Times New Roman" panose="02020603050405020304" pitchFamily="18" charset="0"/>
                          <a:ea typeface="Times New Roman" panose="02020603050405020304" pitchFamily="18" charset="0"/>
                        </a:rPr>
                        <a:t>1</a:t>
                      </a:r>
                      <a:r>
                        <a:rPr lang="ru-RU" sz="1400" dirty="0">
                          <a:effectLst/>
                          <a:latin typeface="Times New Roman" panose="02020603050405020304" pitchFamily="18" charset="0"/>
                          <a:ea typeface="Times New Roman" panose="02020603050405020304" pitchFamily="18" charset="0"/>
                        </a:rPr>
                        <a:t>)</a:t>
                      </a:r>
                    </a:p>
                  </a:txBody>
                  <a:tcPr marL="68517" marR="68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2</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u="none" strike="noStrike" dirty="0">
                          <a:effectLst/>
                          <a:latin typeface="Times New Roman" panose="02020603050405020304" pitchFamily="18" charset="0"/>
                          <a:ea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endParaRP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 </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 </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 </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a:effectLst/>
                          <a:latin typeface="Times New Roman" panose="02020603050405020304" pitchFamily="18" charset="0"/>
                          <a:ea typeface="Times New Roman" panose="02020603050405020304" pitchFamily="18" charset="0"/>
                        </a:rPr>
                        <a:t> </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5328246"/>
                  </a:ext>
                </a:extLst>
              </a:tr>
              <a:tr h="694486">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400" dirty="0">
                          <a:effectLst/>
                          <a:latin typeface="Times New Roman" panose="02020603050405020304" pitchFamily="18" charset="0"/>
                          <a:ea typeface="Times New Roman" panose="02020603050405020304" pitchFamily="18" charset="0"/>
                        </a:rPr>
                        <a:t>Число лиц, </a:t>
                      </a:r>
                      <a:r>
                        <a:rPr lang="ru-RU" sz="1400" dirty="0">
                          <a:solidFill>
                            <a:schemeClr val="tx1"/>
                          </a:solidFill>
                          <a:effectLst/>
                          <a:latin typeface="Times New Roman" panose="02020603050405020304" pitchFamily="18" charset="0"/>
                          <a:ea typeface="Times New Roman" panose="02020603050405020304" pitchFamily="18" charset="0"/>
                        </a:rPr>
                        <a:t>у</a:t>
                      </a:r>
                      <a:r>
                        <a:rPr lang="ru-RU" sz="1400" dirty="0">
                          <a:solidFill>
                            <a:srgbClr val="FF0000"/>
                          </a:solidFill>
                          <a:effectLst/>
                          <a:latin typeface="Times New Roman" panose="02020603050405020304" pitchFamily="18" charset="0"/>
                          <a:ea typeface="Times New Roman" panose="02020603050405020304" pitchFamily="18" charset="0"/>
                        </a:rPr>
                        <a:t> </a:t>
                      </a:r>
                      <a:r>
                        <a:rPr lang="ru-RU" sz="1400" dirty="0">
                          <a:effectLst/>
                          <a:latin typeface="Times New Roman" panose="02020603050405020304" pitchFamily="18" charset="0"/>
                          <a:ea typeface="Times New Roman" panose="02020603050405020304" pitchFamily="18" charset="0"/>
                        </a:rPr>
                        <a:t> которых методом ПЦР выявлены </a:t>
                      </a:r>
                      <a:r>
                        <a:rPr lang="ru-RU" sz="1400" dirty="0">
                          <a:solidFill>
                            <a:srgbClr val="C00000"/>
                          </a:solidFill>
                          <a:effectLst/>
                          <a:latin typeface="Times New Roman" panose="02020603050405020304" pitchFamily="18" charset="0"/>
                          <a:ea typeface="Times New Roman" panose="02020603050405020304" pitchFamily="18" charset="0"/>
                        </a:rPr>
                        <a:t>РНК/ДНК </a:t>
                      </a:r>
                      <a:r>
                        <a:rPr lang="ru-RU" sz="1400" dirty="0">
                          <a:effectLst/>
                          <a:latin typeface="Times New Roman" panose="02020603050405020304" pitchFamily="18" charset="0"/>
                          <a:ea typeface="Times New Roman" panose="02020603050405020304" pitchFamily="18" charset="0"/>
                        </a:rPr>
                        <a:t>ВИЧ (из стр. </a:t>
                      </a:r>
                      <a:r>
                        <a:rPr lang="ru-RU" sz="1400" dirty="0">
                          <a:solidFill>
                            <a:srgbClr val="000000"/>
                          </a:solidFill>
                          <a:effectLst/>
                          <a:latin typeface="Times New Roman" panose="02020603050405020304" pitchFamily="18" charset="0"/>
                          <a:ea typeface="Times New Roman" panose="02020603050405020304" pitchFamily="18" charset="0"/>
                        </a:rPr>
                        <a:t>1</a:t>
                      </a:r>
                      <a:r>
                        <a:rPr lang="ru-RU" sz="1400" dirty="0">
                          <a:effectLst/>
                          <a:latin typeface="Times New Roman" panose="02020603050405020304" pitchFamily="18" charset="0"/>
                          <a:ea typeface="Times New Roman" panose="02020603050405020304" pitchFamily="18" charset="0"/>
                        </a:rPr>
                        <a:t>)</a:t>
                      </a:r>
                    </a:p>
                  </a:txBody>
                  <a:tcPr marL="68517" marR="68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a:effectLst/>
                          <a:latin typeface="Times New Roman" panose="02020603050405020304" pitchFamily="18" charset="0"/>
                          <a:ea typeface="Times New Roman" panose="02020603050405020304" pitchFamily="18" charset="0"/>
                        </a:rPr>
                        <a:t>3</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u="none" strike="noStrike">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 </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 </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 </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 </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52653366"/>
                  </a:ext>
                </a:extLst>
              </a:tr>
            </a:tbl>
          </a:graphicData>
        </a:graphic>
      </p:graphicFrame>
      <p:sp>
        <p:nvSpPr>
          <p:cNvPr id="7" name="Прямоугольник 6"/>
          <p:cNvSpPr/>
          <p:nvPr/>
        </p:nvSpPr>
        <p:spPr>
          <a:xfrm>
            <a:off x="704088" y="1778097"/>
            <a:ext cx="1443024" cy="338554"/>
          </a:xfrm>
          <a:prstGeom prst="rect">
            <a:avLst/>
          </a:prstGeom>
        </p:spPr>
        <p:txBody>
          <a:bodyPr wrap="none">
            <a:spAutoFit/>
          </a:bodyPr>
          <a:lstStyle/>
          <a:p>
            <a:r>
              <a:rPr lang="ru-RU" sz="1600" b="1" kern="0" dirty="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rPr>
              <a:t>Таблица </a:t>
            </a:r>
            <a:r>
              <a:rPr lang="ru-RU" sz="1600" b="1" kern="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4000</a:t>
            </a:r>
            <a:endParaRPr lang="ru-RU" sz="1600" kern="0" dirty="0">
              <a:solidFill>
                <a:srgbClr val="C00000"/>
              </a:solidFill>
              <a:latin typeface="Times New Roman" panose="02020603050405020304" pitchFamily="18" charset="0"/>
              <a:cs typeface="Times New Roman" panose="02020603050405020304" pitchFamily="18" charset="0"/>
            </a:endParaRPr>
          </a:p>
        </p:txBody>
      </p:sp>
      <p:sp>
        <p:nvSpPr>
          <p:cNvPr id="8" name="Овал 7"/>
          <p:cNvSpPr/>
          <p:nvPr/>
        </p:nvSpPr>
        <p:spPr>
          <a:xfrm>
            <a:off x="121920" y="4230624"/>
            <a:ext cx="6047232" cy="821647"/>
          </a:xfrm>
          <a:prstGeom prst="ellipse">
            <a:avLst/>
          </a:prstGeom>
          <a:no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3451540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A71D536-3B17-4480-8B9F-E3007A112AFE}"/>
              </a:ext>
            </a:extLst>
          </p:cNvPr>
          <p:cNvSpPr>
            <a:spLocks noGrp="1"/>
          </p:cNvSpPr>
          <p:nvPr>
            <p:ph type="title"/>
          </p:nvPr>
        </p:nvSpPr>
        <p:spPr>
          <a:xfrm>
            <a:off x="559838" y="179726"/>
            <a:ext cx="11156673" cy="1231391"/>
          </a:xfrm>
        </p:spPr>
        <p:txBody>
          <a:bodyPr>
            <a:noAutofit/>
          </a:bodyPr>
          <a:lstStyle/>
          <a:p>
            <a:pPr algn="ctr"/>
            <a:r>
              <a:rPr lang="ru-RU" sz="2400" dirty="0">
                <a:latin typeface="Times New Roman" panose="02020603050405020304" pitchFamily="18" charset="0"/>
                <a:cs typeface="Times New Roman" panose="02020603050405020304" pitchFamily="18" charset="0"/>
              </a:rPr>
              <a:t>В графу 4 строку 2 таблицы </a:t>
            </a:r>
            <a:r>
              <a:rPr lang="ru-RU" sz="2400" dirty="0">
                <a:solidFill>
                  <a:srgbClr val="C00000"/>
                </a:solidFill>
                <a:latin typeface="Times New Roman" panose="02020603050405020304" pitchFamily="18" charset="0"/>
                <a:cs typeface="Times New Roman" panose="02020603050405020304" pitchFamily="18" charset="0"/>
              </a:rPr>
              <a:t>4000 </a:t>
            </a:r>
            <a:r>
              <a:rPr lang="ru-RU" sz="2400" dirty="0">
                <a:latin typeface="Times New Roman" panose="02020603050405020304" pitchFamily="18" charset="0"/>
                <a:cs typeface="Times New Roman" panose="02020603050405020304" pitchFamily="18" charset="0"/>
              </a:rPr>
              <a:t>вносятся только пациенты, с положительным результатом иммунного блоттинга, который подтверждает диагноз</a:t>
            </a:r>
          </a:p>
        </p:txBody>
      </p:sp>
      <p:sp>
        <p:nvSpPr>
          <p:cNvPr id="6" name="TextBox 5">
            <a:extLst>
              <a:ext uri="{FF2B5EF4-FFF2-40B4-BE49-F238E27FC236}">
                <a16:creationId xmlns:a16="http://schemas.microsoft.com/office/drawing/2014/main" id="{93A5330B-3915-448D-8B4C-0AAEC2FD2D77}"/>
              </a:ext>
            </a:extLst>
          </p:cNvPr>
          <p:cNvSpPr txBox="1"/>
          <p:nvPr/>
        </p:nvSpPr>
        <p:spPr>
          <a:xfrm>
            <a:off x="682751" y="5406353"/>
            <a:ext cx="11156673" cy="1107996"/>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ru-RU" sz="2200" b="1" i="0" u="none" strike="noStrike" kern="1200" cap="none" spc="0" normalizeH="0" baseline="0" noProof="0" dirty="0">
                <a:ln>
                  <a:noFill/>
                </a:ln>
                <a:solidFill>
                  <a:srgbClr val="FF0000"/>
                </a:solidFill>
                <a:effectLst/>
                <a:uLnTx/>
                <a:uFillTx/>
                <a:latin typeface="Times New Roman" panose="02020603050405020304" pitchFamily="18" charset="0"/>
                <a:ea typeface="Calibri" panose="020F0502020204030204" pitchFamily="34" charset="0"/>
                <a:cs typeface="Times New Roman" panose="02020603050405020304" pitchFamily="18" charset="0"/>
              </a:rPr>
              <a:t>Включение </a:t>
            </a:r>
            <a:r>
              <a:rPr lang="ru-RU" sz="2200"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в</a:t>
            </a:r>
            <a:r>
              <a:rPr kumimoji="0" lang="ru-RU" sz="2200" b="1" i="0" u="none" strike="noStrike" kern="1200" cap="none" spc="0" normalizeH="0" baseline="0" noProof="0" dirty="0">
                <a:ln>
                  <a:noFill/>
                </a:ln>
                <a:solidFill>
                  <a:srgbClr val="FF0000"/>
                </a:solidFill>
                <a:effectLst/>
                <a:uLnTx/>
                <a:uFillTx/>
                <a:latin typeface="Times New Roman" panose="02020603050405020304" pitchFamily="18" charset="0"/>
                <a:ea typeface="Calibri" panose="020F0502020204030204" pitchFamily="34" charset="0"/>
                <a:cs typeface="Times New Roman" panose="02020603050405020304" pitchFamily="18" charset="0"/>
              </a:rPr>
              <a:t> графу 4 строку 2 таблицы 4000 детей, которые наблюдаются по коду </a:t>
            </a:r>
            <a:r>
              <a:rPr kumimoji="0" lang="en-US" sz="2200" b="1" i="0" u="none" strike="noStrike" kern="1200" cap="none" spc="0" normalizeH="0" baseline="0" noProof="0" dirty="0">
                <a:ln>
                  <a:noFill/>
                </a:ln>
                <a:solidFill>
                  <a:srgbClr val="FF0000"/>
                </a:solidFill>
                <a:effectLst/>
                <a:uLnTx/>
                <a:uFillTx/>
                <a:latin typeface="Times New Roman" panose="02020603050405020304" pitchFamily="18" charset="0"/>
                <a:ea typeface="Calibri" panose="020F0502020204030204" pitchFamily="34" charset="0"/>
                <a:cs typeface="Times New Roman" panose="02020603050405020304" pitchFamily="18" charset="0"/>
              </a:rPr>
              <a:t>R75</a:t>
            </a:r>
            <a:r>
              <a:rPr kumimoji="0" lang="ru-RU" sz="2200" b="1" i="0" u="none" strike="noStrike" kern="1200" cap="none" spc="0" normalizeH="0" baseline="0" noProof="0" dirty="0">
                <a:ln>
                  <a:noFill/>
                </a:ln>
                <a:solidFill>
                  <a:srgbClr val="FF0000"/>
                </a:solidFill>
                <a:effectLst/>
                <a:uLnTx/>
                <a:uFillTx/>
                <a:latin typeface="Times New Roman" panose="02020603050405020304" pitchFamily="18" charset="0"/>
                <a:ea typeface="Calibri" panose="020F0502020204030204" pitchFamily="34" charset="0"/>
                <a:cs typeface="Times New Roman" panose="02020603050405020304" pitchFamily="18" charset="0"/>
              </a:rPr>
              <a:t>,</a:t>
            </a:r>
            <a:r>
              <a:rPr kumimoji="0" lang="en-US" sz="2200" b="1" i="0" u="none" strike="noStrike" kern="1200" cap="none" spc="0" normalizeH="0" baseline="0" noProof="0" dirty="0">
                <a:ln>
                  <a:noFill/>
                </a:ln>
                <a:solidFill>
                  <a:srgbClr val="FF0000"/>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ru-RU" sz="2200" b="1" i="0" u="none" strike="noStrike" kern="1200" cap="none" spc="0" normalizeH="0" baseline="0" noProof="0" dirty="0">
                <a:ln>
                  <a:noFill/>
                </a:ln>
                <a:solidFill>
                  <a:srgbClr val="FF0000"/>
                </a:solidFill>
                <a:effectLst/>
                <a:uLnTx/>
                <a:uFillTx/>
                <a:latin typeface="Times New Roman" panose="02020603050405020304" pitchFamily="18" charset="0"/>
                <a:ea typeface="Calibri" panose="020F0502020204030204" pitchFamily="34" charset="0"/>
                <a:cs typeface="Times New Roman" panose="02020603050405020304" pitchFamily="18" charset="0"/>
              </a:rPr>
              <a:t> и имеют положительный результат иммунного блоттинга за счет циркулирующих антител от матери, недопустимо</a:t>
            </a:r>
            <a:endParaRPr kumimoji="0" lang="ru-RU" sz="2200" b="1" i="0"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endParaRPr>
          </a:p>
        </p:txBody>
      </p:sp>
      <p:graphicFrame>
        <p:nvGraphicFramePr>
          <p:cNvPr id="5" name="Таблица 4">
            <a:extLst>
              <a:ext uri="{FF2B5EF4-FFF2-40B4-BE49-F238E27FC236}">
                <a16:creationId xmlns:a16="http://schemas.microsoft.com/office/drawing/2014/main" id="{461DF914-FAC2-4271-B319-71CC8565E7A0}"/>
              </a:ext>
            </a:extLst>
          </p:cNvPr>
          <p:cNvGraphicFramePr>
            <a:graphicFrameLocks noGrp="1"/>
          </p:cNvGraphicFramePr>
          <p:nvPr/>
        </p:nvGraphicFramePr>
        <p:xfrm>
          <a:off x="682751" y="1789477"/>
          <a:ext cx="11033760" cy="3221436"/>
        </p:xfrm>
        <a:graphic>
          <a:graphicData uri="http://schemas.openxmlformats.org/drawingml/2006/table">
            <a:tbl>
              <a:tblPr firstRow="1" firstCol="1" lastRow="1" lastCol="1" bandRow="1" bandCol="1"/>
              <a:tblGrid>
                <a:gridCol w="3033178">
                  <a:extLst>
                    <a:ext uri="{9D8B030D-6E8A-4147-A177-3AD203B41FA5}">
                      <a16:colId xmlns:a16="http://schemas.microsoft.com/office/drawing/2014/main" val="2525194654"/>
                    </a:ext>
                  </a:extLst>
                </a:gridCol>
                <a:gridCol w="461867">
                  <a:extLst>
                    <a:ext uri="{9D8B030D-6E8A-4147-A177-3AD203B41FA5}">
                      <a16:colId xmlns:a16="http://schemas.microsoft.com/office/drawing/2014/main" val="676431847"/>
                    </a:ext>
                  </a:extLst>
                </a:gridCol>
                <a:gridCol w="873549">
                  <a:extLst>
                    <a:ext uri="{9D8B030D-6E8A-4147-A177-3AD203B41FA5}">
                      <a16:colId xmlns:a16="http://schemas.microsoft.com/office/drawing/2014/main" val="1352498194"/>
                    </a:ext>
                  </a:extLst>
                </a:gridCol>
                <a:gridCol w="1686706">
                  <a:extLst>
                    <a:ext uri="{9D8B030D-6E8A-4147-A177-3AD203B41FA5}">
                      <a16:colId xmlns:a16="http://schemas.microsoft.com/office/drawing/2014/main" val="1820682412"/>
                    </a:ext>
                  </a:extLst>
                </a:gridCol>
                <a:gridCol w="1686706">
                  <a:extLst>
                    <a:ext uri="{9D8B030D-6E8A-4147-A177-3AD203B41FA5}">
                      <a16:colId xmlns:a16="http://schemas.microsoft.com/office/drawing/2014/main" val="2220952390"/>
                    </a:ext>
                  </a:extLst>
                </a:gridCol>
                <a:gridCol w="1645877">
                  <a:extLst>
                    <a:ext uri="{9D8B030D-6E8A-4147-A177-3AD203B41FA5}">
                      <a16:colId xmlns:a16="http://schemas.microsoft.com/office/drawing/2014/main" val="1157154077"/>
                    </a:ext>
                  </a:extLst>
                </a:gridCol>
                <a:gridCol w="1645877">
                  <a:extLst>
                    <a:ext uri="{9D8B030D-6E8A-4147-A177-3AD203B41FA5}">
                      <a16:colId xmlns:a16="http://schemas.microsoft.com/office/drawing/2014/main" val="682811600"/>
                    </a:ext>
                  </a:extLst>
                </a:gridCol>
              </a:tblGrid>
              <a:tr h="252695">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Контингенты</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a:t>
                      </a:r>
                      <a:br>
                        <a:rPr lang="ru-RU" sz="1400" dirty="0">
                          <a:effectLst/>
                          <a:latin typeface="Times New Roman" panose="02020603050405020304" pitchFamily="18" charset="0"/>
                          <a:ea typeface="Times New Roman" panose="02020603050405020304" pitchFamily="18" charset="0"/>
                        </a:rPr>
                      </a:br>
                      <a:r>
                        <a:rPr lang="ru-RU" sz="1400" dirty="0" err="1">
                          <a:effectLst/>
                          <a:latin typeface="Times New Roman" panose="02020603050405020304" pitchFamily="18" charset="0"/>
                          <a:ea typeface="Times New Roman" panose="02020603050405020304" pitchFamily="18" charset="0"/>
                        </a:rPr>
                        <a:t>стро-ки</a:t>
                      </a:r>
                      <a:endParaRPr lang="ru-RU" sz="1400" dirty="0">
                        <a:effectLst/>
                        <a:latin typeface="Times New Roman" panose="02020603050405020304" pitchFamily="18" charset="0"/>
                        <a:ea typeface="Times New Roman" panose="02020603050405020304" pitchFamily="18" charset="0"/>
                      </a:endParaRP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Всего</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4">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из них</a:t>
                      </a:r>
                    </a:p>
                  </a:txBody>
                  <a:tcPr marL="68517" marR="68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427983574"/>
                  </a:ext>
                </a:extLst>
              </a:tr>
              <a:tr h="758085">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0–14 лет</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15–17 лет</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мужчины 18–59</a:t>
                      </a:r>
                      <a:br>
                        <a:rPr lang="ru-RU" sz="1400" dirty="0">
                          <a:effectLst/>
                          <a:latin typeface="Times New Roman" panose="02020603050405020304" pitchFamily="18" charset="0"/>
                          <a:ea typeface="Times New Roman" panose="02020603050405020304" pitchFamily="18" charset="0"/>
                        </a:rPr>
                      </a:br>
                      <a:r>
                        <a:rPr lang="ru-RU" sz="1400" dirty="0">
                          <a:effectLst/>
                          <a:latin typeface="Times New Roman" panose="02020603050405020304" pitchFamily="18" charset="0"/>
                          <a:ea typeface="Times New Roman" panose="02020603050405020304" pitchFamily="18" charset="0"/>
                        </a:rPr>
                        <a:t>женщины 18–54</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старше трудоспособного возраста</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04502577"/>
                  </a:ext>
                </a:extLst>
              </a:tr>
              <a:tr h="2526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1</a:t>
                      </a:r>
                    </a:p>
                  </a:txBody>
                  <a:tcPr marL="68517" marR="68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a:effectLst/>
                          <a:latin typeface="Times New Roman" panose="02020603050405020304" pitchFamily="18" charset="0"/>
                          <a:ea typeface="Times New Roman" panose="02020603050405020304" pitchFamily="18" charset="0"/>
                        </a:rPr>
                        <a:t>2</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a:effectLst/>
                          <a:latin typeface="Times New Roman" panose="02020603050405020304" pitchFamily="18" charset="0"/>
                          <a:ea typeface="Times New Roman" panose="02020603050405020304" pitchFamily="18" charset="0"/>
                        </a:rPr>
                        <a:t>3</a:t>
                      </a:r>
                    </a:p>
                  </a:txBody>
                  <a:tcPr marL="68517" marR="68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solidFill>
                            <a:schemeClr val="tx1"/>
                          </a:solidFill>
                          <a:effectLst/>
                          <a:latin typeface="Times New Roman" panose="02020603050405020304" pitchFamily="18" charset="0"/>
                          <a:ea typeface="Times New Roman" panose="02020603050405020304" pitchFamily="18" charset="0"/>
                        </a:rPr>
                        <a:t>4</a:t>
                      </a:r>
                    </a:p>
                  </a:txBody>
                  <a:tcPr marL="68517" marR="68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solidFill>
                            <a:schemeClr val="tx1"/>
                          </a:solidFill>
                          <a:effectLst/>
                          <a:latin typeface="Times New Roman" panose="02020603050405020304" pitchFamily="18" charset="0"/>
                          <a:ea typeface="Times New Roman" panose="02020603050405020304" pitchFamily="18" charset="0"/>
                        </a:rPr>
                        <a:t>5</a:t>
                      </a:r>
                    </a:p>
                  </a:txBody>
                  <a:tcPr marL="68517" marR="68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solidFill>
                            <a:schemeClr val="tx1"/>
                          </a:solidFill>
                          <a:effectLst/>
                          <a:latin typeface="Times New Roman" panose="02020603050405020304" pitchFamily="18" charset="0"/>
                          <a:ea typeface="Times New Roman" panose="02020603050405020304" pitchFamily="18" charset="0"/>
                        </a:rPr>
                        <a:t>6</a:t>
                      </a:r>
                    </a:p>
                  </a:txBody>
                  <a:tcPr marL="68517" marR="68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solidFill>
                            <a:schemeClr val="tx1"/>
                          </a:solidFill>
                          <a:effectLst/>
                          <a:latin typeface="Times New Roman" panose="02020603050405020304" pitchFamily="18" charset="0"/>
                          <a:ea typeface="Times New Roman" panose="02020603050405020304" pitchFamily="18" charset="0"/>
                        </a:rPr>
                        <a:t>7</a:t>
                      </a:r>
                    </a:p>
                  </a:txBody>
                  <a:tcPr marL="68517" marR="68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00490186"/>
                  </a:ext>
                </a:extLst>
              </a:tr>
              <a:tr h="50539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400" dirty="0">
                          <a:effectLst/>
                          <a:latin typeface="Times New Roman" panose="02020603050405020304" pitchFamily="18" charset="0"/>
                          <a:ea typeface="Times New Roman" panose="02020603050405020304" pitchFamily="18" charset="0"/>
                        </a:rPr>
                        <a:t>Число лиц </a:t>
                      </a:r>
                      <a:r>
                        <a:rPr lang="ru-RU" sz="1400" dirty="0">
                          <a:solidFill>
                            <a:schemeClr val="tx1"/>
                          </a:solidFill>
                          <a:effectLst/>
                          <a:latin typeface="Times New Roman" panose="02020603050405020304" pitchFamily="18" charset="0"/>
                          <a:ea typeface="Times New Roman" panose="02020603050405020304" pitchFamily="18" charset="0"/>
                        </a:rPr>
                        <a:t>обследованных</a:t>
                      </a:r>
                      <a:r>
                        <a:rPr lang="ru-RU" sz="1400" dirty="0">
                          <a:effectLst/>
                          <a:latin typeface="Times New Roman" panose="02020603050405020304" pitchFamily="18" charset="0"/>
                          <a:ea typeface="Times New Roman" panose="02020603050405020304" pitchFamily="18" charset="0"/>
                        </a:rPr>
                        <a:t> на антитела к ВИЧ в текущем году</a:t>
                      </a:r>
                    </a:p>
                  </a:txBody>
                  <a:tcPr marL="68517" marR="68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a:effectLst/>
                          <a:latin typeface="Times New Roman" panose="02020603050405020304" pitchFamily="18" charset="0"/>
                          <a:ea typeface="Times New Roman" panose="02020603050405020304" pitchFamily="18" charset="0"/>
                        </a:rPr>
                        <a:t>1</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u="none" strike="noStrike">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a:effectLst/>
                          <a:latin typeface="Times New Roman" panose="02020603050405020304" pitchFamily="18" charset="0"/>
                          <a:ea typeface="Times New Roman" panose="02020603050405020304" pitchFamily="18" charset="0"/>
                        </a:rPr>
                        <a:t> </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a:effectLst/>
                          <a:latin typeface="Times New Roman" panose="02020603050405020304" pitchFamily="18" charset="0"/>
                          <a:ea typeface="Times New Roman" panose="02020603050405020304" pitchFamily="18" charset="0"/>
                        </a:rPr>
                        <a:t> </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 </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 </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33560311"/>
                  </a:ext>
                </a:extLst>
              </a:tr>
              <a:tr h="75808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400" dirty="0">
                          <a:effectLst/>
                          <a:latin typeface="Times New Roman" panose="02020603050405020304" pitchFamily="18" charset="0"/>
                          <a:ea typeface="Times New Roman" panose="02020603050405020304" pitchFamily="18" charset="0"/>
                        </a:rPr>
                        <a:t>Число лиц, </a:t>
                      </a:r>
                      <a:r>
                        <a:rPr lang="ru-RU" sz="1400" dirty="0">
                          <a:solidFill>
                            <a:schemeClr val="tx1"/>
                          </a:solidFill>
                          <a:effectLst/>
                          <a:latin typeface="Times New Roman" panose="02020603050405020304" pitchFamily="18" charset="0"/>
                          <a:ea typeface="Times New Roman" panose="02020603050405020304" pitchFamily="18" charset="0"/>
                        </a:rPr>
                        <a:t>у</a:t>
                      </a:r>
                      <a:r>
                        <a:rPr lang="ru-RU" sz="1400" dirty="0">
                          <a:solidFill>
                            <a:srgbClr val="FF0000"/>
                          </a:solidFill>
                          <a:effectLst/>
                          <a:latin typeface="Times New Roman" panose="02020603050405020304" pitchFamily="18" charset="0"/>
                          <a:ea typeface="Times New Roman" panose="02020603050405020304" pitchFamily="18" charset="0"/>
                        </a:rPr>
                        <a:t>  </a:t>
                      </a:r>
                      <a:r>
                        <a:rPr lang="ru-RU" sz="1400" dirty="0">
                          <a:effectLst/>
                          <a:latin typeface="Times New Roman" panose="02020603050405020304" pitchFamily="18" charset="0"/>
                          <a:ea typeface="Times New Roman" panose="02020603050405020304" pitchFamily="18" charset="0"/>
                        </a:rPr>
                        <a:t>которых методом иммунного </a:t>
                      </a:r>
                      <a:r>
                        <a:rPr lang="ru-RU" sz="1400" dirty="0" err="1">
                          <a:effectLst/>
                          <a:latin typeface="Times New Roman" panose="02020603050405020304" pitchFamily="18" charset="0"/>
                          <a:ea typeface="Times New Roman" panose="02020603050405020304" pitchFamily="18" charset="0"/>
                        </a:rPr>
                        <a:t>блотинга</a:t>
                      </a:r>
                      <a:r>
                        <a:rPr lang="ru-RU" sz="1400" dirty="0">
                          <a:effectLst/>
                          <a:latin typeface="Times New Roman" panose="02020603050405020304" pitchFamily="18" charset="0"/>
                          <a:ea typeface="Times New Roman" panose="02020603050405020304" pitchFamily="18" charset="0"/>
                        </a:rPr>
                        <a:t> выявлены антитела к ВИЧ  (из стр. </a:t>
                      </a:r>
                      <a:r>
                        <a:rPr lang="ru-RU" sz="1400" dirty="0">
                          <a:solidFill>
                            <a:srgbClr val="000000"/>
                          </a:solidFill>
                          <a:effectLst/>
                          <a:latin typeface="Times New Roman" panose="02020603050405020304" pitchFamily="18" charset="0"/>
                          <a:ea typeface="Times New Roman" panose="02020603050405020304" pitchFamily="18" charset="0"/>
                        </a:rPr>
                        <a:t>1</a:t>
                      </a:r>
                      <a:r>
                        <a:rPr lang="ru-RU" sz="1400" dirty="0">
                          <a:effectLst/>
                          <a:latin typeface="Times New Roman" panose="02020603050405020304" pitchFamily="18" charset="0"/>
                          <a:ea typeface="Times New Roman" panose="02020603050405020304" pitchFamily="18" charset="0"/>
                        </a:rPr>
                        <a:t>)</a:t>
                      </a:r>
                    </a:p>
                  </a:txBody>
                  <a:tcPr marL="68517" marR="68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2</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u="none" strike="noStrike" dirty="0">
                          <a:effectLst/>
                          <a:latin typeface="Times New Roman" panose="02020603050405020304" pitchFamily="18" charset="0"/>
                          <a:ea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endParaRP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 </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 </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 </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a:effectLst/>
                          <a:latin typeface="Times New Roman" panose="02020603050405020304" pitchFamily="18" charset="0"/>
                          <a:ea typeface="Times New Roman" panose="02020603050405020304" pitchFamily="18" charset="0"/>
                        </a:rPr>
                        <a:t> </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75328246"/>
                  </a:ext>
                </a:extLst>
              </a:tr>
              <a:tr h="694486">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400" dirty="0">
                          <a:effectLst/>
                          <a:latin typeface="Times New Roman" panose="02020603050405020304" pitchFamily="18" charset="0"/>
                          <a:ea typeface="Times New Roman" panose="02020603050405020304" pitchFamily="18" charset="0"/>
                        </a:rPr>
                        <a:t>Число лиц, </a:t>
                      </a:r>
                      <a:r>
                        <a:rPr lang="ru-RU" sz="1400" dirty="0">
                          <a:solidFill>
                            <a:schemeClr val="tx1"/>
                          </a:solidFill>
                          <a:effectLst/>
                          <a:latin typeface="Times New Roman" panose="02020603050405020304" pitchFamily="18" charset="0"/>
                          <a:ea typeface="Times New Roman" panose="02020603050405020304" pitchFamily="18" charset="0"/>
                        </a:rPr>
                        <a:t>у</a:t>
                      </a:r>
                      <a:r>
                        <a:rPr lang="ru-RU" sz="1400" dirty="0">
                          <a:solidFill>
                            <a:srgbClr val="FF0000"/>
                          </a:solidFill>
                          <a:effectLst/>
                          <a:latin typeface="Times New Roman" panose="02020603050405020304" pitchFamily="18" charset="0"/>
                          <a:ea typeface="Times New Roman" panose="02020603050405020304" pitchFamily="18" charset="0"/>
                        </a:rPr>
                        <a:t> </a:t>
                      </a:r>
                      <a:r>
                        <a:rPr lang="ru-RU" sz="1400" dirty="0">
                          <a:effectLst/>
                          <a:latin typeface="Times New Roman" panose="02020603050405020304" pitchFamily="18" charset="0"/>
                          <a:ea typeface="Times New Roman" panose="02020603050405020304" pitchFamily="18" charset="0"/>
                        </a:rPr>
                        <a:t> которых методом ПЦР выявлены антитела к ВИЧ (из стр. </a:t>
                      </a:r>
                      <a:r>
                        <a:rPr lang="ru-RU" sz="1400" dirty="0">
                          <a:solidFill>
                            <a:srgbClr val="000000"/>
                          </a:solidFill>
                          <a:effectLst/>
                          <a:latin typeface="Times New Roman" panose="02020603050405020304" pitchFamily="18" charset="0"/>
                          <a:ea typeface="Times New Roman" panose="02020603050405020304" pitchFamily="18" charset="0"/>
                        </a:rPr>
                        <a:t>1</a:t>
                      </a:r>
                      <a:r>
                        <a:rPr lang="ru-RU" sz="1400" dirty="0">
                          <a:effectLst/>
                          <a:latin typeface="Times New Roman" panose="02020603050405020304" pitchFamily="18" charset="0"/>
                          <a:ea typeface="Times New Roman" panose="02020603050405020304" pitchFamily="18" charset="0"/>
                        </a:rPr>
                        <a:t>)</a:t>
                      </a:r>
                    </a:p>
                  </a:txBody>
                  <a:tcPr marL="68517" marR="6851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a:effectLst/>
                          <a:latin typeface="Times New Roman" panose="02020603050405020304" pitchFamily="18" charset="0"/>
                          <a:ea typeface="Times New Roman" panose="02020603050405020304" pitchFamily="18" charset="0"/>
                        </a:rPr>
                        <a:t>3</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u="none" strike="noStrike">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 </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 </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 </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400" dirty="0">
                          <a:effectLst/>
                          <a:latin typeface="Times New Roman" panose="02020603050405020304" pitchFamily="18" charset="0"/>
                          <a:ea typeface="Times New Roman" panose="02020603050405020304" pitchFamily="18" charset="0"/>
                        </a:rPr>
                        <a:t> </a:t>
                      </a:r>
                    </a:p>
                  </a:txBody>
                  <a:tcPr marL="68517" marR="6851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52653366"/>
                  </a:ext>
                </a:extLst>
              </a:tr>
            </a:tbl>
          </a:graphicData>
        </a:graphic>
      </p:graphicFrame>
      <p:sp>
        <p:nvSpPr>
          <p:cNvPr id="7" name="Прямоугольник 6"/>
          <p:cNvSpPr/>
          <p:nvPr/>
        </p:nvSpPr>
        <p:spPr>
          <a:xfrm>
            <a:off x="704088" y="1778097"/>
            <a:ext cx="1443024" cy="33855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sz="1600" b="1" i="0" u="none" strike="noStrike" kern="0" cap="none" spc="0" normalizeH="0" baseline="0" noProof="0" dirty="0">
                <a:ln>
                  <a:noFill/>
                </a:ln>
                <a:solidFill>
                  <a:sysClr val="windowText" lastClr="000000"/>
                </a:solidFill>
                <a:effectLst/>
                <a:uLnTx/>
                <a:uFillTx/>
                <a:latin typeface="Times New Roman" panose="02020603050405020304" pitchFamily="18" charset="0"/>
                <a:ea typeface="Times New Roman" panose="02020603050405020304" pitchFamily="18" charset="0"/>
                <a:cs typeface="Times New Roman" panose="02020603050405020304" pitchFamily="18" charset="0"/>
              </a:rPr>
              <a:t>Таблица </a:t>
            </a:r>
            <a:r>
              <a:rPr lang="ru-RU" sz="1600" b="1" kern="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4000</a:t>
            </a:r>
            <a:endParaRPr kumimoji="0" lang="ru-RU" sz="1600" b="0" i="0" u="none" strike="noStrike" kern="0" cap="none" spc="0" normalizeH="0" baseline="0" noProof="0" dirty="0">
              <a:ln>
                <a:noFill/>
              </a:ln>
              <a:solidFill>
                <a:srgbClr val="C00000"/>
              </a:solidFill>
              <a:effectLst/>
              <a:uLnTx/>
              <a:uFillTx/>
              <a:latin typeface="Times New Roman" panose="02020603050405020304" pitchFamily="18" charset="0"/>
              <a:ea typeface="+mn-ea"/>
              <a:cs typeface="Times New Roman" panose="02020603050405020304" pitchFamily="18" charset="0"/>
            </a:endParaRPr>
          </a:p>
        </p:txBody>
      </p:sp>
      <p:sp>
        <p:nvSpPr>
          <p:cNvPr id="3" name="Овал 2">
            <a:extLst>
              <a:ext uri="{FF2B5EF4-FFF2-40B4-BE49-F238E27FC236}">
                <a16:creationId xmlns:a16="http://schemas.microsoft.com/office/drawing/2014/main" id="{21605E80-6C14-81CC-B4DE-751F40233A6F}"/>
              </a:ext>
            </a:extLst>
          </p:cNvPr>
          <p:cNvSpPr/>
          <p:nvPr/>
        </p:nvSpPr>
        <p:spPr>
          <a:xfrm>
            <a:off x="4898572" y="3528222"/>
            <a:ext cx="1978090" cy="821647"/>
          </a:xfrm>
          <a:prstGeom prst="ellipse">
            <a:avLst/>
          </a:prstGeom>
          <a:no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884480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60258" y="163774"/>
            <a:ext cx="10471484" cy="1171067"/>
          </a:xfrm>
        </p:spPr>
        <p:txBody>
          <a:bodyPr>
            <a:normAutofit fontScale="90000"/>
          </a:bodyPr>
          <a:lstStyle/>
          <a:p>
            <a:pPr algn="ctr"/>
            <a:r>
              <a:rPr lang="ru-RU" sz="2400" b="1" dirty="0">
                <a:solidFill>
                  <a:srgbClr val="C00000"/>
                </a:solidFill>
                <a:latin typeface="Times New Roman" panose="02020603050405020304" pitchFamily="18" charset="0"/>
                <a:cs typeface="Times New Roman" panose="02020603050405020304" pitchFamily="18" charset="0"/>
              </a:rPr>
              <a:t>Таблица 5000. Пациенты с ВИЧ- инфекцией (В20-В24), обследованные и пролеченные от сопутствующих заболеваний, человек  </a:t>
            </a:r>
            <a:r>
              <a:rPr lang="ru-RU" sz="2400" dirty="0">
                <a:latin typeface="Times New Roman" panose="02020603050405020304" pitchFamily="18" charset="0"/>
                <a:cs typeface="Times New Roman" panose="02020603050405020304" pitchFamily="18" charset="0"/>
              </a:rPr>
              <a:t>включает всех пациентов с </a:t>
            </a: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сопутствующей патологией, наблюдавшихся в отчетном году, и впервые выявленных пациентов с сопутствующей патологией</a:t>
            </a:r>
          </a:p>
        </p:txBody>
      </p:sp>
      <p:pic>
        <p:nvPicPr>
          <p:cNvPr id="7" name="Рисунок 6">
            <a:extLst>
              <a:ext uri="{FF2B5EF4-FFF2-40B4-BE49-F238E27FC236}">
                <a16:creationId xmlns:a16="http://schemas.microsoft.com/office/drawing/2014/main" id="{C91833A5-533A-E622-9E70-DFC91F235514}"/>
              </a:ext>
            </a:extLst>
          </p:cNvPr>
          <p:cNvPicPr>
            <a:picLocks noChangeAspect="1"/>
          </p:cNvPicPr>
          <p:nvPr/>
        </p:nvPicPr>
        <p:blipFill>
          <a:blip r:embed="rId2"/>
          <a:srcRect l="22300" t="36219" r="22300" b="32538"/>
          <a:stretch>
            <a:fillRect/>
          </a:stretch>
        </p:blipFill>
        <p:spPr>
          <a:xfrm>
            <a:off x="582888" y="1535371"/>
            <a:ext cx="10514160" cy="4625864"/>
          </a:xfrm>
          <a:prstGeom prst="rect">
            <a:avLst/>
          </a:prstGeom>
        </p:spPr>
      </p:pic>
      <p:sp>
        <p:nvSpPr>
          <p:cNvPr id="5" name="Овал 4"/>
          <p:cNvSpPr/>
          <p:nvPr/>
        </p:nvSpPr>
        <p:spPr>
          <a:xfrm>
            <a:off x="5867959" y="1978925"/>
            <a:ext cx="5741153" cy="2667720"/>
          </a:xfrm>
          <a:prstGeom prst="ellipse">
            <a:avLst/>
          </a:prstGeom>
          <a:no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accent2">
                  <a:lumMod val="75000"/>
                </a:schemeClr>
              </a:solidFill>
            </a:endParaRPr>
          </a:p>
        </p:txBody>
      </p:sp>
      <p:sp>
        <p:nvSpPr>
          <p:cNvPr id="9" name="TextBox 8">
            <a:extLst>
              <a:ext uri="{FF2B5EF4-FFF2-40B4-BE49-F238E27FC236}">
                <a16:creationId xmlns:a16="http://schemas.microsoft.com/office/drawing/2014/main" id="{EE190478-1B5A-AEE3-D184-4A9DEFEC90E6}"/>
              </a:ext>
            </a:extLst>
          </p:cNvPr>
          <p:cNvSpPr txBox="1"/>
          <p:nvPr/>
        </p:nvSpPr>
        <p:spPr>
          <a:xfrm>
            <a:off x="817582" y="6204679"/>
            <a:ext cx="10514160" cy="400110"/>
          </a:xfrm>
          <a:prstGeom prst="rect">
            <a:avLst/>
          </a:prstGeom>
          <a:noFill/>
        </p:spPr>
        <p:txBody>
          <a:bodyPr wrap="square">
            <a:spAutoFit/>
          </a:bodyPr>
          <a:lstStyle/>
          <a:p>
            <a:r>
              <a:rPr kumimoji="0" lang="ru-RU" sz="2000" b="1" i="0" u="sng" strike="noStrike" kern="1200" cap="none" spc="0" normalizeH="0" baseline="0" noProof="0" dirty="0">
                <a:ln>
                  <a:noFill/>
                </a:ln>
                <a:solidFill>
                  <a:srgbClr val="FF0000"/>
                </a:solidFill>
                <a:effectLst/>
                <a:uLnTx/>
                <a:uFillTx/>
                <a:latin typeface="Times New Roman" panose="02020603050405020304" pitchFamily="18" charset="0"/>
                <a:ea typeface="+mj-ea"/>
                <a:cs typeface="Times New Roman" panose="02020603050405020304" pitchFamily="18" charset="0"/>
              </a:rPr>
              <a:t>Пациенты с хроническим гепатитом В с дельта-агентом указываются</a:t>
            </a:r>
            <a:r>
              <a:rPr lang="ru-RU" sz="2000" b="1" u="sng" dirty="0">
                <a:solidFill>
                  <a:srgbClr val="FF0000"/>
                </a:solidFill>
                <a:latin typeface="Times New Roman" panose="02020603050405020304" pitchFamily="18" charset="0"/>
                <a:ea typeface="+mj-ea"/>
                <a:cs typeface="Times New Roman" panose="02020603050405020304" pitchFamily="18" charset="0"/>
              </a:rPr>
              <a:t> в отдельной строке</a:t>
            </a:r>
            <a:r>
              <a:rPr kumimoji="0" lang="ru-RU" sz="2000" b="1" i="0" u="sng" strike="noStrike" kern="1200" cap="none" spc="0" normalizeH="0" baseline="0" noProof="0" dirty="0">
                <a:ln>
                  <a:noFill/>
                </a:ln>
                <a:solidFill>
                  <a:srgbClr val="FF0000"/>
                </a:solidFill>
                <a:effectLst/>
                <a:uLnTx/>
                <a:uFillTx/>
                <a:latin typeface="Times New Roman" panose="02020603050405020304" pitchFamily="18" charset="0"/>
                <a:ea typeface="+mj-ea"/>
                <a:cs typeface="Times New Roman" panose="02020603050405020304" pitchFamily="18" charset="0"/>
              </a:rPr>
              <a:t> </a:t>
            </a:r>
            <a:endParaRPr lang="ru-RU" sz="2000" b="1" u="sng" dirty="0">
              <a:solidFill>
                <a:srgbClr val="FF0000"/>
              </a:solidFill>
            </a:endParaRPr>
          </a:p>
        </p:txBody>
      </p:sp>
      <p:sp>
        <p:nvSpPr>
          <p:cNvPr id="3" name="Овал 2">
            <a:extLst>
              <a:ext uri="{FF2B5EF4-FFF2-40B4-BE49-F238E27FC236}">
                <a16:creationId xmlns:a16="http://schemas.microsoft.com/office/drawing/2014/main" id="{9297CE8D-4521-9A82-7E21-BABA5332CBC8}"/>
              </a:ext>
            </a:extLst>
          </p:cNvPr>
          <p:cNvSpPr/>
          <p:nvPr/>
        </p:nvSpPr>
        <p:spPr>
          <a:xfrm>
            <a:off x="429208" y="4534678"/>
            <a:ext cx="3517641" cy="597159"/>
          </a:xfrm>
          <a:prstGeom prst="ellipse">
            <a:avLst/>
          </a:prstGeom>
          <a:no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accent2">
                  <a:lumMod val="75000"/>
                </a:schemeClr>
              </a:solidFill>
            </a:endParaRPr>
          </a:p>
        </p:txBody>
      </p:sp>
    </p:spTree>
    <p:extLst>
      <p:ext uri="{BB962C8B-B14F-4D97-AF65-F5344CB8AC3E}">
        <p14:creationId xmlns:p14="http://schemas.microsoft.com/office/powerpoint/2010/main" val="33551444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70959C-8F72-4BB8-7985-DE34D6A0F97D}"/>
            </a:ext>
          </a:extLst>
        </p:cNvPr>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id="{A770F80B-ACC8-64FD-C79A-E7B7371FA506}"/>
              </a:ext>
            </a:extLst>
          </p:cNvPr>
          <p:cNvSpPr/>
          <p:nvPr/>
        </p:nvSpPr>
        <p:spPr>
          <a:xfrm>
            <a:off x="712578" y="1359414"/>
            <a:ext cx="10903202" cy="4968552"/>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 name="Заголовок 1">
            <a:extLst>
              <a:ext uri="{FF2B5EF4-FFF2-40B4-BE49-F238E27FC236}">
                <a16:creationId xmlns:a16="http://schemas.microsoft.com/office/drawing/2014/main" id="{F57E1246-EE5F-C92E-CFD9-3930EBACDE05}"/>
              </a:ext>
            </a:extLst>
          </p:cNvPr>
          <p:cNvSpPr>
            <a:spLocks noGrp="1"/>
          </p:cNvSpPr>
          <p:nvPr>
            <p:ph type="title"/>
          </p:nvPr>
        </p:nvSpPr>
        <p:spPr>
          <a:xfrm>
            <a:off x="401216" y="445193"/>
            <a:ext cx="11523306" cy="1325563"/>
          </a:xfrm>
        </p:spPr>
        <p:txBody>
          <a:bodyPr>
            <a:normAutofit/>
          </a:bodyPr>
          <a:lstStyle/>
          <a:p>
            <a:pPr lvl="0" algn="ctr">
              <a:lnSpc>
                <a:spcPct val="100000"/>
              </a:lnSpc>
              <a:spcBef>
                <a:spcPts val="0"/>
              </a:spcBef>
            </a:pPr>
            <a:r>
              <a:rPr lang="ru-RU" altLang="ru-RU" sz="2200" b="1" dirty="0">
                <a:solidFill>
                  <a:schemeClr val="accent2">
                    <a:lumMod val="75000"/>
                  </a:schemeClr>
                </a:solidFill>
                <a:latin typeface="Times New Roman" panose="02020603050405020304" pitchFamily="18" charset="0"/>
                <a:ea typeface="+mn-ea"/>
                <a:cs typeface="Times New Roman" panose="02020603050405020304" pitchFamily="18" charset="0"/>
              </a:rPr>
              <a:t>НЕКОТОРЫЕ УСЛОВИЯ ВНУТРИТАБЛИЧНОГО КОНТРОЛЯ ДЛЯ ТАБЛИЦЫ 4000</a:t>
            </a:r>
            <a:br>
              <a:rPr lang="ru-RU" altLang="ru-RU" sz="2200" b="1" dirty="0">
                <a:solidFill>
                  <a:schemeClr val="accent2">
                    <a:lumMod val="75000"/>
                  </a:schemeClr>
                </a:solidFill>
                <a:latin typeface="Times New Roman" panose="02020603050405020304" pitchFamily="18" charset="0"/>
                <a:ea typeface="+mn-ea"/>
                <a:cs typeface="Times New Roman" panose="02020603050405020304" pitchFamily="18" charset="0"/>
              </a:rPr>
            </a:br>
            <a:endParaRPr lang="ru-RU" sz="2200" dirty="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3" name="Объект 2">
            <a:extLst>
              <a:ext uri="{FF2B5EF4-FFF2-40B4-BE49-F238E27FC236}">
                <a16:creationId xmlns:a16="http://schemas.microsoft.com/office/drawing/2014/main" id="{2B530CB8-EB45-836F-3160-E92B3BD0788F}"/>
              </a:ext>
            </a:extLst>
          </p:cNvPr>
          <p:cNvSpPr>
            <a:spLocks noGrp="1"/>
          </p:cNvSpPr>
          <p:nvPr>
            <p:ph idx="1"/>
          </p:nvPr>
        </p:nvSpPr>
        <p:spPr>
          <a:xfrm>
            <a:off x="815604" y="1502384"/>
            <a:ext cx="10726507" cy="4721134"/>
          </a:xfrm>
        </p:spPr>
        <p:txBody>
          <a:bodyPr>
            <a:noAutofit/>
          </a:bodyPr>
          <a:lstStyle/>
          <a:p>
            <a:pPr marL="0" indent="0" algn="just">
              <a:lnSpc>
                <a:spcPct val="100000"/>
              </a:lnSpc>
              <a:spcBef>
                <a:spcPts val="0"/>
              </a:spcBef>
              <a:buNone/>
            </a:pPr>
            <a:r>
              <a:rPr lang="ru-RU" sz="2400" dirty="0">
                <a:solidFill>
                  <a:prstClr val="black"/>
                </a:solidFill>
                <a:latin typeface="Times New Roman" panose="02020603050405020304" pitchFamily="18" charset="0"/>
                <a:cs typeface="Times New Roman" panose="02020603050405020304" pitchFamily="18" charset="0"/>
              </a:rPr>
              <a:t>Таб. 4000 стр. 1</a:t>
            </a:r>
            <a:r>
              <a:rPr lang="en-US" sz="2400" dirty="0">
                <a:solidFill>
                  <a:prstClr val="black"/>
                </a:solidFill>
                <a:latin typeface="Times New Roman" panose="02020603050405020304" pitchFamily="18" charset="0"/>
                <a:cs typeface="Times New Roman" panose="02020603050405020304" pitchFamily="18" charset="0"/>
              </a:rPr>
              <a:t>:</a:t>
            </a:r>
            <a:r>
              <a:rPr lang="ru-RU" sz="2400" dirty="0">
                <a:solidFill>
                  <a:prstClr val="black"/>
                </a:solidFill>
                <a:latin typeface="Times New Roman" panose="02020603050405020304" pitchFamily="18" charset="0"/>
                <a:cs typeface="Times New Roman" panose="02020603050405020304" pitchFamily="18" charset="0"/>
              </a:rPr>
              <a:t>5</a:t>
            </a:r>
            <a:r>
              <a:rPr lang="en-US" sz="2400" dirty="0">
                <a:solidFill>
                  <a:prstClr val="black"/>
                </a:solidFill>
                <a:latin typeface="Times New Roman" panose="02020603050405020304" pitchFamily="18" charset="0"/>
                <a:cs typeface="Times New Roman" panose="02020603050405020304" pitchFamily="18" charset="0"/>
              </a:rPr>
              <a:t> </a:t>
            </a:r>
            <a:r>
              <a:rPr lang="ru-RU" sz="2400" dirty="0">
                <a:solidFill>
                  <a:prstClr val="black"/>
                </a:solidFill>
                <a:latin typeface="Times New Roman" panose="02020603050405020304" pitchFamily="18" charset="0"/>
                <a:cs typeface="Times New Roman" panose="02020603050405020304" pitchFamily="18" charset="0"/>
              </a:rPr>
              <a:t>гр. 04 должна быть </a:t>
            </a:r>
            <a:r>
              <a:rPr lang="ru-RU" sz="2400" u="sng" dirty="0">
                <a:solidFill>
                  <a:prstClr val="black"/>
                </a:solidFill>
                <a:latin typeface="Times New Roman" panose="02020603050405020304" pitchFamily="18" charset="0"/>
                <a:cs typeface="Times New Roman" panose="02020603050405020304" pitchFamily="18" charset="0"/>
              </a:rPr>
              <a:t>больше</a:t>
            </a:r>
            <a:r>
              <a:rPr lang="ru-RU" sz="2400" dirty="0">
                <a:solidFill>
                  <a:prstClr val="black"/>
                </a:solidFill>
                <a:latin typeface="Times New Roman" panose="02020603050405020304" pitchFamily="18" charset="0"/>
                <a:cs typeface="Times New Roman" panose="02020603050405020304" pitchFamily="18" charset="0"/>
              </a:rPr>
              <a:t> или </a:t>
            </a:r>
            <a:r>
              <a:rPr lang="ru-RU" sz="2400" u="sng" dirty="0">
                <a:solidFill>
                  <a:prstClr val="black"/>
                </a:solidFill>
                <a:latin typeface="Times New Roman" panose="02020603050405020304" pitchFamily="18" charset="0"/>
                <a:cs typeface="Times New Roman" panose="02020603050405020304" pitchFamily="18" charset="0"/>
              </a:rPr>
              <a:t>равна</a:t>
            </a:r>
            <a:r>
              <a:rPr lang="ru-RU" sz="2400" dirty="0">
                <a:solidFill>
                  <a:prstClr val="black"/>
                </a:solidFill>
                <a:latin typeface="Times New Roman" panose="02020603050405020304" pitchFamily="18" charset="0"/>
                <a:cs typeface="Times New Roman" panose="02020603050405020304" pitchFamily="18" charset="0"/>
              </a:rPr>
              <a:t> таб. 4000 стр. 1</a:t>
            </a:r>
            <a:r>
              <a:rPr lang="en-US" sz="2400" dirty="0">
                <a:solidFill>
                  <a:prstClr val="black"/>
                </a:solidFill>
                <a:latin typeface="Times New Roman" panose="02020603050405020304" pitchFamily="18" charset="0"/>
                <a:cs typeface="Times New Roman" panose="02020603050405020304" pitchFamily="18" charset="0"/>
              </a:rPr>
              <a:t>:</a:t>
            </a:r>
            <a:r>
              <a:rPr lang="ru-RU" sz="2400" dirty="0">
                <a:solidFill>
                  <a:prstClr val="black"/>
                </a:solidFill>
                <a:latin typeface="Times New Roman" panose="02020603050405020304" pitchFamily="18" charset="0"/>
                <a:cs typeface="Times New Roman" panose="02020603050405020304" pitchFamily="18" charset="0"/>
              </a:rPr>
              <a:t>5 </a:t>
            </a:r>
            <a:r>
              <a:rPr lang="ru-RU" sz="2400" dirty="0" err="1">
                <a:solidFill>
                  <a:prstClr val="black"/>
                </a:solidFill>
                <a:latin typeface="Times New Roman" panose="02020603050405020304" pitchFamily="18" charset="0"/>
                <a:cs typeface="Times New Roman" panose="02020603050405020304" pitchFamily="18" charset="0"/>
              </a:rPr>
              <a:t>гр</a:t>
            </a:r>
            <a:r>
              <a:rPr lang="ru-RU" sz="2400" dirty="0">
                <a:solidFill>
                  <a:prstClr val="black"/>
                </a:solidFill>
                <a:latin typeface="Times New Roman" panose="02020603050405020304" pitchFamily="18" charset="0"/>
                <a:cs typeface="Times New Roman" panose="02020603050405020304" pitchFamily="18" charset="0"/>
              </a:rPr>
              <a:t> 05</a:t>
            </a:r>
          </a:p>
          <a:p>
            <a:pPr marL="0" indent="0" algn="just">
              <a:lnSpc>
                <a:spcPct val="100000"/>
              </a:lnSpc>
              <a:spcBef>
                <a:spcPts val="0"/>
              </a:spcBef>
              <a:buNone/>
            </a:pPr>
            <a:endParaRPr lang="ru-RU" sz="2400" dirty="0">
              <a:solidFill>
                <a:prstClr val="black"/>
              </a:solidFill>
              <a:latin typeface="Times New Roman" panose="02020603050405020304" pitchFamily="18" charset="0"/>
              <a:cs typeface="Times New Roman" panose="02020603050405020304" pitchFamily="18" charset="0"/>
            </a:endParaRPr>
          </a:p>
          <a:p>
            <a:pPr marL="0" indent="0" algn="just">
              <a:lnSpc>
                <a:spcPct val="100000"/>
              </a:lnSpc>
              <a:spcBef>
                <a:spcPts val="0"/>
              </a:spcBef>
              <a:buNone/>
            </a:pPr>
            <a:r>
              <a:rPr lang="ru-RU" sz="2400" dirty="0">
                <a:solidFill>
                  <a:prstClr val="black"/>
                </a:solidFill>
                <a:latin typeface="Times New Roman" panose="02020603050405020304" pitchFamily="18" charset="0"/>
                <a:cs typeface="Times New Roman" panose="02020603050405020304" pitchFamily="18" charset="0"/>
              </a:rPr>
              <a:t>Таб. 4000 стр. 1:5 гр. 06 должна быть </a:t>
            </a:r>
            <a:r>
              <a:rPr lang="ru-RU" sz="2400" u="sng" dirty="0">
                <a:solidFill>
                  <a:prstClr val="black"/>
                </a:solidFill>
                <a:latin typeface="Times New Roman" panose="02020603050405020304" pitchFamily="18" charset="0"/>
                <a:cs typeface="Times New Roman" panose="02020603050405020304" pitchFamily="18" charset="0"/>
              </a:rPr>
              <a:t>больше</a:t>
            </a:r>
            <a:r>
              <a:rPr lang="ru-RU" sz="2400" dirty="0">
                <a:solidFill>
                  <a:prstClr val="black"/>
                </a:solidFill>
                <a:latin typeface="Times New Roman" panose="02020603050405020304" pitchFamily="18" charset="0"/>
                <a:cs typeface="Times New Roman" panose="02020603050405020304" pitchFamily="18" charset="0"/>
              </a:rPr>
              <a:t> или </a:t>
            </a:r>
            <a:r>
              <a:rPr lang="ru-RU" sz="2400" u="sng" dirty="0">
                <a:solidFill>
                  <a:prstClr val="black"/>
                </a:solidFill>
                <a:latin typeface="Times New Roman" panose="02020603050405020304" pitchFamily="18" charset="0"/>
                <a:cs typeface="Times New Roman" panose="02020603050405020304" pitchFamily="18" charset="0"/>
              </a:rPr>
              <a:t>равна</a:t>
            </a:r>
            <a:r>
              <a:rPr lang="ru-RU" sz="2400" dirty="0">
                <a:solidFill>
                  <a:prstClr val="black"/>
                </a:solidFill>
                <a:latin typeface="Times New Roman" panose="02020603050405020304" pitchFamily="18" charset="0"/>
                <a:cs typeface="Times New Roman" panose="02020603050405020304" pitchFamily="18" charset="0"/>
              </a:rPr>
              <a:t> таб. 4000 стр. 1:5 </a:t>
            </a:r>
            <a:r>
              <a:rPr lang="ru-RU" sz="2400" dirty="0" err="1">
                <a:solidFill>
                  <a:prstClr val="black"/>
                </a:solidFill>
                <a:latin typeface="Times New Roman" panose="02020603050405020304" pitchFamily="18" charset="0"/>
                <a:cs typeface="Times New Roman" panose="02020603050405020304" pitchFamily="18" charset="0"/>
              </a:rPr>
              <a:t>гр</a:t>
            </a:r>
            <a:r>
              <a:rPr lang="ru-RU" sz="2400" dirty="0">
                <a:solidFill>
                  <a:prstClr val="black"/>
                </a:solidFill>
                <a:latin typeface="Times New Roman" panose="02020603050405020304" pitchFamily="18" charset="0"/>
                <a:cs typeface="Times New Roman" panose="02020603050405020304" pitchFamily="18" charset="0"/>
              </a:rPr>
              <a:t> 07</a:t>
            </a:r>
          </a:p>
          <a:p>
            <a:pPr marL="0" indent="0" algn="just">
              <a:lnSpc>
                <a:spcPct val="100000"/>
              </a:lnSpc>
              <a:spcBef>
                <a:spcPts val="0"/>
              </a:spcBef>
              <a:buNone/>
            </a:pPr>
            <a:endParaRPr lang="ru-RU" sz="2400" dirty="0">
              <a:solidFill>
                <a:prstClr val="black"/>
              </a:solidFill>
              <a:latin typeface="Times New Roman" panose="02020603050405020304" pitchFamily="18" charset="0"/>
              <a:cs typeface="Times New Roman" panose="02020603050405020304" pitchFamily="18" charset="0"/>
            </a:endParaRPr>
          </a:p>
          <a:p>
            <a:pPr marL="0" indent="0" algn="just">
              <a:lnSpc>
                <a:spcPct val="100000"/>
              </a:lnSpc>
              <a:spcBef>
                <a:spcPts val="0"/>
              </a:spcBef>
              <a:buNone/>
            </a:pPr>
            <a:r>
              <a:rPr lang="ru-RU" sz="2400" dirty="0">
                <a:solidFill>
                  <a:prstClr val="black"/>
                </a:solidFill>
                <a:latin typeface="Times New Roman" panose="02020603050405020304" pitchFamily="18" charset="0"/>
                <a:cs typeface="Times New Roman" panose="02020603050405020304" pitchFamily="18" charset="0"/>
              </a:rPr>
              <a:t>Таб. 4000 стр. 1:5 гр. 08 должна быть </a:t>
            </a:r>
            <a:r>
              <a:rPr lang="ru-RU" sz="2400" u="sng" dirty="0">
                <a:solidFill>
                  <a:prstClr val="black"/>
                </a:solidFill>
                <a:latin typeface="Times New Roman" panose="02020603050405020304" pitchFamily="18" charset="0"/>
                <a:cs typeface="Times New Roman" panose="02020603050405020304" pitchFamily="18" charset="0"/>
              </a:rPr>
              <a:t>больше</a:t>
            </a:r>
            <a:r>
              <a:rPr lang="ru-RU" sz="2400" dirty="0">
                <a:solidFill>
                  <a:prstClr val="black"/>
                </a:solidFill>
                <a:latin typeface="Times New Roman" panose="02020603050405020304" pitchFamily="18" charset="0"/>
                <a:cs typeface="Times New Roman" panose="02020603050405020304" pitchFamily="18" charset="0"/>
              </a:rPr>
              <a:t> или </a:t>
            </a:r>
            <a:r>
              <a:rPr lang="ru-RU" sz="2400" u="sng" dirty="0">
                <a:solidFill>
                  <a:prstClr val="black"/>
                </a:solidFill>
                <a:latin typeface="Times New Roman" panose="02020603050405020304" pitchFamily="18" charset="0"/>
                <a:cs typeface="Times New Roman" panose="02020603050405020304" pitchFamily="18" charset="0"/>
              </a:rPr>
              <a:t>равна</a:t>
            </a:r>
            <a:r>
              <a:rPr lang="ru-RU" sz="2400" dirty="0">
                <a:solidFill>
                  <a:prstClr val="black"/>
                </a:solidFill>
                <a:latin typeface="Times New Roman" panose="02020603050405020304" pitchFamily="18" charset="0"/>
                <a:cs typeface="Times New Roman" panose="02020603050405020304" pitchFamily="18" charset="0"/>
              </a:rPr>
              <a:t> таб. 4000 стр. 1:5 </a:t>
            </a:r>
            <a:r>
              <a:rPr lang="ru-RU" sz="2400" dirty="0" err="1">
                <a:solidFill>
                  <a:prstClr val="black"/>
                </a:solidFill>
                <a:latin typeface="Times New Roman" panose="02020603050405020304" pitchFamily="18" charset="0"/>
                <a:cs typeface="Times New Roman" panose="02020603050405020304" pitchFamily="18" charset="0"/>
              </a:rPr>
              <a:t>гр</a:t>
            </a:r>
            <a:r>
              <a:rPr lang="ru-RU" sz="2400" dirty="0">
                <a:solidFill>
                  <a:prstClr val="black"/>
                </a:solidFill>
                <a:latin typeface="Times New Roman" panose="02020603050405020304" pitchFamily="18" charset="0"/>
                <a:cs typeface="Times New Roman" panose="02020603050405020304" pitchFamily="18" charset="0"/>
              </a:rPr>
              <a:t> 09</a:t>
            </a:r>
          </a:p>
          <a:p>
            <a:pPr marL="0" indent="0" algn="just">
              <a:lnSpc>
                <a:spcPct val="100000"/>
              </a:lnSpc>
              <a:spcBef>
                <a:spcPts val="0"/>
              </a:spcBef>
              <a:buNone/>
            </a:pPr>
            <a:endParaRPr lang="ru-RU" sz="2400" dirty="0">
              <a:solidFill>
                <a:prstClr val="black"/>
              </a:solidFill>
              <a:latin typeface="Times New Roman" panose="02020603050405020304" pitchFamily="18" charset="0"/>
              <a:cs typeface="Times New Roman" panose="02020603050405020304" pitchFamily="18" charset="0"/>
            </a:endParaRPr>
          </a:p>
          <a:p>
            <a:pPr marL="0" indent="0" algn="just">
              <a:lnSpc>
                <a:spcPct val="100000"/>
              </a:lnSpc>
              <a:spcBef>
                <a:spcPts val="0"/>
              </a:spcBef>
              <a:buNone/>
            </a:pPr>
            <a:r>
              <a:rPr lang="ru-RU" sz="2400" dirty="0">
                <a:solidFill>
                  <a:prstClr val="black"/>
                </a:solidFill>
                <a:latin typeface="Times New Roman" panose="02020603050405020304" pitchFamily="18" charset="0"/>
                <a:cs typeface="Times New Roman" panose="02020603050405020304" pitchFamily="18" charset="0"/>
              </a:rPr>
              <a:t>Таб. 4000 стр. 1:5 гр. 06 должна быть </a:t>
            </a:r>
            <a:r>
              <a:rPr lang="ru-RU" sz="2400" u="sng" dirty="0">
                <a:solidFill>
                  <a:prstClr val="black"/>
                </a:solidFill>
                <a:latin typeface="Times New Roman" panose="02020603050405020304" pitchFamily="18" charset="0"/>
                <a:cs typeface="Times New Roman" panose="02020603050405020304" pitchFamily="18" charset="0"/>
              </a:rPr>
              <a:t>больше</a:t>
            </a:r>
            <a:r>
              <a:rPr lang="ru-RU" sz="2400" dirty="0">
                <a:solidFill>
                  <a:prstClr val="black"/>
                </a:solidFill>
                <a:latin typeface="Times New Roman" panose="02020603050405020304" pitchFamily="18" charset="0"/>
                <a:cs typeface="Times New Roman" panose="02020603050405020304" pitchFamily="18" charset="0"/>
              </a:rPr>
              <a:t> или </a:t>
            </a:r>
            <a:r>
              <a:rPr lang="ru-RU" sz="2400" u="sng" dirty="0">
                <a:solidFill>
                  <a:prstClr val="black"/>
                </a:solidFill>
                <a:latin typeface="Times New Roman" panose="02020603050405020304" pitchFamily="18" charset="0"/>
                <a:cs typeface="Times New Roman" panose="02020603050405020304" pitchFamily="18" charset="0"/>
              </a:rPr>
              <a:t>равна</a:t>
            </a:r>
            <a:r>
              <a:rPr lang="ru-RU" sz="2400" dirty="0">
                <a:solidFill>
                  <a:prstClr val="black"/>
                </a:solidFill>
                <a:latin typeface="Times New Roman" panose="02020603050405020304" pitchFamily="18" charset="0"/>
                <a:cs typeface="Times New Roman" panose="02020603050405020304" pitchFamily="18" charset="0"/>
              </a:rPr>
              <a:t> таб. 4000 стр. 1:5 </a:t>
            </a:r>
            <a:r>
              <a:rPr lang="ru-RU" sz="2400" dirty="0" err="1">
                <a:solidFill>
                  <a:prstClr val="black"/>
                </a:solidFill>
                <a:latin typeface="Times New Roman" panose="02020603050405020304" pitchFamily="18" charset="0"/>
                <a:cs typeface="Times New Roman" panose="02020603050405020304" pitchFamily="18" charset="0"/>
              </a:rPr>
              <a:t>гр</a:t>
            </a:r>
            <a:r>
              <a:rPr lang="ru-RU" sz="2400" dirty="0">
                <a:solidFill>
                  <a:prstClr val="black"/>
                </a:solidFill>
                <a:latin typeface="Times New Roman" panose="02020603050405020304" pitchFamily="18" charset="0"/>
                <a:cs typeface="Times New Roman" panose="02020603050405020304" pitchFamily="18" charset="0"/>
              </a:rPr>
              <a:t> 10</a:t>
            </a:r>
          </a:p>
          <a:p>
            <a:pPr marL="0" indent="0" algn="just">
              <a:lnSpc>
                <a:spcPct val="100000"/>
              </a:lnSpc>
              <a:spcBef>
                <a:spcPts val="0"/>
              </a:spcBef>
              <a:buNone/>
            </a:pPr>
            <a:endParaRPr lang="ru-RU" sz="2400" dirty="0">
              <a:solidFill>
                <a:prstClr val="black"/>
              </a:solidFill>
              <a:latin typeface="Times New Roman" panose="02020603050405020304" pitchFamily="18" charset="0"/>
              <a:cs typeface="Times New Roman" panose="02020603050405020304" pitchFamily="18" charset="0"/>
            </a:endParaRPr>
          </a:p>
          <a:p>
            <a:pPr marL="0" indent="0" algn="just">
              <a:lnSpc>
                <a:spcPct val="100000"/>
              </a:lnSpc>
              <a:spcBef>
                <a:spcPts val="0"/>
              </a:spcBef>
              <a:buNone/>
            </a:pPr>
            <a:r>
              <a:rPr lang="ru-RU" sz="2400" dirty="0">
                <a:solidFill>
                  <a:prstClr val="black"/>
                </a:solidFill>
                <a:latin typeface="Times New Roman" panose="02020603050405020304" pitchFamily="18" charset="0"/>
                <a:cs typeface="Times New Roman" panose="02020603050405020304" pitchFamily="18" charset="0"/>
              </a:rPr>
              <a:t>Таб. 4000 стр. 1:5 гр. 08 должна быть </a:t>
            </a:r>
            <a:r>
              <a:rPr lang="ru-RU" sz="2400" u="sng" dirty="0">
                <a:solidFill>
                  <a:prstClr val="black"/>
                </a:solidFill>
                <a:latin typeface="Times New Roman" panose="02020603050405020304" pitchFamily="18" charset="0"/>
                <a:cs typeface="Times New Roman" panose="02020603050405020304" pitchFamily="18" charset="0"/>
              </a:rPr>
              <a:t>больше</a:t>
            </a:r>
            <a:r>
              <a:rPr lang="ru-RU" sz="2400" dirty="0">
                <a:solidFill>
                  <a:prstClr val="black"/>
                </a:solidFill>
                <a:latin typeface="Times New Roman" panose="02020603050405020304" pitchFamily="18" charset="0"/>
                <a:cs typeface="Times New Roman" panose="02020603050405020304" pitchFamily="18" charset="0"/>
              </a:rPr>
              <a:t> или </a:t>
            </a:r>
            <a:r>
              <a:rPr lang="ru-RU" sz="2400" u="sng" dirty="0">
                <a:solidFill>
                  <a:prstClr val="black"/>
                </a:solidFill>
                <a:latin typeface="Times New Roman" panose="02020603050405020304" pitchFamily="18" charset="0"/>
                <a:cs typeface="Times New Roman" panose="02020603050405020304" pitchFamily="18" charset="0"/>
              </a:rPr>
              <a:t>равна</a:t>
            </a:r>
            <a:r>
              <a:rPr lang="ru-RU" sz="2400" dirty="0">
                <a:solidFill>
                  <a:prstClr val="black"/>
                </a:solidFill>
                <a:latin typeface="Times New Roman" panose="02020603050405020304" pitchFamily="18" charset="0"/>
                <a:cs typeface="Times New Roman" panose="02020603050405020304" pitchFamily="18" charset="0"/>
              </a:rPr>
              <a:t> таб. 4000 стр. 1:5 </a:t>
            </a:r>
            <a:r>
              <a:rPr lang="ru-RU" sz="2400" dirty="0" err="1">
                <a:solidFill>
                  <a:prstClr val="black"/>
                </a:solidFill>
                <a:latin typeface="Times New Roman" panose="02020603050405020304" pitchFamily="18" charset="0"/>
                <a:cs typeface="Times New Roman" panose="02020603050405020304" pitchFamily="18" charset="0"/>
              </a:rPr>
              <a:t>гр</a:t>
            </a:r>
            <a:r>
              <a:rPr lang="ru-RU" sz="2400" dirty="0">
                <a:solidFill>
                  <a:prstClr val="black"/>
                </a:solidFill>
                <a:latin typeface="Times New Roman" panose="02020603050405020304" pitchFamily="18" charset="0"/>
                <a:cs typeface="Times New Roman" panose="02020603050405020304" pitchFamily="18" charset="0"/>
              </a:rPr>
              <a:t> 11</a:t>
            </a:r>
          </a:p>
          <a:p>
            <a:pPr marL="0" indent="0" algn="just">
              <a:lnSpc>
                <a:spcPct val="100000"/>
              </a:lnSpc>
              <a:spcBef>
                <a:spcPts val="0"/>
              </a:spcBef>
              <a:buNone/>
            </a:pPr>
            <a:endParaRPr lang="ru-RU" sz="2400" dirty="0">
              <a:solidFill>
                <a:prstClr val="black"/>
              </a:solidFill>
              <a:latin typeface="Times New Roman" panose="02020603050405020304" pitchFamily="18" charset="0"/>
              <a:cs typeface="Times New Roman" panose="02020603050405020304" pitchFamily="18" charset="0"/>
            </a:endParaRPr>
          </a:p>
          <a:p>
            <a:pPr marL="0" indent="0" algn="just">
              <a:lnSpc>
                <a:spcPct val="100000"/>
              </a:lnSpc>
              <a:spcBef>
                <a:spcPts val="0"/>
              </a:spcBef>
              <a:buNone/>
            </a:pPr>
            <a:endParaRPr lang="ru-RU" sz="2400" dirty="0">
              <a:solidFill>
                <a:prstClr val="black"/>
              </a:solidFill>
              <a:latin typeface="Times New Roman" panose="02020603050405020304" pitchFamily="18" charset="0"/>
              <a:cs typeface="Times New Roman" panose="02020603050405020304" pitchFamily="18" charset="0"/>
            </a:endParaRPr>
          </a:p>
          <a:p>
            <a:pPr marL="0" indent="0" algn="just">
              <a:lnSpc>
                <a:spcPct val="100000"/>
              </a:lnSpc>
              <a:spcBef>
                <a:spcPts val="0"/>
              </a:spcBef>
              <a:buNone/>
            </a:pPr>
            <a:r>
              <a:rPr lang="ru-RU" sz="2400" dirty="0">
                <a:solidFill>
                  <a:prstClr val="black"/>
                </a:solidFill>
                <a:latin typeface="Times New Roman" panose="02020603050405020304" pitchFamily="18" charset="0"/>
                <a:cs typeface="Times New Roman" panose="02020603050405020304" pitchFamily="18" charset="0"/>
              </a:rPr>
              <a:t>                                      Это </a:t>
            </a:r>
            <a:r>
              <a:rPr lang="ru-RU" sz="2400" b="1" dirty="0">
                <a:solidFill>
                  <a:prstClr val="black"/>
                </a:solidFill>
                <a:latin typeface="Times New Roman" panose="02020603050405020304" pitchFamily="18" charset="0"/>
                <a:cs typeface="Times New Roman" panose="02020603050405020304" pitchFamily="18" charset="0"/>
              </a:rPr>
              <a:t>обязательные</a:t>
            </a:r>
            <a:r>
              <a:rPr lang="ru-RU" sz="2400" dirty="0">
                <a:solidFill>
                  <a:prstClr val="black"/>
                </a:solidFill>
                <a:latin typeface="Times New Roman" panose="02020603050405020304" pitchFamily="18" charset="0"/>
                <a:cs typeface="Times New Roman" panose="02020603050405020304" pitchFamily="18" charset="0"/>
              </a:rPr>
              <a:t> условия контроля</a:t>
            </a:r>
          </a:p>
        </p:txBody>
      </p:sp>
      <p:sp>
        <p:nvSpPr>
          <p:cNvPr id="6" name="Стрелка: вниз 5">
            <a:extLst>
              <a:ext uri="{FF2B5EF4-FFF2-40B4-BE49-F238E27FC236}">
                <a16:creationId xmlns:a16="http://schemas.microsoft.com/office/drawing/2014/main" id="{B6ADE924-BA5D-52F1-D016-B87AC92BECE7}"/>
              </a:ext>
            </a:extLst>
          </p:cNvPr>
          <p:cNvSpPr/>
          <p:nvPr/>
        </p:nvSpPr>
        <p:spPr>
          <a:xfrm rot="10800000">
            <a:off x="6178857" y="4951681"/>
            <a:ext cx="523782" cy="546905"/>
          </a:xfrm>
          <a:prstGeom prst="down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2891768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BB6AC19-1153-4CB0-A223-27F0368B1F36}"/>
              </a:ext>
            </a:extLst>
          </p:cNvPr>
          <p:cNvSpPr>
            <a:spLocks noGrp="1"/>
          </p:cNvSpPr>
          <p:nvPr>
            <p:ph type="title"/>
          </p:nvPr>
        </p:nvSpPr>
        <p:spPr>
          <a:xfrm>
            <a:off x="606641" y="415413"/>
            <a:ext cx="10747159" cy="904291"/>
          </a:xfrm>
        </p:spPr>
        <p:txBody>
          <a:bodyPr>
            <a:normAutofit/>
          </a:bodyPr>
          <a:lstStyle/>
          <a:p>
            <a:pPr algn="ctr"/>
            <a:r>
              <a:rPr lang="ru-RU" sz="3200" b="1" dirty="0">
                <a:solidFill>
                  <a:schemeClr val="accent2">
                    <a:lumMod val="75000"/>
                  </a:schemeClr>
                </a:solidFill>
                <a:latin typeface="Times New Roman" panose="02020603050405020304" pitchFamily="18" charset="0"/>
                <a:cs typeface="Times New Roman" panose="02020603050405020304" pitchFamily="18" charset="0"/>
              </a:rPr>
              <a:t>Источники информации для заполнения формы</a:t>
            </a:r>
          </a:p>
        </p:txBody>
      </p:sp>
      <p:sp>
        <p:nvSpPr>
          <p:cNvPr id="3" name="Объект 2">
            <a:extLst>
              <a:ext uri="{FF2B5EF4-FFF2-40B4-BE49-F238E27FC236}">
                <a16:creationId xmlns:a16="http://schemas.microsoft.com/office/drawing/2014/main" id="{A05B362D-F2AA-4FB3-8E86-E2A0AA946C2B}"/>
              </a:ext>
            </a:extLst>
          </p:cNvPr>
          <p:cNvSpPr>
            <a:spLocks noGrp="1"/>
          </p:cNvSpPr>
          <p:nvPr>
            <p:ph idx="1"/>
          </p:nvPr>
        </p:nvSpPr>
        <p:spPr>
          <a:xfrm>
            <a:off x="838200" y="1639103"/>
            <a:ext cx="10515600" cy="4351338"/>
          </a:xfrm>
        </p:spPr>
        <p:txBody>
          <a:bodyPr>
            <a:normAutofit fontScale="85000" lnSpcReduction="20000"/>
          </a:bodyPr>
          <a:lstStyle/>
          <a:p>
            <a:pPr marL="214313" indent="-214313" algn="just" defTabSz="685800">
              <a:buClr>
                <a:schemeClr val="accent2">
                  <a:lumMod val="75000"/>
                </a:schemeClr>
              </a:buClr>
              <a:defRPr/>
            </a:pPr>
            <a:r>
              <a:rPr lang="ru-RU" dirty="0">
                <a:solidFill>
                  <a:sysClr val="windowText" lastClr="000000"/>
                </a:solidFill>
                <a:latin typeface="Times New Roman" panose="02020603050405020304" pitchFamily="18" charset="0"/>
                <a:cs typeface="Times New Roman" panose="02020603050405020304" pitchFamily="18" charset="0"/>
              </a:rPr>
              <a:t>Учетная форма № 025-4/у «Карта персонального учета пациента с ВИЧ-инфекцией», утвержденная приказом Минздрава России от 26.03.20 № 240н «Об утверждении учетной формы медицинской документации «Карта персонального учета пациента с ВИЧ-инфекцией» и порядка ее ведения (зарегистрирован Минюстом Российской Федерации 08.05.20, регистрационный номер 58303)</a:t>
            </a:r>
          </a:p>
          <a:p>
            <a:pPr algn="just" defTabSz="685800">
              <a:buClr>
                <a:schemeClr val="accent2">
                  <a:lumMod val="75000"/>
                </a:schemeClr>
              </a:buClr>
              <a:defRPr/>
            </a:pPr>
            <a:endParaRPr lang="ru-RU" dirty="0">
              <a:solidFill>
                <a:sysClr val="windowText" lastClr="000000"/>
              </a:solidFill>
              <a:latin typeface="Times New Roman" panose="02020603050405020304" pitchFamily="18" charset="0"/>
              <a:cs typeface="Times New Roman" panose="02020603050405020304" pitchFamily="18" charset="0"/>
            </a:endParaRPr>
          </a:p>
          <a:p>
            <a:pPr marL="214313" indent="-214313" algn="just" defTabSz="685800">
              <a:buClr>
                <a:schemeClr val="accent2">
                  <a:lumMod val="75000"/>
                </a:schemeClr>
              </a:buClr>
              <a:defRPr/>
            </a:pPr>
            <a:r>
              <a:rPr lang="ru-RU" dirty="0">
                <a:solidFill>
                  <a:prstClr val="black"/>
                </a:solidFill>
                <a:latin typeface="Times New Roman" panose="02020603050405020304" pitchFamily="18" charset="0"/>
                <a:cs typeface="Times New Roman" panose="02020603050405020304" pitchFamily="18" charset="0"/>
              </a:rPr>
              <a:t>Учетная форма № 025-1/у, </a:t>
            </a:r>
            <a:r>
              <a:rPr lang="ru-RU" dirty="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rPr>
              <a:t>«Талон пациента, получающего медицинскую помощь в амбулаторных условиях», </a:t>
            </a:r>
            <a:r>
              <a:rPr lang="ru-RU" dirty="0">
                <a:solidFill>
                  <a:prstClr val="black"/>
                </a:solidFill>
                <a:latin typeface="Times New Roman" panose="02020603050405020304" pitchFamily="18" charset="0"/>
                <a:cs typeface="Times New Roman" panose="02020603050405020304" pitchFamily="18" charset="0"/>
              </a:rPr>
              <a:t>утвержденная  приказом Минздрава России от 15.12.14 г. № 834н «Об утверждении унифицированных форм медицинской документации, используемых в медицинских организациях, оказывающих медицинскую помощь в амбулаторных условиях, и порядков по их заполнению» (зарегистрирован Минюстом России 20.02.15, регистрационный номер 36160)</a:t>
            </a:r>
          </a:p>
        </p:txBody>
      </p:sp>
    </p:spTree>
    <p:extLst>
      <p:ext uri="{BB962C8B-B14F-4D97-AF65-F5344CB8AC3E}">
        <p14:creationId xmlns:p14="http://schemas.microsoft.com/office/powerpoint/2010/main" val="26770560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E8C506A-8024-4B27-B85B-8640BABFFF54}"/>
              </a:ext>
            </a:extLst>
          </p:cNvPr>
          <p:cNvSpPr>
            <a:spLocks noGrp="1"/>
          </p:cNvSpPr>
          <p:nvPr>
            <p:ph type="title"/>
          </p:nvPr>
        </p:nvSpPr>
        <p:spPr>
          <a:xfrm>
            <a:off x="838199" y="0"/>
            <a:ext cx="10776284" cy="701721"/>
          </a:xfrm>
        </p:spPr>
        <p:txBody>
          <a:bodyPr>
            <a:normAutofit fontScale="90000"/>
          </a:bodyPr>
          <a:lstStyle/>
          <a:p>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Таблица </a:t>
            </a:r>
            <a:r>
              <a:rPr lang="ru-RU" sz="2400" b="1" dirty="0">
                <a:solidFill>
                  <a:srgbClr val="FF0000"/>
                </a:solidFill>
                <a:latin typeface="Times New Roman" panose="02020603050405020304" pitchFamily="18" charset="0"/>
                <a:cs typeface="Times New Roman" panose="02020603050405020304" pitchFamily="18" charset="0"/>
              </a:rPr>
              <a:t>6000. Обследованные пациенты с ВИЧ-инфекцией (В20 - В24)</a:t>
            </a:r>
            <a:br>
              <a:rPr lang="ru-RU" sz="2400" b="1" dirty="0">
                <a:solidFill>
                  <a:srgbClr val="FF0000"/>
                </a:solidFill>
                <a:latin typeface="Times New Roman" panose="02020603050405020304" pitchFamily="18" charset="0"/>
                <a:cs typeface="Times New Roman" panose="02020603050405020304" pitchFamily="18" charset="0"/>
              </a:rPr>
            </a:br>
            <a:endParaRPr lang="ru-RU" sz="2400" b="1" dirty="0">
              <a:solidFill>
                <a:srgbClr val="FF0000"/>
              </a:solidFill>
              <a:latin typeface="Times New Roman" panose="02020603050405020304" pitchFamily="18" charset="0"/>
              <a:cs typeface="Times New Roman" panose="02020603050405020304" pitchFamily="18" charset="0"/>
            </a:endParaRPr>
          </a:p>
        </p:txBody>
      </p:sp>
      <p:sp>
        <p:nvSpPr>
          <p:cNvPr id="4" name="Овал 3">
            <a:extLst>
              <a:ext uri="{FF2B5EF4-FFF2-40B4-BE49-F238E27FC236}">
                <a16:creationId xmlns:a16="http://schemas.microsoft.com/office/drawing/2014/main" id="{B80B81C5-43E8-4F33-A75C-54F1D24F1E9C}"/>
              </a:ext>
            </a:extLst>
          </p:cNvPr>
          <p:cNvSpPr/>
          <p:nvPr/>
        </p:nvSpPr>
        <p:spPr>
          <a:xfrm>
            <a:off x="737118" y="2414725"/>
            <a:ext cx="4807075" cy="1078817"/>
          </a:xfrm>
          <a:prstGeom prst="ellipse">
            <a:avLst/>
          </a:prstGeom>
          <a:noFill/>
          <a:ln w="1905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Овал 2">
            <a:extLst>
              <a:ext uri="{FF2B5EF4-FFF2-40B4-BE49-F238E27FC236}">
                <a16:creationId xmlns:a16="http://schemas.microsoft.com/office/drawing/2014/main" id="{9B641726-4E8B-83CC-DA13-ADE4F7FE8224}"/>
              </a:ext>
            </a:extLst>
          </p:cNvPr>
          <p:cNvSpPr/>
          <p:nvPr/>
        </p:nvSpPr>
        <p:spPr>
          <a:xfrm>
            <a:off x="6491645" y="2960449"/>
            <a:ext cx="561392" cy="468551"/>
          </a:xfrm>
          <a:prstGeom prst="ellipse">
            <a:avLst/>
          </a:prstGeom>
          <a:no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Овал 6">
            <a:extLst>
              <a:ext uri="{FF2B5EF4-FFF2-40B4-BE49-F238E27FC236}">
                <a16:creationId xmlns:a16="http://schemas.microsoft.com/office/drawing/2014/main" id="{879139EF-3120-7B5B-45E4-8D98A875AF0A}"/>
              </a:ext>
            </a:extLst>
          </p:cNvPr>
          <p:cNvSpPr/>
          <p:nvPr/>
        </p:nvSpPr>
        <p:spPr>
          <a:xfrm>
            <a:off x="6371902" y="2805344"/>
            <a:ext cx="802434" cy="623656"/>
          </a:xfrm>
          <a:prstGeom prst="ellipse">
            <a:avLst/>
          </a:prstGeom>
          <a:no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Овал 7">
            <a:extLst>
              <a:ext uri="{FF2B5EF4-FFF2-40B4-BE49-F238E27FC236}">
                <a16:creationId xmlns:a16="http://schemas.microsoft.com/office/drawing/2014/main" id="{9645B45E-11C8-7D9C-4630-ED955846CAA6}"/>
              </a:ext>
            </a:extLst>
          </p:cNvPr>
          <p:cNvSpPr/>
          <p:nvPr/>
        </p:nvSpPr>
        <p:spPr>
          <a:xfrm>
            <a:off x="6315141" y="2645546"/>
            <a:ext cx="914400" cy="783454"/>
          </a:xfrm>
          <a:prstGeom prst="ellipse">
            <a:avLst/>
          </a:prstGeom>
          <a:noFill/>
          <a:ln w="190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TextBox 5">
            <a:extLst>
              <a:ext uri="{FF2B5EF4-FFF2-40B4-BE49-F238E27FC236}">
                <a16:creationId xmlns:a16="http://schemas.microsoft.com/office/drawing/2014/main" id="{838B21DD-F09F-478D-BDAF-DCFA4B9844BE}"/>
              </a:ext>
            </a:extLst>
          </p:cNvPr>
          <p:cNvSpPr txBox="1"/>
          <p:nvPr/>
        </p:nvSpPr>
        <p:spPr>
          <a:xfrm>
            <a:off x="2597698" y="5998232"/>
            <a:ext cx="7936564" cy="830997"/>
          </a:xfrm>
          <a:prstGeom prst="rect">
            <a:avLst/>
          </a:prstGeom>
          <a:noFill/>
        </p:spPr>
        <p:txBody>
          <a:bodyPr wrap="square" rtlCol="0">
            <a:spAutoFit/>
          </a:bodyPr>
          <a:lstStyle/>
          <a:p>
            <a:r>
              <a:rPr lang="ru-RU" sz="1600" dirty="0">
                <a:latin typeface="Times New Roman" panose="02020603050405020304" pitchFamily="18" charset="0"/>
                <a:cs typeface="Times New Roman" panose="02020603050405020304" pitchFamily="18" charset="0"/>
              </a:rPr>
              <a:t>Сумма строк 8-10 гр. 3 должна быть </a:t>
            </a:r>
            <a:r>
              <a:rPr lang="ru-RU" sz="1600" u="sng" dirty="0">
                <a:latin typeface="Times New Roman" panose="02020603050405020304" pitchFamily="18" charset="0"/>
                <a:cs typeface="Times New Roman" panose="02020603050405020304" pitchFamily="18" charset="0"/>
              </a:rPr>
              <a:t>равна или меньше </a:t>
            </a:r>
            <a:r>
              <a:rPr lang="ru-RU" sz="1600" dirty="0">
                <a:latin typeface="Times New Roman" panose="02020603050405020304" pitchFamily="18" charset="0"/>
                <a:cs typeface="Times New Roman" panose="02020603050405020304" pitchFamily="18" charset="0"/>
              </a:rPr>
              <a:t>таб. 2000 стр. 27 гр. 4</a:t>
            </a:r>
          </a:p>
          <a:p>
            <a:r>
              <a:rPr lang="ru-RU" sz="1600" dirty="0">
                <a:latin typeface="Times New Roman" panose="02020603050405020304" pitchFamily="18" charset="0"/>
                <a:cs typeface="Times New Roman" panose="02020603050405020304" pitchFamily="18" charset="0"/>
              </a:rPr>
              <a:t>Сумма строк 7-10 гр. 3 должна быть </a:t>
            </a:r>
            <a:r>
              <a:rPr lang="ru-RU" sz="1600" u="sng" dirty="0">
                <a:latin typeface="Times New Roman" panose="02020603050405020304" pitchFamily="18" charset="0"/>
                <a:cs typeface="Times New Roman" panose="02020603050405020304" pitchFamily="18" charset="0"/>
              </a:rPr>
              <a:t>равна или меньше </a:t>
            </a:r>
            <a:r>
              <a:rPr lang="ru-RU" sz="1600" dirty="0">
                <a:latin typeface="Times New Roman" panose="02020603050405020304" pitchFamily="18" charset="0"/>
                <a:cs typeface="Times New Roman" panose="02020603050405020304" pitchFamily="18" charset="0"/>
              </a:rPr>
              <a:t>таб. 2000 стр. 26 гр. 4</a:t>
            </a:r>
          </a:p>
          <a:p>
            <a:r>
              <a:rPr lang="ru-RU" sz="1600" dirty="0">
                <a:latin typeface="Times New Roman" panose="02020603050405020304" pitchFamily="18" charset="0"/>
                <a:cs typeface="Times New Roman" panose="02020603050405020304" pitchFamily="18" charset="0"/>
              </a:rPr>
              <a:t>Сумма строк 6-10 гр. 3 должна быть </a:t>
            </a:r>
            <a:r>
              <a:rPr lang="ru-RU" sz="1600" u="sng" dirty="0">
                <a:latin typeface="Times New Roman" panose="02020603050405020304" pitchFamily="18" charset="0"/>
                <a:cs typeface="Times New Roman" panose="02020603050405020304" pitchFamily="18" charset="0"/>
              </a:rPr>
              <a:t>равна или меньше </a:t>
            </a:r>
            <a:r>
              <a:rPr lang="ru-RU" sz="1600" dirty="0">
                <a:latin typeface="Times New Roman" panose="02020603050405020304" pitchFamily="18" charset="0"/>
                <a:cs typeface="Times New Roman" panose="02020603050405020304" pitchFamily="18" charset="0"/>
              </a:rPr>
              <a:t>таб. 2000 стр. 25 гр. 4</a:t>
            </a:r>
          </a:p>
        </p:txBody>
      </p:sp>
      <p:graphicFrame>
        <p:nvGraphicFramePr>
          <p:cNvPr id="9" name="Таблица 8">
            <a:extLst>
              <a:ext uri="{FF2B5EF4-FFF2-40B4-BE49-F238E27FC236}">
                <a16:creationId xmlns:a16="http://schemas.microsoft.com/office/drawing/2014/main" id="{9540FD8C-A92B-16AF-04AE-5DBF15CD447F}"/>
              </a:ext>
            </a:extLst>
          </p:cNvPr>
          <p:cNvGraphicFramePr>
            <a:graphicFrameLocks noGrp="1"/>
          </p:cNvGraphicFramePr>
          <p:nvPr>
            <p:extLst>
              <p:ext uri="{D42A27DB-BD31-4B8C-83A1-F6EECF244321}">
                <p14:modId xmlns:p14="http://schemas.microsoft.com/office/powerpoint/2010/main" val="1540454156"/>
              </p:ext>
            </p:extLst>
          </p:nvPr>
        </p:nvGraphicFramePr>
        <p:xfrm>
          <a:off x="662473" y="701721"/>
          <a:ext cx="11145288" cy="5296511"/>
        </p:xfrm>
        <a:graphic>
          <a:graphicData uri="http://schemas.openxmlformats.org/drawingml/2006/table">
            <a:tbl>
              <a:tblPr firstRow="1" firstCol="1" bandRow="1"/>
              <a:tblGrid>
                <a:gridCol w="4987898">
                  <a:extLst>
                    <a:ext uri="{9D8B030D-6E8A-4147-A177-3AD203B41FA5}">
                      <a16:colId xmlns:a16="http://schemas.microsoft.com/office/drawing/2014/main" val="3222144177"/>
                    </a:ext>
                  </a:extLst>
                </a:gridCol>
                <a:gridCol w="510697">
                  <a:extLst>
                    <a:ext uri="{9D8B030D-6E8A-4147-A177-3AD203B41FA5}">
                      <a16:colId xmlns:a16="http://schemas.microsoft.com/office/drawing/2014/main" val="640742419"/>
                    </a:ext>
                  </a:extLst>
                </a:gridCol>
                <a:gridCol w="1309954">
                  <a:extLst>
                    <a:ext uri="{9D8B030D-6E8A-4147-A177-3AD203B41FA5}">
                      <a16:colId xmlns:a16="http://schemas.microsoft.com/office/drawing/2014/main" val="3293205345"/>
                    </a:ext>
                  </a:extLst>
                </a:gridCol>
                <a:gridCol w="1455758">
                  <a:extLst>
                    <a:ext uri="{9D8B030D-6E8A-4147-A177-3AD203B41FA5}">
                      <a16:colId xmlns:a16="http://schemas.microsoft.com/office/drawing/2014/main" val="1537056242"/>
                    </a:ext>
                  </a:extLst>
                </a:gridCol>
                <a:gridCol w="1455758">
                  <a:extLst>
                    <a:ext uri="{9D8B030D-6E8A-4147-A177-3AD203B41FA5}">
                      <a16:colId xmlns:a16="http://schemas.microsoft.com/office/drawing/2014/main" val="1246144236"/>
                    </a:ext>
                  </a:extLst>
                </a:gridCol>
                <a:gridCol w="1425223">
                  <a:extLst>
                    <a:ext uri="{9D8B030D-6E8A-4147-A177-3AD203B41FA5}">
                      <a16:colId xmlns:a16="http://schemas.microsoft.com/office/drawing/2014/main" val="2441518049"/>
                    </a:ext>
                  </a:extLst>
                </a:gridCol>
              </a:tblGrid>
              <a:tr h="324609">
                <a:tc rowSpan="2">
                  <a:txBody>
                    <a:bodyPr/>
                    <a:lstStyle/>
                    <a:p>
                      <a:pPr>
                        <a:buNone/>
                      </a:pPr>
                      <a:r>
                        <a:rPr lang="ru-RU" sz="900">
                          <a:effectLst/>
                          <a:latin typeface="Times New Roman" panose="02020603050405020304" pitchFamily="18" charset="0"/>
                          <a:ea typeface="Times New Roman" panose="02020603050405020304" pitchFamily="18" charset="0"/>
                        </a:rPr>
                        <a:t>Наименование показателя</a:t>
                      </a: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pPr>
                        <a:buNone/>
                      </a:pPr>
                      <a:r>
                        <a:rPr lang="ru-RU" sz="900">
                          <a:effectLst/>
                          <a:latin typeface="Times New Roman" panose="02020603050405020304" pitchFamily="18" charset="0"/>
                          <a:ea typeface="Times New Roman" panose="02020603050405020304" pitchFamily="18" charset="0"/>
                        </a:rPr>
                        <a:t>№№</a:t>
                      </a:r>
                      <a:br>
                        <a:rPr lang="ru-RU" sz="900">
                          <a:effectLst/>
                          <a:latin typeface="Times New Roman" panose="02020603050405020304" pitchFamily="18" charset="0"/>
                          <a:ea typeface="Times New Roman" panose="02020603050405020304" pitchFamily="18" charset="0"/>
                        </a:rPr>
                      </a:br>
                      <a:r>
                        <a:rPr lang="ru-RU" sz="900">
                          <a:effectLst/>
                          <a:latin typeface="Times New Roman" panose="02020603050405020304" pitchFamily="18" charset="0"/>
                          <a:ea typeface="Times New Roman" panose="02020603050405020304" pitchFamily="18" charset="0"/>
                        </a:rPr>
                        <a:t>п/п</a:t>
                      </a: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pPr>
                        <a:buNone/>
                      </a:pPr>
                      <a:r>
                        <a:rPr lang="ru-RU" sz="900">
                          <a:effectLst/>
                          <a:latin typeface="Times New Roman" panose="02020603050405020304" pitchFamily="18" charset="0"/>
                          <a:ea typeface="Times New Roman" panose="02020603050405020304" pitchFamily="18" charset="0"/>
                        </a:rPr>
                        <a:t>Всего</a:t>
                      </a: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3">
                  <a:txBody>
                    <a:bodyPr/>
                    <a:lstStyle/>
                    <a:p>
                      <a:pPr>
                        <a:buNone/>
                      </a:pPr>
                      <a:r>
                        <a:rPr lang="ru-RU" sz="900">
                          <a:effectLst/>
                          <a:latin typeface="Times New Roman" panose="02020603050405020304" pitchFamily="18" charset="0"/>
                          <a:ea typeface="Times New Roman" panose="02020603050405020304" pitchFamily="18" charset="0"/>
                        </a:rPr>
                        <a:t>из них (из гр. 3)</a:t>
                      </a: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3951441921"/>
                  </a:ext>
                </a:extLst>
              </a:tr>
              <a:tr h="641534">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buNone/>
                      </a:pPr>
                      <a:r>
                        <a:rPr lang="ru-RU" sz="900">
                          <a:effectLst/>
                          <a:latin typeface="Times New Roman" panose="02020603050405020304" pitchFamily="18" charset="0"/>
                          <a:ea typeface="Times New Roman" panose="02020603050405020304" pitchFamily="18" charset="0"/>
                        </a:rPr>
                        <a:t>дети в возрасте</a:t>
                      </a:r>
                      <a:br>
                        <a:rPr lang="ru-RU" sz="900">
                          <a:effectLst/>
                          <a:latin typeface="Times New Roman" panose="02020603050405020304" pitchFamily="18" charset="0"/>
                          <a:ea typeface="Times New Roman" panose="02020603050405020304" pitchFamily="18" charset="0"/>
                        </a:rPr>
                      </a:br>
                      <a:r>
                        <a:rPr lang="ru-RU" sz="900">
                          <a:solidFill>
                            <a:srgbClr val="FF0000"/>
                          </a:solidFill>
                          <a:effectLst/>
                          <a:latin typeface="Times New Roman" panose="02020603050405020304" pitchFamily="18" charset="0"/>
                          <a:ea typeface="Times New Roman" panose="02020603050405020304" pitchFamily="18" charset="0"/>
                        </a:rPr>
                        <a:t>0–</a:t>
                      </a:r>
                      <a:r>
                        <a:rPr lang="ru-RU" sz="900">
                          <a:effectLst/>
                          <a:latin typeface="Times New Roman" panose="02020603050405020304" pitchFamily="18" charset="0"/>
                          <a:ea typeface="Times New Roman" panose="02020603050405020304" pitchFamily="18" charset="0"/>
                        </a:rPr>
                        <a:t>17 лет</a:t>
                      </a: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с впервые</a:t>
                      </a:r>
                      <a:br>
                        <a:rPr lang="ru-RU" sz="900">
                          <a:effectLst/>
                          <a:latin typeface="Times New Roman" panose="02020603050405020304" pitchFamily="18" charset="0"/>
                          <a:ea typeface="Times New Roman" panose="02020603050405020304" pitchFamily="18" charset="0"/>
                        </a:rPr>
                      </a:br>
                      <a:r>
                        <a:rPr lang="ru-RU" sz="900">
                          <a:effectLst/>
                          <a:latin typeface="Times New Roman" panose="02020603050405020304" pitchFamily="18" charset="0"/>
                          <a:ea typeface="Times New Roman" panose="02020603050405020304" pitchFamily="18" charset="0"/>
                        </a:rPr>
                        <a:t>в жизни установленным диагнозом</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из них (из гр. 5)</a:t>
                      </a:r>
                      <a:br>
                        <a:rPr lang="ru-RU" sz="900">
                          <a:effectLst/>
                          <a:latin typeface="Times New Roman" panose="02020603050405020304" pitchFamily="18" charset="0"/>
                          <a:ea typeface="Times New Roman" panose="02020603050405020304" pitchFamily="18" charset="0"/>
                        </a:rPr>
                      </a:br>
                      <a:r>
                        <a:rPr lang="ru-RU" sz="900">
                          <a:effectLst/>
                          <a:latin typeface="Times New Roman" panose="02020603050405020304" pitchFamily="18" charset="0"/>
                          <a:ea typeface="Times New Roman" panose="02020603050405020304" pitchFamily="18" charset="0"/>
                        </a:rPr>
                        <a:t>дети в возрасте</a:t>
                      </a:r>
                      <a:br>
                        <a:rPr lang="ru-RU" sz="900">
                          <a:effectLst/>
                          <a:latin typeface="Times New Roman" panose="02020603050405020304" pitchFamily="18" charset="0"/>
                          <a:ea typeface="Times New Roman" panose="02020603050405020304" pitchFamily="18" charset="0"/>
                        </a:rPr>
                      </a:br>
                      <a:r>
                        <a:rPr lang="ru-RU" sz="900">
                          <a:solidFill>
                            <a:srgbClr val="FF0000"/>
                          </a:solidFill>
                          <a:effectLst/>
                          <a:latin typeface="Times New Roman" panose="02020603050405020304" pitchFamily="18" charset="0"/>
                          <a:ea typeface="Times New Roman" panose="02020603050405020304" pitchFamily="18" charset="0"/>
                        </a:rPr>
                        <a:t>0</a:t>
                      </a:r>
                      <a:r>
                        <a:rPr lang="ru-RU" sz="900">
                          <a:effectLst/>
                          <a:latin typeface="Times New Roman" panose="02020603050405020304" pitchFamily="18" charset="0"/>
                          <a:ea typeface="Times New Roman" panose="02020603050405020304" pitchFamily="18" charset="0"/>
                        </a:rPr>
                        <a:t>–17 лет</a:t>
                      </a: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28047199"/>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1</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2</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3</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4</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5</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6</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64541081"/>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Осмотрено пациентов (из табл. 2000, стр. 1, гр.</a:t>
                      </a:r>
                      <a:r>
                        <a:rPr lang="ru-RU" sz="900">
                          <a:solidFill>
                            <a:srgbClr val="FF0000"/>
                          </a:solidFill>
                          <a:effectLst/>
                          <a:latin typeface="Times New Roman" panose="02020603050405020304" pitchFamily="18" charset="0"/>
                          <a:ea typeface="Times New Roman" panose="02020603050405020304" pitchFamily="18" charset="0"/>
                        </a:rPr>
                        <a:t>6</a:t>
                      </a:r>
                      <a:r>
                        <a:rPr lang="ru-RU" sz="900">
                          <a:effectLst/>
                          <a:latin typeface="Times New Roman" panose="02020603050405020304" pitchFamily="18" charset="0"/>
                          <a:ea typeface="Times New Roman" panose="02020603050405020304" pitchFamily="18" charset="0"/>
                        </a:rPr>
                        <a:t>), из них: </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1</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70089037"/>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обследовано для определения вирусной нагрузки ВИЧ</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2</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55188744"/>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с неопределенной вирусной нагрузкой</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3</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11558345"/>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обследовано для определения CD4</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4</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77371325"/>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имели уровень CD4: более 500/мкл</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5</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dirty="0">
                          <a:effectLst/>
                          <a:latin typeface="Times New Roman" panose="02020603050405020304" pitchFamily="18" charset="0"/>
                          <a:ea typeface="Times New Roman" panose="02020603050405020304" pitchFamily="18" charset="0"/>
                        </a:rPr>
                        <a:t> </a:t>
                      </a:r>
                      <a:endParaRPr lang="ru-RU" sz="900" dirty="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25626339"/>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351</a:t>
                      </a:r>
                      <a:r>
                        <a:rPr lang="ru-RU" sz="900">
                          <a:effectLst/>
                          <a:latin typeface="Times New Roman" panose="02020603050405020304" pitchFamily="18" charset="0"/>
                          <a:ea typeface="Times New Roman" panose="02020603050405020304" pitchFamily="18" charset="0"/>
                          <a:sym typeface="Symbol" panose="05050102010706020507" pitchFamily="18" charset="2"/>
                        </a:rPr>
                        <a:t></a:t>
                      </a:r>
                      <a:r>
                        <a:rPr lang="ru-RU" sz="900">
                          <a:effectLst/>
                          <a:latin typeface="Times New Roman" panose="02020603050405020304" pitchFamily="18" charset="0"/>
                          <a:ea typeface="Times New Roman" panose="02020603050405020304" pitchFamily="18" charset="0"/>
                        </a:rPr>
                        <a:t>500/мкл</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6</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dirty="0">
                          <a:effectLst/>
                          <a:latin typeface="Times New Roman" panose="02020603050405020304" pitchFamily="18" charset="0"/>
                          <a:ea typeface="Times New Roman" panose="02020603050405020304" pitchFamily="18" charset="0"/>
                        </a:rPr>
                        <a:t> </a:t>
                      </a:r>
                      <a:endParaRPr lang="ru-RU" sz="900" dirty="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87080686"/>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200</a:t>
                      </a:r>
                      <a:r>
                        <a:rPr lang="ru-RU" sz="900">
                          <a:effectLst/>
                          <a:latin typeface="Times New Roman" panose="02020603050405020304" pitchFamily="18" charset="0"/>
                          <a:ea typeface="Times New Roman" panose="02020603050405020304" pitchFamily="18" charset="0"/>
                          <a:sym typeface="Symbol" panose="05050102010706020507" pitchFamily="18" charset="2"/>
                        </a:rPr>
                        <a:t></a:t>
                      </a:r>
                      <a:r>
                        <a:rPr lang="ru-RU" sz="900">
                          <a:effectLst/>
                          <a:latin typeface="Times New Roman" panose="02020603050405020304" pitchFamily="18" charset="0"/>
                          <a:ea typeface="Times New Roman" panose="02020603050405020304" pitchFamily="18" charset="0"/>
                        </a:rPr>
                        <a:t>350/мкл</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7</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dirty="0">
                          <a:effectLst/>
                          <a:latin typeface="Times New Roman" panose="02020603050405020304" pitchFamily="18" charset="0"/>
                          <a:ea typeface="Times New Roman" panose="02020603050405020304" pitchFamily="18" charset="0"/>
                        </a:rPr>
                        <a:t> </a:t>
                      </a:r>
                      <a:endParaRPr lang="ru-RU" sz="900" dirty="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55940870"/>
                  </a:ext>
                </a:extLst>
              </a:tr>
              <a:tr h="160384">
                <a:tc>
                  <a:txBody>
                    <a:bodyPr/>
                    <a:lstStyle/>
                    <a:p>
                      <a:pPr>
                        <a:buNone/>
                      </a:pPr>
                      <a:r>
                        <a:rPr lang="ru-RU" sz="900" dirty="0">
                          <a:effectLst/>
                          <a:latin typeface="Times New Roman" panose="02020603050405020304" pitchFamily="18" charset="0"/>
                          <a:ea typeface="Times New Roman" panose="02020603050405020304" pitchFamily="18" charset="0"/>
                        </a:rPr>
                        <a:t>                                                    100</a:t>
                      </a:r>
                      <a:r>
                        <a:rPr lang="ru-RU" sz="900" dirty="0">
                          <a:effectLst/>
                          <a:latin typeface="Times New Roman" panose="02020603050405020304" pitchFamily="18" charset="0"/>
                          <a:ea typeface="Times New Roman" panose="02020603050405020304" pitchFamily="18" charset="0"/>
                          <a:sym typeface="Symbol" panose="05050102010706020507" pitchFamily="18" charset="2"/>
                        </a:rPr>
                        <a:t></a:t>
                      </a:r>
                      <a:r>
                        <a:rPr lang="ru-RU" sz="900" dirty="0">
                          <a:effectLst/>
                          <a:latin typeface="Times New Roman" panose="02020603050405020304" pitchFamily="18" charset="0"/>
                          <a:ea typeface="Times New Roman" panose="02020603050405020304" pitchFamily="18" charset="0"/>
                        </a:rPr>
                        <a:t>199/</a:t>
                      </a:r>
                      <a:r>
                        <a:rPr lang="ru-RU" sz="900" dirty="0" err="1">
                          <a:effectLst/>
                          <a:latin typeface="Times New Roman" panose="02020603050405020304" pitchFamily="18" charset="0"/>
                          <a:ea typeface="Times New Roman" panose="02020603050405020304" pitchFamily="18" charset="0"/>
                        </a:rPr>
                        <a:t>мкл</a:t>
                      </a:r>
                      <a:endParaRPr lang="ru-RU" sz="900" dirty="0">
                        <a:effectLst/>
                        <a:latin typeface="Times New Roman" panose="02020603050405020304" pitchFamily="18" charset="0"/>
                        <a:ea typeface="Times New Roman" panose="02020603050405020304" pitchFamily="18" charset="0"/>
                      </a:endParaRP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8</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dirty="0">
                          <a:effectLst/>
                          <a:latin typeface="Times New Roman" panose="02020603050405020304" pitchFamily="18" charset="0"/>
                          <a:ea typeface="Times New Roman" panose="02020603050405020304" pitchFamily="18" charset="0"/>
                        </a:rPr>
                        <a:t> </a:t>
                      </a:r>
                      <a:endParaRPr lang="ru-RU" sz="900" dirty="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74365039"/>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50</a:t>
                      </a:r>
                      <a:r>
                        <a:rPr lang="ru-RU" sz="900">
                          <a:effectLst/>
                          <a:latin typeface="Times New Roman" panose="02020603050405020304" pitchFamily="18" charset="0"/>
                          <a:ea typeface="Times New Roman" panose="02020603050405020304" pitchFamily="18" charset="0"/>
                          <a:sym typeface="Symbol" panose="05050102010706020507" pitchFamily="18" charset="2"/>
                        </a:rPr>
                        <a:t></a:t>
                      </a:r>
                      <a:r>
                        <a:rPr lang="ru-RU" sz="900">
                          <a:effectLst/>
                          <a:latin typeface="Times New Roman" panose="02020603050405020304" pitchFamily="18" charset="0"/>
                          <a:ea typeface="Times New Roman" panose="02020603050405020304" pitchFamily="18" charset="0"/>
                        </a:rPr>
                        <a:t>99/мкл</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9</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58330370"/>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менее 50/мкл</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10</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dirty="0">
                          <a:effectLst/>
                          <a:latin typeface="Times New Roman" panose="02020603050405020304" pitchFamily="18" charset="0"/>
                          <a:ea typeface="Times New Roman" panose="02020603050405020304" pitchFamily="18" charset="0"/>
                        </a:rPr>
                        <a:t> </a:t>
                      </a:r>
                      <a:endParaRPr lang="ru-RU" sz="900" dirty="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812109"/>
                  </a:ext>
                </a:extLst>
              </a:tr>
              <a:tr h="160384">
                <a:tc>
                  <a:txBody>
                    <a:bodyPr/>
                    <a:lstStyle/>
                    <a:p>
                      <a:pPr>
                        <a:buNone/>
                      </a:pPr>
                      <a:r>
                        <a:rPr lang="ru-RU" sz="900" dirty="0">
                          <a:effectLst/>
                          <a:latin typeface="Times New Roman" panose="02020603050405020304" pitchFamily="18" charset="0"/>
                          <a:ea typeface="Times New Roman" panose="02020603050405020304" pitchFamily="18" charset="0"/>
                        </a:rPr>
                        <a:t>            обследовано для выявления резистентности, чел</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11</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75736807"/>
                  </a:ext>
                </a:extLst>
              </a:tr>
              <a:tr h="320768">
                <a:tc>
                  <a:txBody>
                    <a:bodyPr/>
                    <a:lstStyle/>
                    <a:p>
                      <a:pPr>
                        <a:buNone/>
                      </a:pPr>
                      <a:r>
                        <a:rPr lang="ru-RU" sz="900">
                          <a:effectLst/>
                          <a:latin typeface="Times New Roman" panose="02020603050405020304" pitchFamily="18" charset="0"/>
                          <a:ea typeface="Times New Roman" panose="02020603050405020304" pitchFamily="18" charset="0"/>
                        </a:rPr>
                        <a:t>                  из них (из стр. 11):  </a:t>
                      </a:r>
                    </a:p>
                    <a:p>
                      <a:pPr>
                        <a:buNone/>
                      </a:pPr>
                      <a:r>
                        <a:rPr lang="ru-RU" sz="900">
                          <a:effectLst/>
                          <a:latin typeface="Times New Roman" panose="02020603050405020304" pitchFamily="18" charset="0"/>
                          <a:ea typeface="Times New Roman" panose="02020603050405020304" pitchFamily="18" charset="0"/>
                        </a:rPr>
                        <a:t>                          выявлена резистентность   </a:t>
                      </a:r>
                      <a:r>
                        <a:rPr lang="ru-RU" sz="900">
                          <a:solidFill>
                            <a:srgbClr val="FF0000"/>
                          </a:solidFill>
                          <a:effectLst/>
                          <a:latin typeface="Times New Roman" panose="02020603050405020304" pitchFamily="18" charset="0"/>
                          <a:ea typeface="Times New Roman" panose="02020603050405020304" pitchFamily="18" charset="0"/>
                        </a:rPr>
                        <a:t>всего чел</a:t>
                      </a:r>
                      <a:r>
                        <a:rPr lang="ru-RU" sz="900">
                          <a:effectLst/>
                          <a:latin typeface="Times New Roman" panose="02020603050405020304" pitchFamily="18" charset="0"/>
                          <a:ea typeface="Times New Roman" panose="02020603050405020304" pitchFamily="18" charset="0"/>
                        </a:rPr>
                        <a:t>  </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12</a:t>
                      </a: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64464176"/>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к НИОТ</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13</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2430179"/>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к ННИОТ</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14</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49323597"/>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к ИП </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15</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41087629"/>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к ИИ</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16</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73570481"/>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к НИОТ и ННИОТ </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17</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88176092"/>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к НИОТ и ИП </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18</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63279890"/>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к ННИОТ и ИП </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19</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37058230"/>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к НИОТ и ИИ </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20</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4841867"/>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к ННИОТ и ИИ </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21</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57098469"/>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к НИОТ, ННИОТ и ИП </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22</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57721127"/>
                  </a:ext>
                </a:extLst>
              </a:tr>
              <a:tr h="160384">
                <a:tc>
                  <a:txBody>
                    <a:bodyPr/>
                    <a:lstStyle/>
                    <a:p>
                      <a:pPr>
                        <a:buNone/>
                      </a:pPr>
                      <a:r>
                        <a:rPr lang="ru-RU" sz="900">
                          <a:solidFill>
                            <a:srgbClr val="FF0000"/>
                          </a:solidFill>
                          <a:effectLst/>
                          <a:latin typeface="Times New Roman" panose="02020603050405020304" pitchFamily="18" charset="0"/>
                          <a:ea typeface="Times New Roman" panose="02020603050405020304" pitchFamily="18" charset="0"/>
                        </a:rPr>
                        <a:t>                                                                        к НИОТ, ННИОТ и ИИ</a:t>
                      </a:r>
                      <a:endParaRPr lang="ru-RU" sz="900">
                        <a:effectLst/>
                        <a:latin typeface="Times New Roman" panose="02020603050405020304" pitchFamily="18" charset="0"/>
                        <a:ea typeface="Times New Roman" panose="02020603050405020304" pitchFamily="18" charset="0"/>
                      </a:endParaRP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23</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45908779"/>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к НИОТ, ННИОТ, ИП и ИИ </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24</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76557192"/>
                  </a:ext>
                </a:extLst>
              </a:tr>
              <a:tr h="160384">
                <a:tc>
                  <a:txBody>
                    <a:bodyPr/>
                    <a:lstStyle/>
                    <a:p>
                      <a:pPr>
                        <a:buNone/>
                      </a:pPr>
                      <a:r>
                        <a:rPr lang="ru-RU" sz="900" dirty="0">
                          <a:effectLst/>
                          <a:latin typeface="Times New Roman" panose="02020603050405020304" pitchFamily="18" charset="0"/>
                          <a:ea typeface="Times New Roman" panose="02020603050405020304" pitchFamily="18" charset="0"/>
                        </a:rPr>
                        <a:t>                         другие варианты резистентности ВИЧ к АРВП </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25</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dirty="0">
                          <a:effectLst/>
                          <a:latin typeface="Times New Roman" panose="02020603050405020304" pitchFamily="18" charset="0"/>
                          <a:ea typeface="Times New Roman" panose="02020603050405020304" pitchFamily="18" charset="0"/>
                        </a:rPr>
                        <a:t> </a:t>
                      </a:r>
                      <a:endParaRPr lang="ru-RU" sz="900" dirty="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70126811"/>
                  </a:ext>
                </a:extLst>
              </a:tr>
            </a:tbl>
          </a:graphicData>
        </a:graphic>
      </p:graphicFrame>
    </p:spTree>
    <p:extLst>
      <p:ext uri="{BB962C8B-B14F-4D97-AF65-F5344CB8AC3E}">
        <p14:creationId xmlns:p14="http://schemas.microsoft.com/office/powerpoint/2010/main" val="34279705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94404C-CC3B-29FB-9096-3D0FEB6EE4DD}"/>
            </a:ext>
          </a:extLst>
        </p:cNvPr>
        <p:cNvGrpSpPr/>
        <p:nvPr/>
      </p:nvGrpSpPr>
      <p:grpSpPr>
        <a:xfrm>
          <a:off x="0" y="0"/>
          <a:ext cx="0" cy="0"/>
          <a:chOff x="0" y="0"/>
          <a:chExt cx="0" cy="0"/>
        </a:xfrm>
      </p:grpSpPr>
      <p:graphicFrame>
        <p:nvGraphicFramePr>
          <p:cNvPr id="9" name="Таблица 8">
            <a:extLst>
              <a:ext uri="{FF2B5EF4-FFF2-40B4-BE49-F238E27FC236}">
                <a16:creationId xmlns:a16="http://schemas.microsoft.com/office/drawing/2014/main" id="{951EC76D-B39D-D615-7808-BA80B33C4864}"/>
              </a:ext>
            </a:extLst>
          </p:cNvPr>
          <p:cNvGraphicFramePr>
            <a:graphicFrameLocks noGrp="1"/>
          </p:cNvGraphicFramePr>
          <p:nvPr>
            <p:extLst>
              <p:ext uri="{D42A27DB-BD31-4B8C-83A1-F6EECF244321}">
                <p14:modId xmlns:p14="http://schemas.microsoft.com/office/powerpoint/2010/main" val="2682334473"/>
              </p:ext>
            </p:extLst>
          </p:nvPr>
        </p:nvGraphicFramePr>
        <p:xfrm>
          <a:off x="523356" y="699796"/>
          <a:ext cx="11145288" cy="5298436"/>
        </p:xfrm>
        <a:graphic>
          <a:graphicData uri="http://schemas.openxmlformats.org/drawingml/2006/table">
            <a:tbl>
              <a:tblPr firstRow="1" firstCol="1" bandRow="1"/>
              <a:tblGrid>
                <a:gridCol w="4987898">
                  <a:extLst>
                    <a:ext uri="{9D8B030D-6E8A-4147-A177-3AD203B41FA5}">
                      <a16:colId xmlns:a16="http://schemas.microsoft.com/office/drawing/2014/main" val="3222144177"/>
                    </a:ext>
                  </a:extLst>
                </a:gridCol>
                <a:gridCol w="510697">
                  <a:extLst>
                    <a:ext uri="{9D8B030D-6E8A-4147-A177-3AD203B41FA5}">
                      <a16:colId xmlns:a16="http://schemas.microsoft.com/office/drawing/2014/main" val="640742419"/>
                    </a:ext>
                  </a:extLst>
                </a:gridCol>
                <a:gridCol w="1309954">
                  <a:extLst>
                    <a:ext uri="{9D8B030D-6E8A-4147-A177-3AD203B41FA5}">
                      <a16:colId xmlns:a16="http://schemas.microsoft.com/office/drawing/2014/main" val="3293205345"/>
                    </a:ext>
                  </a:extLst>
                </a:gridCol>
                <a:gridCol w="1455758">
                  <a:extLst>
                    <a:ext uri="{9D8B030D-6E8A-4147-A177-3AD203B41FA5}">
                      <a16:colId xmlns:a16="http://schemas.microsoft.com/office/drawing/2014/main" val="1537056242"/>
                    </a:ext>
                  </a:extLst>
                </a:gridCol>
                <a:gridCol w="1455758">
                  <a:extLst>
                    <a:ext uri="{9D8B030D-6E8A-4147-A177-3AD203B41FA5}">
                      <a16:colId xmlns:a16="http://schemas.microsoft.com/office/drawing/2014/main" val="1246144236"/>
                    </a:ext>
                  </a:extLst>
                </a:gridCol>
                <a:gridCol w="1425223">
                  <a:extLst>
                    <a:ext uri="{9D8B030D-6E8A-4147-A177-3AD203B41FA5}">
                      <a16:colId xmlns:a16="http://schemas.microsoft.com/office/drawing/2014/main" val="2441518049"/>
                    </a:ext>
                  </a:extLst>
                </a:gridCol>
              </a:tblGrid>
              <a:tr h="326534">
                <a:tc rowSpan="2">
                  <a:txBody>
                    <a:bodyPr/>
                    <a:lstStyle/>
                    <a:p>
                      <a:pPr>
                        <a:buNone/>
                      </a:pPr>
                      <a:r>
                        <a:rPr lang="ru-RU" sz="900">
                          <a:effectLst/>
                          <a:latin typeface="Times New Roman" panose="02020603050405020304" pitchFamily="18" charset="0"/>
                          <a:ea typeface="Times New Roman" panose="02020603050405020304" pitchFamily="18" charset="0"/>
                        </a:rPr>
                        <a:t>Наименование показателя</a:t>
                      </a: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pPr>
                        <a:buNone/>
                      </a:pPr>
                      <a:r>
                        <a:rPr lang="ru-RU" sz="900">
                          <a:effectLst/>
                          <a:latin typeface="Times New Roman" panose="02020603050405020304" pitchFamily="18" charset="0"/>
                          <a:ea typeface="Times New Roman" panose="02020603050405020304" pitchFamily="18" charset="0"/>
                        </a:rPr>
                        <a:t>№№</a:t>
                      </a:r>
                      <a:br>
                        <a:rPr lang="ru-RU" sz="900">
                          <a:effectLst/>
                          <a:latin typeface="Times New Roman" panose="02020603050405020304" pitchFamily="18" charset="0"/>
                          <a:ea typeface="Times New Roman" panose="02020603050405020304" pitchFamily="18" charset="0"/>
                        </a:rPr>
                      </a:br>
                      <a:r>
                        <a:rPr lang="ru-RU" sz="900">
                          <a:effectLst/>
                          <a:latin typeface="Times New Roman" panose="02020603050405020304" pitchFamily="18" charset="0"/>
                          <a:ea typeface="Times New Roman" panose="02020603050405020304" pitchFamily="18" charset="0"/>
                        </a:rPr>
                        <a:t>п/п</a:t>
                      </a: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pPr>
                        <a:buNone/>
                      </a:pPr>
                      <a:r>
                        <a:rPr lang="ru-RU" sz="900">
                          <a:effectLst/>
                          <a:latin typeface="Times New Roman" panose="02020603050405020304" pitchFamily="18" charset="0"/>
                          <a:ea typeface="Times New Roman" panose="02020603050405020304" pitchFamily="18" charset="0"/>
                        </a:rPr>
                        <a:t>Всего</a:t>
                      </a: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3">
                  <a:txBody>
                    <a:bodyPr/>
                    <a:lstStyle/>
                    <a:p>
                      <a:pPr>
                        <a:buNone/>
                      </a:pPr>
                      <a:r>
                        <a:rPr lang="ru-RU" sz="900">
                          <a:effectLst/>
                          <a:latin typeface="Times New Roman" panose="02020603050405020304" pitchFamily="18" charset="0"/>
                          <a:ea typeface="Times New Roman" panose="02020603050405020304" pitchFamily="18" charset="0"/>
                        </a:rPr>
                        <a:t>из них (из гр. 3)</a:t>
                      </a: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3951441921"/>
                  </a:ext>
                </a:extLst>
              </a:tr>
              <a:tr h="641534">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buNone/>
                      </a:pPr>
                      <a:r>
                        <a:rPr lang="ru-RU" sz="900">
                          <a:effectLst/>
                          <a:latin typeface="Times New Roman" panose="02020603050405020304" pitchFamily="18" charset="0"/>
                          <a:ea typeface="Times New Roman" panose="02020603050405020304" pitchFamily="18" charset="0"/>
                        </a:rPr>
                        <a:t>дети в возрасте</a:t>
                      </a:r>
                      <a:br>
                        <a:rPr lang="ru-RU" sz="900">
                          <a:effectLst/>
                          <a:latin typeface="Times New Roman" panose="02020603050405020304" pitchFamily="18" charset="0"/>
                          <a:ea typeface="Times New Roman" panose="02020603050405020304" pitchFamily="18" charset="0"/>
                        </a:rPr>
                      </a:br>
                      <a:r>
                        <a:rPr lang="ru-RU" sz="900">
                          <a:solidFill>
                            <a:srgbClr val="FF0000"/>
                          </a:solidFill>
                          <a:effectLst/>
                          <a:latin typeface="Times New Roman" panose="02020603050405020304" pitchFamily="18" charset="0"/>
                          <a:ea typeface="Times New Roman" panose="02020603050405020304" pitchFamily="18" charset="0"/>
                        </a:rPr>
                        <a:t>0–</a:t>
                      </a:r>
                      <a:r>
                        <a:rPr lang="ru-RU" sz="900">
                          <a:effectLst/>
                          <a:latin typeface="Times New Roman" panose="02020603050405020304" pitchFamily="18" charset="0"/>
                          <a:ea typeface="Times New Roman" panose="02020603050405020304" pitchFamily="18" charset="0"/>
                        </a:rPr>
                        <a:t>17 лет</a:t>
                      </a: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с впервые</a:t>
                      </a:r>
                      <a:br>
                        <a:rPr lang="ru-RU" sz="900">
                          <a:effectLst/>
                          <a:latin typeface="Times New Roman" panose="02020603050405020304" pitchFamily="18" charset="0"/>
                          <a:ea typeface="Times New Roman" panose="02020603050405020304" pitchFamily="18" charset="0"/>
                        </a:rPr>
                      </a:br>
                      <a:r>
                        <a:rPr lang="ru-RU" sz="900">
                          <a:effectLst/>
                          <a:latin typeface="Times New Roman" panose="02020603050405020304" pitchFamily="18" charset="0"/>
                          <a:ea typeface="Times New Roman" panose="02020603050405020304" pitchFamily="18" charset="0"/>
                        </a:rPr>
                        <a:t>в жизни установленным диагнозом</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из них (из гр. 5)</a:t>
                      </a:r>
                      <a:br>
                        <a:rPr lang="ru-RU" sz="900">
                          <a:effectLst/>
                          <a:latin typeface="Times New Roman" panose="02020603050405020304" pitchFamily="18" charset="0"/>
                          <a:ea typeface="Times New Roman" panose="02020603050405020304" pitchFamily="18" charset="0"/>
                        </a:rPr>
                      </a:br>
                      <a:r>
                        <a:rPr lang="ru-RU" sz="900">
                          <a:effectLst/>
                          <a:latin typeface="Times New Roman" panose="02020603050405020304" pitchFamily="18" charset="0"/>
                          <a:ea typeface="Times New Roman" panose="02020603050405020304" pitchFamily="18" charset="0"/>
                        </a:rPr>
                        <a:t>дети в возрасте</a:t>
                      </a:r>
                      <a:br>
                        <a:rPr lang="ru-RU" sz="900">
                          <a:effectLst/>
                          <a:latin typeface="Times New Roman" panose="02020603050405020304" pitchFamily="18" charset="0"/>
                          <a:ea typeface="Times New Roman" panose="02020603050405020304" pitchFamily="18" charset="0"/>
                        </a:rPr>
                      </a:br>
                      <a:r>
                        <a:rPr lang="ru-RU" sz="900">
                          <a:solidFill>
                            <a:srgbClr val="FF0000"/>
                          </a:solidFill>
                          <a:effectLst/>
                          <a:latin typeface="Times New Roman" panose="02020603050405020304" pitchFamily="18" charset="0"/>
                          <a:ea typeface="Times New Roman" panose="02020603050405020304" pitchFamily="18" charset="0"/>
                        </a:rPr>
                        <a:t>0</a:t>
                      </a:r>
                      <a:r>
                        <a:rPr lang="ru-RU" sz="900">
                          <a:effectLst/>
                          <a:latin typeface="Times New Roman" panose="02020603050405020304" pitchFamily="18" charset="0"/>
                          <a:ea typeface="Times New Roman" panose="02020603050405020304" pitchFamily="18" charset="0"/>
                        </a:rPr>
                        <a:t>–17 лет</a:t>
                      </a: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28047199"/>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1</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2</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3</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4</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5</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6</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64541081"/>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Осмотрено пациентов (из табл. 2000, стр. 1, гр.</a:t>
                      </a:r>
                      <a:r>
                        <a:rPr lang="ru-RU" sz="900">
                          <a:solidFill>
                            <a:srgbClr val="FF0000"/>
                          </a:solidFill>
                          <a:effectLst/>
                          <a:latin typeface="Times New Roman" panose="02020603050405020304" pitchFamily="18" charset="0"/>
                          <a:ea typeface="Times New Roman" panose="02020603050405020304" pitchFamily="18" charset="0"/>
                        </a:rPr>
                        <a:t>6</a:t>
                      </a:r>
                      <a:r>
                        <a:rPr lang="ru-RU" sz="900">
                          <a:effectLst/>
                          <a:latin typeface="Times New Roman" panose="02020603050405020304" pitchFamily="18" charset="0"/>
                          <a:ea typeface="Times New Roman" panose="02020603050405020304" pitchFamily="18" charset="0"/>
                        </a:rPr>
                        <a:t>), из них: </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1</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70089037"/>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обследовано для определения вирусной нагрузки ВИЧ</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2</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55188744"/>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с неопределенной вирусной нагрузкой</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3</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11558345"/>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обследовано для определения CD4</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4</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77371325"/>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имели уровень CD4: более 500/мкл</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5</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dirty="0">
                          <a:effectLst/>
                          <a:latin typeface="Times New Roman" panose="02020603050405020304" pitchFamily="18" charset="0"/>
                          <a:ea typeface="Times New Roman" panose="02020603050405020304" pitchFamily="18" charset="0"/>
                        </a:rPr>
                        <a:t> </a:t>
                      </a:r>
                      <a:endParaRPr lang="ru-RU" sz="900" dirty="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25626339"/>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351</a:t>
                      </a:r>
                      <a:r>
                        <a:rPr lang="ru-RU" sz="900">
                          <a:effectLst/>
                          <a:latin typeface="Times New Roman" panose="02020603050405020304" pitchFamily="18" charset="0"/>
                          <a:ea typeface="Times New Roman" panose="02020603050405020304" pitchFamily="18" charset="0"/>
                          <a:sym typeface="Symbol" panose="05050102010706020507" pitchFamily="18" charset="2"/>
                        </a:rPr>
                        <a:t></a:t>
                      </a:r>
                      <a:r>
                        <a:rPr lang="ru-RU" sz="900">
                          <a:effectLst/>
                          <a:latin typeface="Times New Roman" panose="02020603050405020304" pitchFamily="18" charset="0"/>
                          <a:ea typeface="Times New Roman" panose="02020603050405020304" pitchFamily="18" charset="0"/>
                        </a:rPr>
                        <a:t>500/мкл</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dirty="0">
                          <a:effectLst/>
                          <a:latin typeface="Times New Roman" panose="02020603050405020304" pitchFamily="18" charset="0"/>
                          <a:ea typeface="Times New Roman" panose="02020603050405020304" pitchFamily="18" charset="0"/>
                        </a:rPr>
                        <a:t>6</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dirty="0">
                          <a:effectLst/>
                          <a:latin typeface="Times New Roman" panose="02020603050405020304" pitchFamily="18" charset="0"/>
                          <a:ea typeface="Times New Roman" panose="02020603050405020304" pitchFamily="18" charset="0"/>
                        </a:rPr>
                        <a:t> </a:t>
                      </a:r>
                      <a:endParaRPr lang="ru-RU" sz="900" dirty="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87080686"/>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200</a:t>
                      </a:r>
                      <a:r>
                        <a:rPr lang="ru-RU" sz="900">
                          <a:effectLst/>
                          <a:latin typeface="Times New Roman" panose="02020603050405020304" pitchFamily="18" charset="0"/>
                          <a:ea typeface="Times New Roman" panose="02020603050405020304" pitchFamily="18" charset="0"/>
                          <a:sym typeface="Symbol" panose="05050102010706020507" pitchFamily="18" charset="2"/>
                        </a:rPr>
                        <a:t></a:t>
                      </a:r>
                      <a:r>
                        <a:rPr lang="ru-RU" sz="900">
                          <a:effectLst/>
                          <a:latin typeface="Times New Roman" panose="02020603050405020304" pitchFamily="18" charset="0"/>
                          <a:ea typeface="Times New Roman" panose="02020603050405020304" pitchFamily="18" charset="0"/>
                        </a:rPr>
                        <a:t>350/мкл</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7</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dirty="0">
                          <a:effectLst/>
                          <a:latin typeface="Times New Roman" panose="02020603050405020304" pitchFamily="18" charset="0"/>
                          <a:ea typeface="Times New Roman" panose="02020603050405020304" pitchFamily="18" charset="0"/>
                        </a:rPr>
                        <a:t> </a:t>
                      </a:r>
                      <a:endParaRPr lang="ru-RU" sz="900" dirty="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355940870"/>
                  </a:ext>
                </a:extLst>
              </a:tr>
              <a:tr h="160384">
                <a:tc>
                  <a:txBody>
                    <a:bodyPr/>
                    <a:lstStyle/>
                    <a:p>
                      <a:pPr>
                        <a:buNone/>
                      </a:pPr>
                      <a:r>
                        <a:rPr lang="ru-RU" sz="900" dirty="0">
                          <a:effectLst/>
                          <a:latin typeface="Times New Roman" panose="02020603050405020304" pitchFamily="18" charset="0"/>
                          <a:ea typeface="Times New Roman" panose="02020603050405020304" pitchFamily="18" charset="0"/>
                        </a:rPr>
                        <a:t>                                                    100</a:t>
                      </a:r>
                      <a:r>
                        <a:rPr lang="ru-RU" sz="900" dirty="0">
                          <a:effectLst/>
                          <a:latin typeface="Times New Roman" panose="02020603050405020304" pitchFamily="18" charset="0"/>
                          <a:ea typeface="Times New Roman" panose="02020603050405020304" pitchFamily="18" charset="0"/>
                          <a:sym typeface="Symbol" panose="05050102010706020507" pitchFamily="18" charset="2"/>
                        </a:rPr>
                        <a:t></a:t>
                      </a:r>
                      <a:r>
                        <a:rPr lang="ru-RU" sz="900" dirty="0">
                          <a:effectLst/>
                          <a:latin typeface="Times New Roman" panose="02020603050405020304" pitchFamily="18" charset="0"/>
                          <a:ea typeface="Times New Roman" panose="02020603050405020304" pitchFamily="18" charset="0"/>
                        </a:rPr>
                        <a:t>199/</a:t>
                      </a:r>
                      <a:r>
                        <a:rPr lang="ru-RU" sz="900" dirty="0" err="1">
                          <a:effectLst/>
                          <a:latin typeface="Times New Roman" panose="02020603050405020304" pitchFamily="18" charset="0"/>
                          <a:ea typeface="Times New Roman" panose="02020603050405020304" pitchFamily="18" charset="0"/>
                        </a:rPr>
                        <a:t>мкл</a:t>
                      </a:r>
                      <a:endParaRPr lang="ru-RU" sz="900" dirty="0">
                        <a:effectLst/>
                        <a:latin typeface="Times New Roman" panose="02020603050405020304" pitchFamily="18" charset="0"/>
                        <a:ea typeface="Times New Roman" panose="02020603050405020304" pitchFamily="18" charset="0"/>
                      </a:endParaRP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8</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dirty="0">
                          <a:effectLst/>
                          <a:latin typeface="Times New Roman" panose="02020603050405020304" pitchFamily="18" charset="0"/>
                          <a:ea typeface="Times New Roman" panose="02020603050405020304" pitchFamily="18" charset="0"/>
                        </a:rPr>
                        <a:t> </a:t>
                      </a:r>
                      <a:endParaRPr lang="ru-RU" sz="900" dirty="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74365039"/>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50</a:t>
                      </a:r>
                      <a:r>
                        <a:rPr lang="ru-RU" sz="900">
                          <a:effectLst/>
                          <a:latin typeface="Times New Roman" panose="02020603050405020304" pitchFamily="18" charset="0"/>
                          <a:ea typeface="Times New Roman" panose="02020603050405020304" pitchFamily="18" charset="0"/>
                          <a:sym typeface="Symbol" panose="05050102010706020507" pitchFamily="18" charset="2"/>
                        </a:rPr>
                        <a:t></a:t>
                      </a:r>
                      <a:r>
                        <a:rPr lang="ru-RU" sz="900">
                          <a:effectLst/>
                          <a:latin typeface="Times New Roman" panose="02020603050405020304" pitchFamily="18" charset="0"/>
                          <a:ea typeface="Times New Roman" panose="02020603050405020304" pitchFamily="18" charset="0"/>
                        </a:rPr>
                        <a:t>99/мкл</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9</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dirty="0">
                          <a:effectLst/>
                          <a:latin typeface="Times New Roman" panose="02020603050405020304" pitchFamily="18" charset="0"/>
                          <a:ea typeface="Times New Roman" panose="02020603050405020304" pitchFamily="18" charset="0"/>
                        </a:rPr>
                        <a:t> </a:t>
                      </a:r>
                      <a:endParaRPr lang="ru-RU" sz="900" dirty="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58330370"/>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менее 50/мкл</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10</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dirty="0">
                          <a:effectLst/>
                          <a:latin typeface="Times New Roman" panose="02020603050405020304" pitchFamily="18" charset="0"/>
                          <a:ea typeface="Times New Roman" panose="02020603050405020304" pitchFamily="18" charset="0"/>
                        </a:rPr>
                        <a:t> </a:t>
                      </a:r>
                      <a:endParaRPr lang="ru-RU" sz="900" dirty="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812109"/>
                  </a:ext>
                </a:extLst>
              </a:tr>
              <a:tr h="160384">
                <a:tc>
                  <a:txBody>
                    <a:bodyPr/>
                    <a:lstStyle/>
                    <a:p>
                      <a:pPr>
                        <a:buNone/>
                      </a:pPr>
                      <a:r>
                        <a:rPr lang="ru-RU" sz="900" dirty="0">
                          <a:effectLst/>
                          <a:latin typeface="Times New Roman" panose="02020603050405020304" pitchFamily="18" charset="0"/>
                          <a:ea typeface="Times New Roman" panose="02020603050405020304" pitchFamily="18" charset="0"/>
                        </a:rPr>
                        <a:t>            обследовано для выявления резистентности, чел</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11</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75736807"/>
                  </a:ext>
                </a:extLst>
              </a:tr>
              <a:tr h="320768">
                <a:tc>
                  <a:txBody>
                    <a:bodyPr/>
                    <a:lstStyle/>
                    <a:p>
                      <a:pPr>
                        <a:buNone/>
                      </a:pPr>
                      <a:r>
                        <a:rPr lang="ru-RU" sz="900" dirty="0">
                          <a:effectLst/>
                          <a:latin typeface="Times New Roman" panose="02020603050405020304" pitchFamily="18" charset="0"/>
                          <a:ea typeface="Times New Roman" panose="02020603050405020304" pitchFamily="18" charset="0"/>
                        </a:rPr>
                        <a:t>                  из них (из стр. 11):  </a:t>
                      </a:r>
                    </a:p>
                    <a:p>
                      <a:pPr>
                        <a:buNone/>
                      </a:pPr>
                      <a:r>
                        <a:rPr lang="ru-RU" sz="900" dirty="0">
                          <a:effectLst/>
                          <a:latin typeface="Times New Roman" panose="02020603050405020304" pitchFamily="18" charset="0"/>
                          <a:ea typeface="Times New Roman" panose="02020603050405020304" pitchFamily="18" charset="0"/>
                        </a:rPr>
                        <a:t>                          выявлена резистентность   </a:t>
                      </a:r>
                      <a:r>
                        <a:rPr lang="ru-RU" sz="900" dirty="0">
                          <a:solidFill>
                            <a:srgbClr val="FF0000"/>
                          </a:solidFill>
                          <a:effectLst/>
                          <a:latin typeface="Times New Roman" panose="02020603050405020304" pitchFamily="18" charset="0"/>
                          <a:ea typeface="Times New Roman" panose="02020603050405020304" pitchFamily="18" charset="0"/>
                        </a:rPr>
                        <a:t>всего чел</a:t>
                      </a:r>
                      <a:r>
                        <a:rPr lang="ru-RU" sz="900" dirty="0">
                          <a:effectLst/>
                          <a:latin typeface="Times New Roman" panose="02020603050405020304" pitchFamily="18" charset="0"/>
                          <a:ea typeface="Times New Roman" panose="02020603050405020304" pitchFamily="18" charset="0"/>
                        </a:rPr>
                        <a:t>  </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12</a:t>
                      </a: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64464176"/>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к НИОТ</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13</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2430179"/>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к ННИОТ</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14</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49323597"/>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к ИП </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15</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41087629"/>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к ИИ</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16</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73570481"/>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к НИОТ и ННИОТ </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17</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88176092"/>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к НИОТ и ИП </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18</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63279890"/>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к ННИОТ и ИП </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19</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37058230"/>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к НИОТ и ИИ </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20</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dirty="0">
                          <a:effectLst/>
                          <a:latin typeface="Times New Roman" panose="02020603050405020304" pitchFamily="18" charset="0"/>
                          <a:ea typeface="Times New Roman" panose="02020603050405020304" pitchFamily="18" charset="0"/>
                        </a:rPr>
                        <a:t> </a:t>
                      </a:r>
                      <a:endParaRPr lang="ru-RU" sz="900" dirty="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4841867"/>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к ННИОТ и ИИ </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21</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57098469"/>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к НИОТ, ННИОТ и ИП </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22</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57721127"/>
                  </a:ext>
                </a:extLst>
              </a:tr>
              <a:tr h="160384">
                <a:tc>
                  <a:txBody>
                    <a:bodyPr/>
                    <a:lstStyle/>
                    <a:p>
                      <a:pPr>
                        <a:buNone/>
                      </a:pPr>
                      <a:r>
                        <a:rPr lang="ru-RU" sz="900">
                          <a:solidFill>
                            <a:srgbClr val="FF0000"/>
                          </a:solidFill>
                          <a:effectLst/>
                          <a:latin typeface="Times New Roman" panose="02020603050405020304" pitchFamily="18" charset="0"/>
                          <a:ea typeface="Times New Roman" panose="02020603050405020304" pitchFamily="18" charset="0"/>
                        </a:rPr>
                        <a:t>                                                                        к НИОТ, ННИОТ и ИИ</a:t>
                      </a:r>
                      <a:endParaRPr lang="ru-RU" sz="900">
                        <a:effectLst/>
                        <a:latin typeface="Times New Roman" panose="02020603050405020304" pitchFamily="18" charset="0"/>
                        <a:ea typeface="Times New Roman" panose="02020603050405020304" pitchFamily="18" charset="0"/>
                      </a:endParaRP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23</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45908779"/>
                  </a:ext>
                </a:extLst>
              </a:tr>
              <a:tr h="160384">
                <a:tc>
                  <a:txBody>
                    <a:bodyPr/>
                    <a:lstStyle/>
                    <a:p>
                      <a:pPr>
                        <a:buNone/>
                      </a:pPr>
                      <a:r>
                        <a:rPr lang="ru-RU" sz="900">
                          <a:effectLst/>
                          <a:latin typeface="Times New Roman" panose="02020603050405020304" pitchFamily="18" charset="0"/>
                          <a:ea typeface="Times New Roman" panose="02020603050405020304" pitchFamily="18" charset="0"/>
                        </a:rPr>
                        <a:t>                                                                        к НИОТ, ННИОТ, ИП и ИИ </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24</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76557192"/>
                  </a:ext>
                </a:extLst>
              </a:tr>
              <a:tr h="160384">
                <a:tc>
                  <a:txBody>
                    <a:bodyPr/>
                    <a:lstStyle/>
                    <a:p>
                      <a:pPr>
                        <a:buNone/>
                      </a:pPr>
                      <a:r>
                        <a:rPr lang="ru-RU" sz="900" dirty="0">
                          <a:effectLst/>
                          <a:latin typeface="Times New Roman" panose="02020603050405020304" pitchFamily="18" charset="0"/>
                          <a:ea typeface="Times New Roman" panose="02020603050405020304" pitchFamily="18" charset="0"/>
                        </a:rPr>
                        <a:t>                         другие варианты резистентности ВИЧ к АРВП </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a:effectLst/>
                          <a:latin typeface="Times New Roman" panose="02020603050405020304" pitchFamily="18" charset="0"/>
                          <a:ea typeface="Times New Roman" panose="02020603050405020304" pitchFamily="18" charset="0"/>
                        </a:rPr>
                        <a:t>25</a:t>
                      </a:r>
                    </a:p>
                  </a:txBody>
                  <a:tcPr marL="59135" marR="591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a:effectLst/>
                          <a:latin typeface="Times New Roman" panose="02020603050405020304" pitchFamily="18" charset="0"/>
                          <a:ea typeface="Times New Roman" panose="02020603050405020304" pitchFamily="18" charset="0"/>
                        </a:rPr>
                        <a:t> </a:t>
                      </a:r>
                      <a:endParaRPr lang="ru-RU" sz="90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dirty="0">
                          <a:effectLst/>
                          <a:latin typeface="Times New Roman" panose="02020603050405020304" pitchFamily="18" charset="0"/>
                          <a:ea typeface="Times New Roman" panose="02020603050405020304" pitchFamily="18" charset="0"/>
                        </a:rPr>
                        <a:t> </a:t>
                      </a:r>
                      <a:endParaRPr lang="ru-RU" sz="900" dirty="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dirty="0">
                          <a:effectLst/>
                          <a:latin typeface="Times New Roman" panose="02020603050405020304" pitchFamily="18" charset="0"/>
                          <a:ea typeface="Times New Roman" panose="02020603050405020304" pitchFamily="18" charset="0"/>
                        </a:rPr>
                        <a:t> </a:t>
                      </a:r>
                      <a:endParaRPr lang="ru-RU" sz="900" dirty="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buNone/>
                      </a:pPr>
                      <a:r>
                        <a:rPr lang="ru-RU" sz="900" b="1" dirty="0">
                          <a:effectLst/>
                          <a:latin typeface="Times New Roman" panose="02020603050405020304" pitchFamily="18" charset="0"/>
                          <a:ea typeface="Times New Roman" panose="02020603050405020304" pitchFamily="18" charset="0"/>
                        </a:rPr>
                        <a:t> </a:t>
                      </a:r>
                      <a:endParaRPr lang="ru-RU" sz="900" dirty="0">
                        <a:effectLst/>
                        <a:latin typeface="Times New Roman" panose="02020603050405020304" pitchFamily="18" charset="0"/>
                        <a:ea typeface="Times New Roman" panose="02020603050405020304" pitchFamily="18" charset="0"/>
                      </a:endParaRPr>
                    </a:p>
                  </a:txBody>
                  <a:tcPr marL="59135" marR="591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70126811"/>
                  </a:ext>
                </a:extLst>
              </a:tr>
            </a:tbl>
          </a:graphicData>
        </a:graphic>
      </p:graphicFrame>
      <p:sp>
        <p:nvSpPr>
          <p:cNvPr id="2" name="Заголовок 1">
            <a:extLst>
              <a:ext uri="{FF2B5EF4-FFF2-40B4-BE49-F238E27FC236}">
                <a16:creationId xmlns:a16="http://schemas.microsoft.com/office/drawing/2014/main" id="{5227CB76-BA60-CAD2-813A-9A9EEC5EC1A6}"/>
              </a:ext>
            </a:extLst>
          </p:cNvPr>
          <p:cNvSpPr>
            <a:spLocks noGrp="1"/>
          </p:cNvSpPr>
          <p:nvPr>
            <p:ph type="title"/>
          </p:nvPr>
        </p:nvSpPr>
        <p:spPr>
          <a:xfrm>
            <a:off x="838199" y="0"/>
            <a:ext cx="10776284" cy="701721"/>
          </a:xfrm>
        </p:spPr>
        <p:txBody>
          <a:bodyPr>
            <a:normAutofit fontScale="90000"/>
          </a:bodyPr>
          <a:lstStyle/>
          <a:p>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Таблица </a:t>
            </a:r>
            <a:r>
              <a:rPr lang="ru-RU" sz="2400" b="1" dirty="0">
                <a:solidFill>
                  <a:srgbClr val="C00000"/>
                </a:solidFill>
                <a:latin typeface="Times New Roman" panose="02020603050405020304" pitchFamily="18" charset="0"/>
                <a:cs typeface="Times New Roman" panose="02020603050405020304" pitchFamily="18" charset="0"/>
              </a:rPr>
              <a:t>6000. Обследованные пациенты с ВИЧ-инфекцией (В20 - В24)</a:t>
            </a:r>
            <a:br>
              <a:rPr lang="ru-RU" sz="2400" b="1" dirty="0">
                <a:solidFill>
                  <a:srgbClr val="C00000"/>
                </a:solidFill>
                <a:latin typeface="Times New Roman" panose="02020603050405020304" pitchFamily="18" charset="0"/>
                <a:cs typeface="Times New Roman" panose="02020603050405020304" pitchFamily="18" charset="0"/>
              </a:rPr>
            </a:br>
            <a:endParaRPr lang="ru-RU" sz="2400" b="1" dirty="0">
              <a:solidFill>
                <a:srgbClr val="C00000"/>
              </a:solidFill>
              <a:latin typeface="Times New Roman" panose="02020603050405020304" pitchFamily="18" charset="0"/>
              <a:cs typeface="Times New Roman" panose="02020603050405020304" pitchFamily="18" charset="0"/>
            </a:endParaRPr>
          </a:p>
        </p:txBody>
      </p:sp>
      <p:sp>
        <p:nvSpPr>
          <p:cNvPr id="3" name="Овал 2">
            <a:extLst>
              <a:ext uri="{FF2B5EF4-FFF2-40B4-BE49-F238E27FC236}">
                <a16:creationId xmlns:a16="http://schemas.microsoft.com/office/drawing/2014/main" id="{E9042DA1-16D7-A1CC-A472-8F570C9B971C}"/>
              </a:ext>
            </a:extLst>
          </p:cNvPr>
          <p:cNvSpPr/>
          <p:nvPr/>
        </p:nvSpPr>
        <p:spPr>
          <a:xfrm rot="16200000">
            <a:off x="5628541" y="4302239"/>
            <a:ext cx="2095027" cy="1296957"/>
          </a:xfrm>
          <a:prstGeom prst="ellipse">
            <a:avLst/>
          </a:prstGeom>
          <a:noFill/>
          <a:ln w="190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6" name="TextBox 5">
            <a:extLst>
              <a:ext uri="{FF2B5EF4-FFF2-40B4-BE49-F238E27FC236}">
                <a16:creationId xmlns:a16="http://schemas.microsoft.com/office/drawing/2014/main" id="{75AB9923-EEB5-37EB-2E35-7B82E560314A}"/>
              </a:ext>
            </a:extLst>
          </p:cNvPr>
          <p:cNvSpPr txBox="1"/>
          <p:nvPr/>
        </p:nvSpPr>
        <p:spPr>
          <a:xfrm>
            <a:off x="3278832" y="6158204"/>
            <a:ext cx="7936564"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ru-RU"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Сумма строк 13-25 гр. 3-6 должна быть </a:t>
            </a:r>
            <a:r>
              <a:rPr kumimoji="0" lang="ru-RU" b="0" i="0" u="sng"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равна </a:t>
            </a:r>
            <a:r>
              <a:rPr kumimoji="0" lang="ru-RU"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таб. 6000 стр. 12 гр. </a:t>
            </a:r>
            <a:r>
              <a:rPr lang="ru-RU" dirty="0">
                <a:solidFill>
                  <a:prstClr val="black"/>
                </a:solidFill>
                <a:latin typeface="Times New Roman" panose="02020603050405020304" pitchFamily="18" charset="0"/>
                <a:cs typeface="Times New Roman" panose="02020603050405020304" pitchFamily="18" charset="0"/>
              </a:rPr>
              <a:t>3</a:t>
            </a:r>
            <a:r>
              <a:rPr kumimoji="0" lang="ru-RU"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-6</a:t>
            </a:r>
          </a:p>
        </p:txBody>
      </p:sp>
      <p:sp>
        <p:nvSpPr>
          <p:cNvPr id="4" name="Овал 3">
            <a:extLst>
              <a:ext uri="{FF2B5EF4-FFF2-40B4-BE49-F238E27FC236}">
                <a16:creationId xmlns:a16="http://schemas.microsoft.com/office/drawing/2014/main" id="{67061768-125F-AF80-6D1C-218101504E96}"/>
              </a:ext>
            </a:extLst>
          </p:cNvPr>
          <p:cNvSpPr/>
          <p:nvPr/>
        </p:nvSpPr>
        <p:spPr>
          <a:xfrm>
            <a:off x="6041839" y="3586480"/>
            <a:ext cx="5572644" cy="316723"/>
          </a:xfrm>
          <a:prstGeom prst="ellipse">
            <a:avLst/>
          </a:prstGeom>
          <a:noFill/>
          <a:ln w="25400">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ru-RU"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5174809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307743" y="172303"/>
            <a:ext cx="11388957" cy="830997"/>
          </a:xfrm>
          <a:prstGeom prst="rect">
            <a:avLst/>
          </a:prstGeom>
        </p:spPr>
        <p:txBody>
          <a:bodyPr wrap="square">
            <a:spAutoFit/>
          </a:bodyPr>
          <a:lstStyle/>
          <a:p>
            <a:pPr algn="ctr"/>
            <a:r>
              <a:rPr lang="ru-RU" sz="2400" b="1" dirty="0">
                <a:solidFill>
                  <a:srgbClr val="FF0000"/>
                </a:solidFill>
                <a:latin typeface="Times New Roman" panose="02020603050405020304" pitchFamily="18" charset="0"/>
                <a:ea typeface="+mj-ea"/>
                <a:cs typeface="Times New Roman" panose="02020603050405020304" pitchFamily="18" charset="0"/>
              </a:rPr>
              <a:t>Результаты обследования пациента на резистентность ВИЧ включают в строку, соответствующую профилю резистентности, только один раз </a:t>
            </a:r>
            <a:endParaRPr lang="ru-RU" b="1" dirty="0">
              <a:solidFill>
                <a:srgbClr val="FF0000"/>
              </a:solidFill>
              <a:latin typeface="Times New Roman" panose="02020603050405020304" pitchFamily="18" charset="0"/>
              <a:cs typeface="Times New Roman" panose="02020603050405020304" pitchFamily="18" charset="0"/>
            </a:endParaRPr>
          </a:p>
        </p:txBody>
      </p:sp>
      <p:pic>
        <p:nvPicPr>
          <p:cNvPr id="5" name="Рисунок 4">
            <a:extLst>
              <a:ext uri="{FF2B5EF4-FFF2-40B4-BE49-F238E27FC236}">
                <a16:creationId xmlns:a16="http://schemas.microsoft.com/office/drawing/2014/main" id="{E48FF5E0-1A15-CEEE-9A01-7AFC2DD56B39}"/>
              </a:ext>
            </a:extLst>
          </p:cNvPr>
          <p:cNvPicPr>
            <a:picLocks noChangeAspect="1"/>
          </p:cNvPicPr>
          <p:nvPr/>
        </p:nvPicPr>
        <p:blipFill>
          <a:blip r:embed="rId2"/>
          <a:srcRect l="23395" t="29452" r="23657" b="14337"/>
          <a:stretch>
            <a:fillRect/>
          </a:stretch>
        </p:blipFill>
        <p:spPr>
          <a:xfrm>
            <a:off x="307743" y="1148918"/>
            <a:ext cx="11592004" cy="5379028"/>
          </a:xfrm>
          <a:prstGeom prst="rect">
            <a:avLst/>
          </a:prstGeom>
        </p:spPr>
      </p:pic>
      <p:sp>
        <p:nvSpPr>
          <p:cNvPr id="10" name="Овал 9"/>
          <p:cNvSpPr/>
          <p:nvPr/>
        </p:nvSpPr>
        <p:spPr>
          <a:xfrm>
            <a:off x="136478" y="4312693"/>
            <a:ext cx="6966045" cy="2360871"/>
          </a:xfrm>
          <a:prstGeom prst="ellipse">
            <a:avLst/>
          </a:prstGeom>
          <a:no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2122810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id="{C9789F1F-2FEF-496B-B301-16833B1AB5A0}"/>
              </a:ext>
            </a:extLst>
          </p:cNvPr>
          <p:cNvSpPr/>
          <p:nvPr/>
        </p:nvSpPr>
        <p:spPr>
          <a:xfrm>
            <a:off x="449179" y="555140"/>
            <a:ext cx="11293642" cy="5684768"/>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 name="Прямоугольник 3">
            <a:extLst>
              <a:ext uri="{FF2B5EF4-FFF2-40B4-BE49-F238E27FC236}">
                <a16:creationId xmlns:a16="http://schemas.microsoft.com/office/drawing/2014/main" id="{B89711DE-C935-48AD-8D62-1170B13BB71D}"/>
              </a:ext>
            </a:extLst>
          </p:cNvPr>
          <p:cNvSpPr/>
          <p:nvPr/>
        </p:nvSpPr>
        <p:spPr>
          <a:xfrm>
            <a:off x="1128376" y="659885"/>
            <a:ext cx="10229435" cy="461665"/>
          </a:xfrm>
          <a:prstGeom prst="rect">
            <a:avLst/>
          </a:prstGeom>
        </p:spPr>
        <p:txBody>
          <a:bodyPr wrap="square">
            <a:spAutoFit/>
          </a:bodyPr>
          <a:lstStyle/>
          <a:p>
            <a:pPr algn="ctr"/>
            <a:r>
              <a:rPr lang="ru-RU" altLang="ru-RU" sz="2400" b="1" dirty="0">
                <a:solidFill>
                  <a:schemeClr val="accent2">
                    <a:lumMod val="75000"/>
                  </a:schemeClr>
                </a:solidFill>
                <a:latin typeface="Times New Roman" panose="02020603050405020304" pitchFamily="18" charset="0"/>
                <a:cs typeface="Times New Roman" panose="02020603050405020304" pitchFamily="18" charset="0"/>
              </a:rPr>
              <a:t>УСЛОВИЯ МЕЖТАБЛИЧНОГО КОНТРОЛЯ ДЛЯ ТАБЛИЦЫ 6000</a:t>
            </a:r>
          </a:p>
        </p:txBody>
      </p:sp>
      <p:sp>
        <p:nvSpPr>
          <p:cNvPr id="2" name="Прямоугольник 1">
            <a:extLst>
              <a:ext uri="{FF2B5EF4-FFF2-40B4-BE49-F238E27FC236}">
                <a16:creationId xmlns:a16="http://schemas.microsoft.com/office/drawing/2014/main" id="{0886B8EF-16EF-4ABF-A18D-C1A130D548A7}"/>
              </a:ext>
            </a:extLst>
          </p:cNvPr>
          <p:cNvSpPr/>
          <p:nvPr/>
        </p:nvSpPr>
        <p:spPr>
          <a:xfrm>
            <a:off x="449179" y="1333621"/>
            <a:ext cx="11109157" cy="3416320"/>
          </a:xfrm>
          <a:prstGeom prst="rect">
            <a:avLst/>
          </a:prstGeom>
        </p:spPr>
        <p:txBody>
          <a:bodyPr wrap="square">
            <a:spAutoFit/>
          </a:bodyPr>
          <a:lstStyle/>
          <a:p>
            <a:pPr lvl="0" algn="just"/>
            <a:r>
              <a:rPr lang="ru-RU" sz="2400" dirty="0">
                <a:solidFill>
                  <a:prstClr val="black"/>
                </a:solidFill>
                <a:latin typeface="Times New Roman" panose="02020603050405020304" pitchFamily="18" charset="0"/>
                <a:cs typeface="Times New Roman" panose="02020603050405020304" pitchFamily="18" charset="0"/>
              </a:rPr>
              <a:t>Таб. 6000 стр. 1 гр. 03 должна быть </a:t>
            </a:r>
            <a:r>
              <a:rPr lang="ru-RU" sz="2400" u="sng" dirty="0">
                <a:solidFill>
                  <a:prstClr val="black"/>
                </a:solidFill>
                <a:latin typeface="Times New Roman" panose="02020603050405020304" pitchFamily="18" charset="0"/>
                <a:cs typeface="Times New Roman" panose="02020603050405020304" pitchFamily="18" charset="0"/>
              </a:rPr>
              <a:t>меньше или равна</a:t>
            </a:r>
            <a:r>
              <a:rPr lang="ru-RU" sz="2400" dirty="0">
                <a:solidFill>
                  <a:prstClr val="black"/>
                </a:solidFill>
                <a:latin typeface="Times New Roman" panose="02020603050405020304" pitchFamily="18" charset="0"/>
                <a:cs typeface="Times New Roman" panose="02020603050405020304" pitchFamily="18" charset="0"/>
              </a:rPr>
              <a:t> таб. 2000 стр. 1 гр. 06</a:t>
            </a:r>
          </a:p>
          <a:p>
            <a:pPr lvl="0" algn="just"/>
            <a:endParaRPr lang="ru-RU" sz="2400" dirty="0">
              <a:solidFill>
                <a:prstClr val="black"/>
              </a:solidFill>
              <a:latin typeface="Times New Roman" panose="02020603050405020304" pitchFamily="18" charset="0"/>
              <a:cs typeface="Times New Roman" panose="02020603050405020304" pitchFamily="18" charset="0"/>
            </a:endParaRPr>
          </a:p>
          <a:p>
            <a:pPr algn="just"/>
            <a:r>
              <a:rPr lang="ru-RU" sz="2400" dirty="0">
                <a:solidFill>
                  <a:prstClr val="black"/>
                </a:solidFill>
                <a:latin typeface="Times New Roman" panose="02020603050405020304" pitchFamily="18" charset="0"/>
                <a:cs typeface="Times New Roman" panose="02020603050405020304" pitchFamily="18" charset="0"/>
              </a:rPr>
              <a:t>Таб. 6000 стр. 1 гр. 05 должна быть </a:t>
            </a:r>
            <a:r>
              <a:rPr lang="ru-RU" sz="2400" u="sng" dirty="0">
                <a:solidFill>
                  <a:prstClr val="black"/>
                </a:solidFill>
                <a:latin typeface="Times New Roman" panose="02020603050405020304" pitchFamily="18" charset="0"/>
                <a:cs typeface="Times New Roman" panose="02020603050405020304" pitchFamily="18" charset="0"/>
              </a:rPr>
              <a:t>меньше или равна</a:t>
            </a:r>
            <a:r>
              <a:rPr lang="ru-RU" sz="2400" dirty="0">
                <a:solidFill>
                  <a:prstClr val="black"/>
                </a:solidFill>
                <a:latin typeface="Times New Roman" panose="02020603050405020304" pitchFamily="18" charset="0"/>
                <a:cs typeface="Times New Roman" panose="02020603050405020304" pitchFamily="18" charset="0"/>
              </a:rPr>
              <a:t> таб. 2000 стр. 1 гр. 07</a:t>
            </a:r>
          </a:p>
          <a:p>
            <a:pPr algn="just"/>
            <a:endParaRPr lang="ru-RU" sz="2400" dirty="0">
              <a:solidFill>
                <a:prstClr val="black"/>
              </a:solidFill>
              <a:latin typeface="Times New Roman" panose="02020603050405020304" pitchFamily="18" charset="0"/>
              <a:cs typeface="Times New Roman" panose="02020603050405020304" pitchFamily="18" charset="0"/>
            </a:endParaRPr>
          </a:p>
          <a:p>
            <a:pPr algn="just"/>
            <a:r>
              <a:rPr lang="ru-RU" sz="2400" dirty="0">
                <a:solidFill>
                  <a:prstClr val="black"/>
                </a:solidFill>
                <a:latin typeface="Times New Roman" panose="02020603050405020304" pitchFamily="18" charset="0"/>
                <a:cs typeface="Times New Roman" panose="02020603050405020304" pitchFamily="18" charset="0"/>
              </a:rPr>
              <a:t>Таб. 6000 стр. 8+9+10 гр. 03 должна быть </a:t>
            </a:r>
            <a:r>
              <a:rPr lang="ru-RU" sz="2400" u="sng" dirty="0">
                <a:solidFill>
                  <a:prstClr val="black"/>
                </a:solidFill>
                <a:latin typeface="Times New Roman" panose="02020603050405020304" pitchFamily="18" charset="0"/>
                <a:cs typeface="Times New Roman" panose="02020603050405020304" pitchFamily="18" charset="0"/>
              </a:rPr>
              <a:t>меньше или равна</a:t>
            </a:r>
            <a:r>
              <a:rPr lang="ru-RU" sz="2400" dirty="0">
                <a:solidFill>
                  <a:prstClr val="black"/>
                </a:solidFill>
                <a:latin typeface="Times New Roman" panose="02020603050405020304" pitchFamily="18" charset="0"/>
                <a:cs typeface="Times New Roman" panose="02020603050405020304" pitchFamily="18" charset="0"/>
              </a:rPr>
              <a:t> таб. 2000 стр. 27 гр. 06</a:t>
            </a:r>
          </a:p>
          <a:p>
            <a:pPr algn="just"/>
            <a:endParaRPr lang="ru-RU" sz="2400" dirty="0">
              <a:solidFill>
                <a:prstClr val="black"/>
              </a:solidFill>
              <a:latin typeface="Times New Roman" panose="02020603050405020304" pitchFamily="18" charset="0"/>
              <a:cs typeface="Times New Roman" panose="02020603050405020304" pitchFamily="18" charset="0"/>
            </a:endParaRPr>
          </a:p>
          <a:p>
            <a:pPr algn="just"/>
            <a:r>
              <a:rPr lang="ru-RU" sz="2400" dirty="0">
                <a:solidFill>
                  <a:prstClr val="black"/>
                </a:solidFill>
                <a:latin typeface="Times New Roman" panose="02020603050405020304" pitchFamily="18" charset="0"/>
                <a:cs typeface="Times New Roman" panose="02020603050405020304" pitchFamily="18" charset="0"/>
              </a:rPr>
              <a:t>Таб. 6000 стр. 8+9+10 гр. 05 должна быть </a:t>
            </a:r>
            <a:r>
              <a:rPr lang="ru-RU" sz="2400" u="sng" dirty="0">
                <a:solidFill>
                  <a:prstClr val="black"/>
                </a:solidFill>
                <a:latin typeface="Times New Roman" panose="02020603050405020304" pitchFamily="18" charset="0"/>
                <a:cs typeface="Times New Roman" panose="02020603050405020304" pitchFamily="18" charset="0"/>
              </a:rPr>
              <a:t>меньше или равна</a:t>
            </a:r>
            <a:r>
              <a:rPr lang="ru-RU" sz="2400" dirty="0">
                <a:solidFill>
                  <a:prstClr val="black"/>
                </a:solidFill>
                <a:latin typeface="Times New Roman" panose="02020603050405020304" pitchFamily="18" charset="0"/>
                <a:cs typeface="Times New Roman" panose="02020603050405020304" pitchFamily="18" charset="0"/>
              </a:rPr>
              <a:t> таб. 2000 стр. 27 гр. 07</a:t>
            </a:r>
          </a:p>
          <a:p>
            <a:pPr algn="just"/>
            <a:endParaRPr lang="ru-RU" sz="2400" dirty="0">
              <a:solidFill>
                <a:prstClr val="black"/>
              </a:solidFill>
              <a:latin typeface="Times New Roman" panose="02020603050405020304" pitchFamily="18" charset="0"/>
              <a:cs typeface="Times New Roman" panose="02020603050405020304" pitchFamily="18" charset="0"/>
            </a:endParaRPr>
          </a:p>
          <a:p>
            <a:pPr lvl="0" algn="just"/>
            <a:endParaRPr lang="ru-RU" sz="2400" dirty="0">
              <a:solidFill>
                <a:prstClr val="black"/>
              </a:solidFill>
            </a:endParaRPr>
          </a:p>
        </p:txBody>
      </p:sp>
      <p:sp>
        <p:nvSpPr>
          <p:cNvPr id="3" name="Прямоугольник 2">
            <a:extLst>
              <a:ext uri="{FF2B5EF4-FFF2-40B4-BE49-F238E27FC236}">
                <a16:creationId xmlns:a16="http://schemas.microsoft.com/office/drawing/2014/main" id="{B1D3FFF0-8D72-40C0-B7CA-F13227A87869}"/>
              </a:ext>
            </a:extLst>
          </p:cNvPr>
          <p:cNvSpPr/>
          <p:nvPr/>
        </p:nvSpPr>
        <p:spPr>
          <a:xfrm>
            <a:off x="588523" y="4181457"/>
            <a:ext cx="6788077" cy="584775"/>
          </a:xfrm>
          <a:prstGeom prst="rect">
            <a:avLst/>
          </a:prstGeom>
        </p:spPr>
        <p:txBody>
          <a:bodyPr wrap="none">
            <a:spAutoFit/>
          </a:bodyPr>
          <a:lstStyle/>
          <a:p>
            <a:pPr lvl="0" algn="just"/>
            <a:r>
              <a:rPr lang="ru-RU" sz="3200" dirty="0">
                <a:solidFill>
                  <a:prstClr val="black"/>
                </a:solidFill>
                <a:latin typeface="Times New Roman" panose="02020603050405020304" pitchFamily="18" charset="0"/>
                <a:cs typeface="Times New Roman" panose="02020603050405020304" pitchFamily="18" charset="0"/>
              </a:rPr>
              <a:t>Это </a:t>
            </a:r>
            <a:r>
              <a:rPr lang="ru-RU" sz="3200" b="1" dirty="0">
                <a:solidFill>
                  <a:prstClr val="black"/>
                </a:solidFill>
                <a:latin typeface="Times New Roman" panose="02020603050405020304" pitchFamily="18" charset="0"/>
                <a:cs typeface="Times New Roman" panose="02020603050405020304" pitchFamily="18" charset="0"/>
              </a:rPr>
              <a:t>обязательные</a:t>
            </a:r>
            <a:r>
              <a:rPr lang="ru-RU" sz="3200" dirty="0">
                <a:solidFill>
                  <a:prstClr val="black"/>
                </a:solidFill>
                <a:latin typeface="Times New Roman" panose="02020603050405020304" pitchFamily="18" charset="0"/>
                <a:cs typeface="Times New Roman" panose="02020603050405020304" pitchFamily="18" charset="0"/>
              </a:rPr>
              <a:t> условия контроля.</a:t>
            </a:r>
          </a:p>
        </p:txBody>
      </p:sp>
      <p:sp>
        <p:nvSpPr>
          <p:cNvPr id="6" name="Прямоугольник 5">
            <a:extLst>
              <a:ext uri="{FF2B5EF4-FFF2-40B4-BE49-F238E27FC236}">
                <a16:creationId xmlns:a16="http://schemas.microsoft.com/office/drawing/2014/main" id="{588BD719-2CBD-41EA-BDFD-56C5EC702638}"/>
              </a:ext>
            </a:extLst>
          </p:cNvPr>
          <p:cNvSpPr/>
          <p:nvPr/>
        </p:nvSpPr>
        <p:spPr>
          <a:xfrm>
            <a:off x="633663" y="5106634"/>
            <a:ext cx="10483516" cy="1569660"/>
          </a:xfrm>
          <a:prstGeom prst="rect">
            <a:avLst/>
          </a:prstGeom>
        </p:spPr>
        <p:txBody>
          <a:bodyPr wrap="square">
            <a:spAutoFit/>
          </a:bodyPr>
          <a:lstStyle/>
          <a:p>
            <a:pPr algn="just"/>
            <a:r>
              <a:rPr lang="ru-RU" sz="2400" dirty="0">
                <a:solidFill>
                  <a:prstClr val="black"/>
                </a:solidFill>
                <a:latin typeface="Times New Roman" panose="02020603050405020304" pitchFamily="18" charset="0"/>
                <a:cs typeface="Times New Roman" panose="02020603050405020304" pitchFamily="18" charset="0"/>
              </a:rPr>
              <a:t>Таб. 6000 стр. 3 гр. 03 должна быть </a:t>
            </a:r>
            <a:r>
              <a:rPr lang="ru-RU" sz="2400" u="sng" dirty="0">
                <a:solidFill>
                  <a:prstClr val="black"/>
                </a:solidFill>
                <a:latin typeface="Times New Roman" panose="02020603050405020304" pitchFamily="18" charset="0"/>
                <a:cs typeface="Times New Roman" panose="02020603050405020304" pitchFamily="18" charset="0"/>
              </a:rPr>
              <a:t>больше или равна</a:t>
            </a:r>
            <a:r>
              <a:rPr lang="ru-RU" sz="2400" dirty="0">
                <a:solidFill>
                  <a:prstClr val="black"/>
                </a:solidFill>
                <a:latin typeface="Times New Roman" panose="02020603050405020304" pitchFamily="18" charset="0"/>
                <a:cs typeface="Times New Roman" panose="02020603050405020304" pitchFamily="18" charset="0"/>
              </a:rPr>
              <a:t> таб. 8000 стр. 8 гр. 03</a:t>
            </a:r>
          </a:p>
          <a:p>
            <a:pPr algn="just"/>
            <a:endParaRPr lang="ru-RU" sz="2400" dirty="0">
              <a:solidFill>
                <a:prstClr val="black"/>
              </a:solidFill>
              <a:latin typeface="Times New Roman" panose="02020603050405020304" pitchFamily="18" charset="0"/>
              <a:cs typeface="Times New Roman" panose="02020603050405020304" pitchFamily="18" charset="0"/>
            </a:endParaRPr>
          </a:p>
          <a:p>
            <a:pPr algn="just"/>
            <a:r>
              <a:rPr lang="ru-RU" sz="2400" dirty="0">
                <a:solidFill>
                  <a:prstClr val="black"/>
                </a:solidFill>
                <a:latin typeface="Times New Roman" panose="02020603050405020304" pitchFamily="18" charset="0"/>
                <a:cs typeface="Times New Roman" panose="02020603050405020304" pitchFamily="18" charset="0"/>
              </a:rPr>
              <a:t>Таб. 6000 стр. 3 гр. 05 должна быть </a:t>
            </a:r>
            <a:r>
              <a:rPr lang="ru-RU" sz="2400" u="sng" dirty="0">
                <a:solidFill>
                  <a:prstClr val="black"/>
                </a:solidFill>
                <a:latin typeface="Times New Roman" panose="02020603050405020304" pitchFamily="18" charset="0"/>
                <a:cs typeface="Times New Roman" panose="02020603050405020304" pitchFamily="18" charset="0"/>
              </a:rPr>
              <a:t>больше или равна</a:t>
            </a:r>
            <a:r>
              <a:rPr lang="ru-RU" sz="2400" dirty="0">
                <a:solidFill>
                  <a:prstClr val="black"/>
                </a:solidFill>
                <a:latin typeface="Times New Roman" panose="02020603050405020304" pitchFamily="18" charset="0"/>
                <a:cs typeface="Times New Roman" panose="02020603050405020304" pitchFamily="18" charset="0"/>
              </a:rPr>
              <a:t> таб. 8000 стр. 8 гр. 04</a:t>
            </a:r>
          </a:p>
          <a:p>
            <a:pPr algn="just"/>
            <a:endParaRPr lang="ru-RU" sz="2400" dirty="0">
              <a:solidFill>
                <a:prstClr val="black"/>
              </a:solidFill>
            </a:endParaRPr>
          </a:p>
        </p:txBody>
      </p:sp>
      <p:sp>
        <p:nvSpPr>
          <p:cNvPr id="7" name="Стрелка: вниз 6">
            <a:extLst>
              <a:ext uri="{FF2B5EF4-FFF2-40B4-BE49-F238E27FC236}">
                <a16:creationId xmlns:a16="http://schemas.microsoft.com/office/drawing/2014/main" id="{093CBD6D-147E-40BF-B5DA-52ED0FF44D7E}"/>
              </a:ext>
            </a:extLst>
          </p:cNvPr>
          <p:cNvSpPr/>
          <p:nvPr/>
        </p:nvSpPr>
        <p:spPr>
          <a:xfrm rot="10800000">
            <a:off x="7331459" y="4027404"/>
            <a:ext cx="513761" cy="694587"/>
          </a:xfrm>
          <a:prstGeom prst="downArrow">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38746604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D621DC2-07AB-424C-85D1-C7A8867F380A}"/>
              </a:ext>
            </a:extLst>
          </p:cNvPr>
          <p:cNvSpPr>
            <a:spLocks noGrp="1"/>
          </p:cNvSpPr>
          <p:nvPr>
            <p:ph type="title"/>
          </p:nvPr>
        </p:nvSpPr>
        <p:spPr>
          <a:xfrm>
            <a:off x="838200" y="93410"/>
            <a:ext cx="11004884" cy="1325563"/>
          </a:xfrm>
        </p:spPr>
        <p:txBody>
          <a:bodyPr>
            <a:noAutofit/>
          </a:bodyPr>
          <a:lstStyle/>
          <a:p>
            <a:pPr algn="just"/>
            <a:r>
              <a:rPr lang="ru-RU" sz="3200" dirty="0">
                <a:latin typeface="Times New Roman" panose="02020603050405020304" pitchFamily="18" charset="0"/>
                <a:cs typeface="Times New Roman" panose="02020603050405020304" pitchFamily="18" charset="0"/>
              </a:rPr>
              <a:t>Таблица</a:t>
            </a:r>
            <a:r>
              <a:rPr lang="ru-RU" sz="3200" dirty="0">
                <a:solidFill>
                  <a:srgbClr val="FF0000"/>
                </a:solidFill>
                <a:latin typeface="Times New Roman" panose="02020603050405020304" pitchFamily="18" charset="0"/>
                <a:cs typeface="Times New Roman" panose="02020603050405020304" pitchFamily="18" charset="0"/>
              </a:rPr>
              <a:t> </a:t>
            </a:r>
            <a:r>
              <a:rPr lang="ru-RU" sz="3200" dirty="0">
                <a:solidFill>
                  <a:srgbClr val="C00000"/>
                </a:solidFill>
                <a:latin typeface="Times New Roman" panose="02020603050405020304" pitchFamily="18" charset="0"/>
                <a:cs typeface="Times New Roman" panose="02020603050405020304" pitchFamily="18" charset="0"/>
              </a:rPr>
              <a:t>7000. Беременные, роженицы и родильницами с ВИЧ-инфекцией, человек</a:t>
            </a:r>
          </a:p>
        </p:txBody>
      </p:sp>
      <p:graphicFrame>
        <p:nvGraphicFramePr>
          <p:cNvPr id="4" name="Таблица 3">
            <a:extLst>
              <a:ext uri="{FF2B5EF4-FFF2-40B4-BE49-F238E27FC236}">
                <a16:creationId xmlns:a16="http://schemas.microsoft.com/office/drawing/2014/main" id="{7816C160-C383-4E38-8195-B83D470DE109}"/>
              </a:ext>
            </a:extLst>
          </p:cNvPr>
          <p:cNvGraphicFramePr>
            <a:graphicFrameLocks noGrp="1"/>
          </p:cNvGraphicFramePr>
          <p:nvPr/>
        </p:nvGraphicFramePr>
        <p:xfrm>
          <a:off x="838200" y="1562351"/>
          <a:ext cx="11004884" cy="5065196"/>
        </p:xfrm>
        <a:graphic>
          <a:graphicData uri="http://schemas.openxmlformats.org/drawingml/2006/table">
            <a:tbl>
              <a:tblPr firstRow="1" firstCol="1" bandRow="1"/>
              <a:tblGrid>
                <a:gridCol w="7038474">
                  <a:extLst>
                    <a:ext uri="{9D8B030D-6E8A-4147-A177-3AD203B41FA5}">
                      <a16:colId xmlns:a16="http://schemas.microsoft.com/office/drawing/2014/main" val="2311916567"/>
                    </a:ext>
                  </a:extLst>
                </a:gridCol>
                <a:gridCol w="834189">
                  <a:extLst>
                    <a:ext uri="{9D8B030D-6E8A-4147-A177-3AD203B41FA5}">
                      <a16:colId xmlns:a16="http://schemas.microsoft.com/office/drawing/2014/main" val="2334435392"/>
                    </a:ext>
                  </a:extLst>
                </a:gridCol>
                <a:gridCol w="1507958">
                  <a:extLst>
                    <a:ext uri="{9D8B030D-6E8A-4147-A177-3AD203B41FA5}">
                      <a16:colId xmlns:a16="http://schemas.microsoft.com/office/drawing/2014/main" val="3984097684"/>
                    </a:ext>
                  </a:extLst>
                </a:gridCol>
                <a:gridCol w="1624263">
                  <a:extLst>
                    <a:ext uri="{9D8B030D-6E8A-4147-A177-3AD203B41FA5}">
                      <a16:colId xmlns:a16="http://schemas.microsoft.com/office/drawing/2014/main" val="4191296250"/>
                    </a:ext>
                  </a:extLst>
                </a:gridCol>
              </a:tblGrid>
              <a:tr h="277993">
                <a:tc rowSpan="2">
                  <a:txBody>
                    <a:bodyPr/>
                    <a:lstStyle/>
                    <a:p>
                      <a:pPr algn="ctr">
                        <a:spcAft>
                          <a:spcPts val="0"/>
                        </a:spcAft>
                      </a:pPr>
                      <a:r>
                        <a:rPr lang="ru-RU" sz="1100" dirty="0">
                          <a:solidFill>
                            <a:srgbClr val="000000"/>
                          </a:solidFill>
                          <a:effectLst/>
                          <a:latin typeface="Times New Roman" panose="02020603050405020304" pitchFamily="18" charset="0"/>
                          <a:ea typeface="Times New Roman" panose="02020603050405020304" pitchFamily="18" charset="0"/>
                        </a:rPr>
                        <a:t>Наименование показателей</a:t>
                      </a:r>
                      <a:endParaRPr lang="ru-RU" sz="11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ru-RU" sz="1100">
                          <a:solidFill>
                            <a:srgbClr val="000000"/>
                          </a:solidFill>
                          <a:effectLst/>
                          <a:latin typeface="Times New Roman" panose="02020603050405020304" pitchFamily="18" charset="0"/>
                          <a:ea typeface="Times New Roman" panose="02020603050405020304" pitchFamily="18" charset="0"/>
                        </a:rPr>
                        <a:t>№</a:t>
                      </a:r>
                      <a:br>
                        <a:rPr lang="ru-RU" sz="1100">
                          <a:solidFill>
                            <a:srgbClr val="000000"/>
                          </a:solidFill>
                          <a:effectLst/>
                          <a:latin typeface="Times New Roman" panose="02020603050405020304" pitchFamily="18" charset="0"/>
                          <a:ea typeface="Times New Roman" panose="02020603050405020304" pitchFamily="18" charset="0"/>
                        </a:rPr>
                      </a:br>
                      <a:r>
                        <a:rPr lang="ru-RU" sz="1100">
                          <a:solidFill>
                            <a:srgbClr val="000000"/>
                          </a:solidFill>
                          <a:effectLst/>
                          <a:latin typeface="Times New Roman" panose="02020603050405020304" pitchFamily="18" charset="0"/>
                          <a:ea typeface="Times New Roman" panose="02020603050405020304" pitchFamily="18" charset="0"/>
                        </a:rPr>
                        <a:t>строки</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r>
                        <a:rPr lang="ru-RU" sz="1100">
                          <a:solidFill>
                            <a:srgbClr val="000000"/>
                          </a:solidFill>
                          <a:effectLst/>
                          <a:latin typeface="Times New Roman" panose="02020603050405020304" pitchFamily="18" charset="0"/>
                          <a:ea typeface="Times New Roman" panose="02020603050405020304" pitchFamily="18" charset="0"/>
                        </a:rPr>
                        <a:t>Зарегистрировано пациентов</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extLst>
                  <a:ext uri="{0D108BD9-81ED-4DB2-BD59-A6C34878D82A}">
                    <a16:rowId xmlns:a16="http://schemas.microsoft.com/office/drawing/2014/main" val="2556678888"/>
                  </a:ext>
                </a:extLst>
              </a:tr>
              <a:tr h="495679">
                <a:tc vMerge="1">
                  <a:txBody>
                    <a:bodyPr/>
                    <a:lstStyle/>
                    <a:p>
                      <a:endParaRPr lang="ru-RU"/>
                    </a:p>
                  </a:txBody>
                  <a:tcPr/>
                </a:tc>
                <a:tc vMerge="1">
                  <a:txBody>
                    <a:bodyPr/>
                    <a:lstStyle/>
                    <a:p>
                      <a:endParaRPr lang="ru-RU"/>
                    </a:p>
                  </a:txBody>
                  <a:tcPr/>
                </a:tc>
                <a:tc>
                  <a:txBody>
                    <a:bodyPr/>
                    <a:lstStyle/>
                    <a:p>
                      <a:pPr algn="ctr"/>
                      <a:r>
                        <a:rPr lang="ru-RU" sz="1100" dirty="0">
                          <a:solidFill>
                            <a:srgbClr val="000000"/>
                          </a:solidFill>
                          <a:effectLst/>
                          <a:latin typeface="Times New Roman" panose="02020603050405020304" pitchFamily="18" charset="0"/>
                          <a:ea typeface="Times New Roman" panose="02020603050405020304" pitchFamily="18" charset="0"/>
                        </a:rPr>
                        <a:t>с болезнью, вызванной ВИЧ (</a:t>
                      </a:r>
                      <a:r>
                        <a:rPr lang="ru-RU" sz="1100" dirty="0">
                          <a:solidFill>
                            <a:schemeClr val="tx1"/>
                          </a:solidFill>
                          <a:effectLst/>
                          <a:latin typeface="Times New Roman" panose="02020603050405020304" pitchFamily="18" charset="0"/>
                          <a:ea typeface="Times New Roman" panose="02020603050405020304" pitchFamily="18" charset="0"/>
                        </a:rPr>
                        <a:t>О98.7</a:t>
                      </a:r>
                      <a:r>
                        <a:rPr lang="ru-RU" sz="1100" dirty="0">
                          <a:solidFill>
                            <a:srgbClr val="000000"/>
                          </a:solidFill>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dirty="0">
                          <a:solidFill>
                            <a:srgbClr val="000000"/>
                          </a:solidFill>
                          <a:effectLst/>
                          <a:latin typeface="Times New Roman" panose="02020603050405020304" pitchFamily="18" charset="0"/>
                          <a:ea typeface="Times New Roman" panose="02020603050405020304" pitchFamily="18" charset="0"/>
                        </a:rPr>
                        <a:t>с бессимптомным инфекционным статусом, вызванным ВИЧ (</a:t>
                      </a:r>
                      <a:r>
                        <a:rPr lang="en-US" sz="1100" dirty="0">
                          <a:solidFill>
                            <a:srgbClr val="000000"/>
                          </a:solidFill>
                          <a:effectLst/>
                          <a:latin typeface="Times New Roman" panose="02020603050405020304" pitchFamily="18" charset="0"/>
                          <a:ea typeface="Times New Roman" panose="02020603050405020304" pitchFamily="18" charset="0"/>
                        </a:rPr>
                        <a:t>Z</a:t>
                      </a:r>
                      <a:r>
                        <a:rPr lang="ru-RU" sz="1100" dirty="0">
                          <a:solidFill>
                            <a:srgbClr val="000000"/>
                          </a:solidFill>
                          <a:effectLst/>
                          <a:latin typeface="Times New Roman" panose="02020603050405020304" pitchFamily="18" charset="0"/>
                          <a:ea typeface="Times New Roman" panose="02020603050405020304" pitchFamily="18" charset="0"/>
                        </a:rPr>
                        <a:t>21)</a:t>
                      </a:r>
                      <a:endParaRPr lang="ru-RU" sz="11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3118849"/>
                  </a:ext>
                </a:extLst>
              </a:tr>
              <a:tr h="0">
                <a:tc>
                  <a:txBody>
                    <a:bodyPr/>
                    <a:lstStyle/>
                    <a:p>
                      <a:pPr algn="ctr"/>
                      <a:r>
                        <a:rPr lang="ru-RU" sz="1100" dirty="0">
                          <a:solidFill>
                            <a:srgbClr val="000000"/>
                          </a:solidFill>
                          <a:effectLst/>
                          <a:latin typeface="Times New Roman" panose="02020603050405020304" pitchFamily="18" charset="0"/>
                          <a:ea typeface="Times New Roman" panose="02020603050405020304" pitchFamily="18" charset="0"/>
                        </a:rPr>
                        <a:t>1</a:t>
                      </a:r>
                      <a:endParaRPr lang="ru-RU" sz="11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solidFill>
                            <a:srgbClr val="000000"/>
                          </a:solidFill>
                          <a:effectLst/>
                          <a:latin typeface="Times New Roman" panose="02020603050405020304" pitchFamily="18" charset="0"/>
                          <a:ea typeface="Times New Roman" panose="02020603050405020304" pitchFamily="18" charset="0"/>
                        </a:rPr>
                        <a:t>2</a:t>
                      </a:r>
                      <a:endParaRPr lang="ru-RU" sz="1100">
                        <a:effectLst/>
                        <a:latin typeface="Times New Roman" panose="02020603050405020304" pitchFamily="18" charset="0"/>
                        <a:ea typeface="Times New Roman" panose="02020603050405020304" pitchFamily="18" charset="0"/>
                      </a:endParaRPr>
                    </a:p>
                  </a:txBody>
                  <a:tcPr marL="48720" marR="48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solidFill>
                            <a:srgbClr val="000000"/>
                          </a:solidFill>
                          <a:effectLst/>
                          <a:latin typeface="Times New Roman" panose="02020603050405020304" pitchFamily="18" charset="0"/>
                          <a:ea typeface="Times New Roman" panose="02020603050405020304" pitchFamily="18" charset="0"/>
                        </a:rPr>
                        <a:t>3</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solidFill>
                            <a:srgbClr val="000000"/>
                          </a:solidFill>
                          <a:effectLst/>
                          <a:latin typeface="Times New Roman" panose="02020603050405020304" pitchFamily="18" charset="0"/>
                          <a:ea typeface="Times New Roman" panose="02020603050405020304" pitchFamily="18" charset="0"/>
                        </a:rPr>
                        <a:t>4</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13891160"/>
                  </a:ext>
                </a:extLst>
              </a:tr>
              <a:tr h="129218">
                <a:tc>
                  <a:txBody>
                    <a:bodyPr/>
                    <a:lstStyle/>
                    <a:p>
                      <a:r>
                        <a:rPr lang="ru-RU" sz="1100" dirty="0">
                          <a:solidFill>
                            <a:srgbClr val="000000"/>
                          </a:solidFill>
                          <a:effectLst/>
                          <a:latin typeface="Times New Roman" panose="02020603050405020304" pitchFamily="18" charset="0"/>
                          <a:ea typeface="Times New Roman" panose="02020603050405020304" pitchFamily="18" charset="0"/>
                        </a:rPr>
                        <a:t>Число беременных женщин, всего</a:t>
                      </a:r>
                      <a:endParaRPr lang="ru-RU" sz="11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solidFill>
                            <a:srgbClr val="000000"/>
                          </a:solidFill>
                          <a:effectLst/>
                          <a:latin typeface="Times New Roman" panose="02020603050405020304" pitchFamily="18" charset="0"/>
                          <a:ea typeface="Times New Roman" panose="02020603050405020304" pitchFamily="18" charset="0"/>
                        </a:rPr>
                        <a:t>1</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14962767"/>
                  </a:ext>
                </a:extLst>
              </a:tr>
              <a:tr h="129218">
                <a:tc>
                  <a:txBody>
                    <a:bodyPr/>
                    <a:lstStyle/>
                    <a:p>
                      <a:r>
                        <a:rPr lang="ru-RU" sz="1100" dirty="0">
                          <a:solidFill>
                            <a:srgbClr val="000000"/>
                          </a:solidFill>
                          <a:effectLst/>
                          <a:latin typeface="Times New Roman" panose="02020603050405020304" pitchFamily="18" charset="0"/>
                          <a:ea typeface="Times New Roman" panose="02020603050405020304" pitchFamily="18" charset="0"/>
                        </a:rPr>
                        <a:t>Число женщин, завершивших беременность родами в отчетном году </a:t>
                      </a:r>
                      <a:endParaRPr lang="ru-RU" sz="11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solidFill>
                            <a:srgbClr val="000000"/>
                          </a:solidFill>
                          <a:effectLst/>
                          <a:latin typeface="Times New Roman" panose="02020603050405020304" pitchFamily="18" charset="0"/>
                          <a:ea typeface="Times New Roman" panose="02020603050405020304" pitchFamily="18" charset="0"/>
                        </a:rPr>
                        <a:t>2</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4042555"/>
                  </a:ext>
                </a:extLst>
              </a:tr>
              <a:tr h="129218">
                <a:tc>
                  <a:txBody>
                    <a:bodyPr/>
                    <a:lstStyle/>
                    <a:p>
                      <a:r>
                        <a:rPr lang="ru-RU" sz="1100" dirty="0">
                          <a:solidFill>
                            <a:srgbClr val="000000"/>
                          </a:solidFill>
                          <a:effectLst/>
                          <a:latin typeface="Times New Roman" panose="02020603050405020304" pitchFamily="18" charset="0"/>
                          <a:ea typeface="Times New Roman" panose="02020603050405020304" pitchFamily="18" charset="0"/>
                        </a:rPr>
                        <a:t>              из них (из стр. 2) женщин с </a:t>
                      </a:r>
                      <a:r>
                        <a:rPr lang="en-US" sz="1100" dirty="0">
                          <a:solidFill>
                            <a:srgbClr val="000000"/>
                          </a:solidFill>
                          <a:effectLst/>
                          <a:latin typeface="Times New Roman" panose="02020603050405020304" pitchFamily="18" charset="0"/>
                          <a:ea typeface="Times New Roman" panose="02020603050405020304" pitchFamily="18" charset="0"/>
                        </a:rPr>
                        <a:t>CD</a:t>
                      </a:r>
                      <a:r>
                        <a:rPr lang="ru-RU" sz="1100" dirty="0">
                          <a:solidFill>
                            <a:srgbClr val="000000"/>
                          </a:solidFill>
                          <a:effectLst/>
                          <a:latin typeface="Times New Roman" panose="02020603050405020304" pitchFamily="18" charset="0"/>
                          <a:ea typeface="Times New Roman" panose="02020603050405020304" pitchFamily="18" charset="0"/>
                        </a:rPr>
                        <a:t>4 &lt; 350/</a:t>
                      </a:r>
                      <a:r>
                        <a:rPr lang="ru-RU" sz="1100" dirty="0" err="1">
                          <a:solidFill>
                            <a:srgbClr val="000000"/>
                          </a:solidFill>
                          <a:effectLst/>
                          <a:latin typeface="Times New Roman" panose="02020603050405020304" pitchFamily="18" charset="0"/>
                          <a:ea typeface="Times New Roman" panose="02020603050405020304" pitchFamily="18" charset="0"/>
                        </a:rPr>
                        <a:t>мкл</a:t>
                      </a:r>
                      <a:r>
                        <a:rPr lang="ru-RU" sz="1100" dirty="0">
                          <a:solidFill>
                            <a:srgbClr val="000000"/>
                          </a:solidFill>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solidFill>
                            <a:srgbClr val="000000"/>
                          </a:solidFill>
                          <a:effectLst/>
                          <a:latin typeface="Times New Roman" panose="02020603050405020304" pitchFamily="18" charset="0"/>
                          <a:ea typeface="Times New Roman" panose="02020603050405020304" pitchFamily="18" charset="0"/>
                        </a:rPr>
                        <a:t>3</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3471419"/>
                  </a:ext>
                </a:extLst>
              </a:tr>
              <a:tr h="129218">
                <a:tc>
                  <a:txBody>
                    <a:bodyPr/>
                    <a:lstStyle/>
                    <a:p>
                      <a:r>
                        <a:rPr lang="ru-RU" sz="1100" dirty="0">
                          <a:solidFill>
                            <a:srgbClr val="000000"/>
                          </a:solidFill>
                          <a:effectLst/>
                          <a:latin typeface="Times New Roman" panose="02020603050405020304" pitchFamily="18" charset="0"/>
                          <a:ea typeface="Times New Roman" panose="02020603050405020304" pitchFamily="18" charset="0"/>
                        </a:rPr>
                        <a:t>              из них (из стр. 3) женщин с </a:t>
                      </a:r>
                      <a:r>
                        <a:rPr lang="en-US" sz="1100" dirty="0">
                          <a:solidFill>
                            <a:srgbClr val="000000"/>
                          </a:solidFill>
                          <a:effectLst/>
                          <a:latin typeface="Times New Roman" panose="02020603050405020304" pitchFamily="18" charset="0"/>
                          <a:ea typeface="Times New Roman" panose="02020603050405020304" pitchFamily="18" charset="0"/>
                        </a:rPr>
                        <a:t>CD</a:t>
                      </a:r>
                      <a:r>
                        <a:rPr lang="ru-RU" sz="1100" dirty="0">
                          <a:solidFill>
                            <a:srgbClr val="000000"/>
                          </a:solidFill>
                          <a:effectLst/>
                          <a:latin typeface="Times New Roman" panose="02020603050405020304" pitchFamily="18" charset="0"/>
                          <a:ea typeface="Times New Roman" panose="02020603050405020304" pitchFamily="18" charset="0"/>
                        </a:rPr>
                        <a:t>4 &lt; 200 </a:t>
                      </a:r>
                      <a:r>
                        <a:rPr lang="ru-RU" sz="1100" dirty="0" err="1">
                          <a:solidFill>
                            <a:srgbClr val="000000"/>
                          </a:solidFill>
                          <a:effectLst/>
                          <a:latin typeface="Times New Roman" panose="02020603050405020304" pitchFamily="18" charset="0"/>
                          <a:ea typeface="Times New Roman" panose="02020603050405020304" pitchFamily="18" charset="0"/>
                        </a:rPr>
                        <a:t>мкл</a:t>
                      </a:r>
                      <a:endParaRPr lang="ru-RU" sz="11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solidFill>
                            <a:srgbClr val="000000"/>
                          </a:solidFill>
                          <a:effectLst/>
                          <a:latin typeface="Times New Roman" panose="02020603050405020304" pitchFamily="18" charset="0"/>
                          <a:ea typeface="Times New Roman" panose="02020603050405020304" pitchFamily="18" charset="0"/>
                        </a:rPr>
                        <a:t>4</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77413784"/>
                  </a:ext>
                </a:extLst>
              </a:tr>
              <a:tr h="129218">
                <a:tc>
                  <a:txBody>
                    <a:bodyPr/>
                    <a:lstStyle/>
                    <a:p>
                      <a:r>
                        <a:rPr lang="ru-RU" sz="1100" dirty="0">
                          <a:solidFill>
                            <a:schemeClr val="tx1"/>
                          </a:solidFill>
                          <a:effectLst/>
                          <a:latin typeface="Times New Roman" panose="02020603050405020304" pitchFamily="18" charset="0"/>
                          <a:ea typeface="Times New Roman" panose="02020603050405020304" pitchFamily="18" charset="0"/>
                        </a:rPr>
                        <a:t>              из них (из стр. 2) CD4 не определялись </a:t>
                      </a: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dirty="0">
                          <a:solidFill>
                            <a:srgbClr val="000000"/>
                          </a:solidFill>
                          <a:effectLst/>
                          <a:latin typeface="Times New Roman" panose="02020603050405020304" pitchFamily="18" charset="0"/>
                          <a:ea typeface="Times New Roman" panose="02020603050405020304" pitchFamily="18" charset="0"/>
                        </a:rPr>
                        <a:t>5</a:t>
                      </a:r>
                      <a:endParaRPr lang="ru-RU" sz="11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22424384"/>
                  </a:ext>
                </a:extLst>
              </a:tr>
              <a:tr h="366410">
                <a:tc>
                  <a:txBody>
                    <a:bodyPr/>
                    <a:lstStyle/>
                    <a:p>
                      <a:r>
                        <a:rPr lang="ru-RU" sz="1100" dirty="0">
                          <a:solidFill>
                            <a:schemeClr val="tx1"/>
                          </a:solidFill>
                          <a:effectLst/>
                          <a:latin typeface="Times New Roman" panose="02020603050405020304" pitchFamily="18" charset="0"/>
                          <a:ea typeface="Times New Roman" panose="02020603050405020304" pitchFamily="18" charset="0"/>
                        </a:rPr>
                        <a:t>Число женщин и новорожденных, получивших химиопрофилактику передачи ВИЧ-инфекции от матери</a:t>
                      </a:r>
                      <a:br>
                        <a:rPr lang="ru-RU" sz="1100" dirty="0">
                          <a:solidFill>
                            <a:schemeClr val="tx1"/>
                          </a:solidFill>
                          <a:effectLst/>
                          <a:latin typeface="Times New Roman" panose="02020603050405020304" pitchFamily="18" charset="0"/>
                          <a:ea typeface="Times New Roman" panose="02020603050405020304" pitchFamily="18" charset="0"/>
                        </a:rPr>
                      </a:br>
                      <a:r>
                        <a:rPr lang="ru-RU" sz="1100" dirty="0">
                          <a:solidFill>
                            <a:schemeClr val="tx1"/>
                          </a:solidFill>
                          <a:effectLst/>
                          <a:latin typeface="Times New Roman" panose="02020603050405020304" pitchFamily="18" charset="0"/>
                          <a:ea typeface="Times New Roman" panose="02020603050405020304" pitchFamily="18" charset="0"/>
                        </a:rPr>
                        <a:t>к ребенку </a:t>
                      </a: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dirty="0">
                          <a:solidFill>
                            <a:srgbClr val="000000"/>
                          </a:solidFill>
                          <a:effectLst/>
                          <a:latin typeface="Times New Roman" panose="02020603050405020304" pitchFamily="18" charset="0"/>
                          <a:ea typeface="Times New Roman" panose="02020603050405020304" pitchFamily="18" charset="0"/>
                        </a:rPr>
                        <a:t>6</a:t>
                      </a:r>
                      <a:endParaRPr lang="ru-RU" sz="11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70418774"/>
                  </a:ext>
                </a:extLst>
              </a:tr>
              <a:tr h="129218">
                <a:tc>
                  <a:txBody>
                    <a:bodyPr/>
                    <a:lstStyle/>
                    <a:p>
                      <a:pPr indent="381635" algn="just"/>
                      <a:r>
                        <a:rPr lang="ru-RU" sz="1100">
                          <a:solidFill>
                            <a:srgbClr val="000000"/>
                          </a:solidFill>
                          <a:effectLst/>
                          <a:latin typeface="Times New Roman" panose="02020603050405020304" pitchFamily="18" charset="0"/>
                          <a:ea typeface="Times New Roman" panose="02020603050405020304" pitchFamily="18" charset="0"/>
                        </a:rPr>
                        <a:t>в том числе:  во время беременности</a:t>
                      </a:r>
                      <a:endParaRPr lang="ru-RU" sz="1100">
                        <a:effectLst/>
                        <a:latin typeface="Times New Roman" panose="02020603050405020304" pitchFamily="18" charset="0"/>
                        <a:ea typeface="Times New Roman" panose="02020603050405020304" pitchFamily="18" charset="0"/>
                      </a:endParaRP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dirty="0">
                          <a:solidFill>
                            <a:srgbClr val="000000"/>
                          </a:solidFill>
                          <a:effectLst/>
                          <a:latin typeface="Times New Roman" panose="02020603050405020304" pitchFamily="18" charset="0"/>
                          <a:ea typeface="Times New Roman" panose="02020603050405020304" pitchFamily="18" charset="0"/>
                        </a:rPr>
                        <a:t>7</a:t>
                      </a:r>
                      <a:endParaRPr lang="ru-RU" sz="11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68364460"/>
                  </a:ext>
                </a:extLst>
              </a:tr>
              <a:tr h="129218">
                <a:tc>
                  <a:txBody>
                    <a:bodyPr/>
                    <a:lstStyle/>
                    <a:p>
                      <a:pPr indent="1191895" algn="just"/>
                      <a:r>
                        <a:rPr lang="ru-RU" sz="1100">
                          <a:solidFill>
                            <a:srgbClr val="000000"/>
                          </a:solidFill>
                          <a:effectLst/>
                          <a:latin typeface="Times New Roman" panose="02020603050405020304" pitchFamily="18" charset="0"/>
                          <a:ea typeface="Times New Roman" panose="02020603050405020304" pitchFamily="18" charset="0"/>
                        </a:rPr>
                        <a:t>в родах</a:t>
                      </a:r>
                      <a:endParaRPr lang="ru-RU" sz="1100">
                        <a:effectLst/>
                        <a:latin typeface="Times New Roman" panose="02020603050405020304" pitchFamily="18" charset="0"/>
                        <a:ea typeface="Times New Roman" panose="02020603050405020304" pitchFamily="18" charset="0"/>
                      </a:endParaRP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solidFill>
                            <a:srgbClr val="000000"/>
                          </a:solidFill>
                          <a:effectLst/>
                          <a:latin typeface="Times New Roman" panose="02020603050405020304" pitchFamily="18" charset="0"/>
                          <a:ea typeface="Times New Roman" panose="02020603050405020304" pitchFamily="18" charset="0"/>
                        </a:rPr>
                        <a:t>8</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dirty="0">
                          <a:solidFill>
                            <a:srgbClr val="000000"/>
                          </a:solidFill>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31119"/>
                  </a:ext>
                </a:extLst>
              </a:tr>
              <a:tr h="129218">
                <a:tc>
                  <a:txBody>
                    <a:bodyPr/>
                    <a:lstStyle/>
                    <a:p>
                      <a:pPr indent="1191895"/>
                      <a:r>
                        <a:rPr lang="ru-RU" sz="1100">
                          <a:solidFill>
                            <a:srgbClr val="000000"/>
                          </a:solidFill>
                          <a:effectLst/>
                          <a:latin typeface="Times New Roman" panose="02020603050405020304" pitchFamily="18" charset="0"/>
                          <a:ea typeface="Times New Roman" panose="02020603050405020304" pitchFamily="18" charset="0"/>
                        </a:rPr>
                        <a:t>новорожденному</a:t>
                      </a:r>
                      <a:endParaRPr lang="ru-RU" sz="1100">
                        <a:effectLst/>
                        <a:latin typeface="Times New Roman" panose="02020603050405020304" pitchFamily="18" charset="0"/>
                        <a:ea typeface="Times New Roman" panose="02020603050405020304" pitchFamily="18" charset="0"/>
                      </a:endParaRP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solidFill>
                            <a:srgbClr val="000000"/>
                          </a:solidFill>
                          <a:effectLst/>
                          <a:latin typeface="Times New Roman" panose="02020603050405020304" pitchFamily="18" charset="0"/>
                          <a:ea typeface="Times New Roman" panose="02020603050405020304" pitchFamily="18" charset="0"/>
                        </a:rPr>
                        <a:t>9</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dirty="0">
                          <a:solidFill>
                            <a:srgbClr val="000000"/>
                          </a:solidFill>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10713694"/>
                  </a:ext>
                </a:extLst>
              </a:tr>
              <a:tr h="198272">
                <a:tc>
                  <a:txBody>
                    <a:bodyPr/>
                    <a:lstStyle/>
                    <a:p>
                      <a:r>
                        <a:rPr lang="ru-RU" sz="1100">
                          <a:solidFill>
                            <a:srgbClr val="000000"/>
                          </a:solidFill>
                          <a:effectLst/>
                          <a:latin typeface="Times New Roman" panose="02020603050405020304" pitchFamily="18" charset="0"/>
                          <a:ea typeface="Times New Roman" panose="02020603050405020304" pitchFamily="18" charset="0"/>
                        </a:rPr>
                        <a:t>Число беременных женщин, получивших антиретровирусную терапию до беременности (из стр. 2)</a:t>
                      </a:r>
                      <a:endParaRPr lang="ru-RU" sz="1100">
                        <a:effectLst/>
                        <a:latin typeface="Times New Roman" panose="02020603050405020304" pitchFamily="18" charset="0"/>
                        <a:ea typeface="Times New Roman" panose="02020603050405020304" pitchFamily="18" charset="0"/>
                      </a:endParaRP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solidFill>
                            <a:srgbClr val="000000"/>
                          </a:solidFill>
                          <a:effectLst/>
                          <a:latin typeface="Times New Roman" panose="02020603050405020304" pitchFamily="18" charset="0"/>
                          <a:ea typeface="Times New Roman" panose="02020603050405020304" pitchFamily="18" charset="0"/>
                        </a:rPr>
                        <a:t>10</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a:solidFill>
                            <a:srgbClr val="000000"/>
                          </a:solidFill>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55756270"/>
                  </a:ext>
                </a:extLst>
              </a:tr>
              <a:tr h="198272">
                <a:tc>
                  <a:txBody>
                    <a:bodyPr/>
                    <a:lstStyle/>
                    <a:p>
                      <a:r>
                        <a:rPr lang="ru-RU" sz="1100" dirty="0">
                          <a:solidFill>
                            <a:srgbClr val="000000"/>
                          </a:solidFill>
                          <a:effectLst/>
                          <a:latin typeface="Times New Roman" panose="02020603050405020304" pitchFamily="18" charset="0"/>
                          <a:ea typeface="Times New Roman" panose="02020603050405020304" pitchFamily="18" charset="0"/>
                        </a:rPr>
                        <a:t>Число беременных женщин, прекративших антиретровирусную терапию после родов </a:t>
                      </a:r>
                      <a:endParaRPr lang="ru-RU" sz="1100" dirty="0">
                        <a:effectLst/>
                        <a:latin typeface="Times New Roman" panose="02020603050405020304" pitchFamily="18" charset="0"/>
                        <a:ea typeface="Times New Roman" panose="02020603050405020304" pitchFamily="18" charset="0"/>
                      </a:endParaRP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solidFill>
                            <a:srgbClr val="000000"/>
                          </a:solidFill>
                          <a:effectLst/>
                          <a:latin typeface="Times New Roman" panose="02020603050405020304" pitchFamily="18" charset="0"/>
                          <a:ea typeface="Times New Roman" panose="02020603050405020304" pitchFamily="18" charset="0"/>
                        </a:rPr>
                        <a:t>11</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a:solidFill>
                            <a:srgbClr val="000000"/>
                          </a:solidFill>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1869636"/>
                  </a:ext>
                </a:extLst>
              </a:tr>
              <a:tr h="297408">
                <a:tc>
                  <a:txBody>
                    <a:bodyPr/>
                    <a:lstStyle/>
                    <a:p>
                      <a:r>
                        <a:rPr lang="ru-RU" sz="1100">
                          <a:solidFill>
                            <a:srgbClr val="000000"/>
                          </a:solidFill>
                          <a:effectLst/>
                          <a:latin typeface="Times New Roman" panose="02020603050405020304" pitchFamily="18" charset="0"/>
                          <a:ea typeface="Times New Roman" panose="02020603050405020304" pitchFamily="18" charset="0"/>
                        </a:rPr>
                        <a:t>Число беременных, которым проведено исследование вирусной нагрузки перед родами</a:t>
                      </a:r>
                      <a:br>
                        <a:rPr lang="ru-RU" sz="1100">
                          <a:solidFill>
                            <a:srgbClr val="000000"/>
                          </a:solidFill>
                          <a:effectLst/>
                          <a:latin typeface="Times New Roman" panose="02020603050405020304" pitchFamily="18" charset="0"/>
                          <a:ea typeface="Times New Roman" panose="02020603050405020304" pitchFamily="18" charset="0"/>
                        </a:rPr>
                      </a:br>
                      <a:r>
                        <a:rPr lang="ru-RU" sz="1100">
                          <a:solidFill>
                            <a:srgbClr val="000000"/>
                          </a:solidFill>
                          <a:effectLst/>
                          <a:latin typeface="Times New Roman" panose="02020603050405020304" pitchFamily="18" charset="0"/>
                          <a:ea typeface="Times New Roman" panose="02020603050405020304" pitchFamily="18" charset="0"/>
                        </a:rPr>
                        <a:t>(из стр. 2) </a:t>
                      </a:r>
                      <a:endParaRPr lang="ru-RU" sz="1100">
                        <a:effectLst/>
                        <a:latin typeface="Times New Roman" panose="02020603050405020304" pitchFamily="18" charset="0"/>
                        <a:ea typeface="Times New Roman" panose="02020603050405020304" pitchFamily="18" charset="0"/>
                      </a:endParaRP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solidFill>
                            <a:srgbClr val="000000"/>
                          </a:solidFill>
                          <a:effectLst/>
                          <a:latin typeface="Times New Roman" panose="02020603050405020304" pitchFamily="18" charset="0"/>
                          <a:ea typeface="Times New Roman" panose="02020603050405020304" pitchFamily="18" charset="0"/>
                        </a:rPr>
                        <a:t>12</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dirty="0">
                          <a:solidFill>
                            <a:srgbClr val="000000"/>
                          </a:solidFill>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42867952"/>
                  </a:ext>
                </a:extLst>
              </a:tr>
              <a:tr h="297408">
                <a:tc>
                  <a:txBody>
                    <a:bodyPr/>
                    <a:lstStyle/>
                    <a:p>
                      <a:pPr indent="381635"/>
                      <a:r>
                        <a:rPr lang="ru-RU" sz="1100">
                          <a:solidFill>
                            <a:srgbClr val="000000"/>
                          </a:solidFill>
                          <a:effectLst/>
                          <a:latin typeface="Times New Roman" panose="02020603050405020304" pitchFamily="18" charset="0"/>
                          <a:ea typeface="Times New Roman" panose="02020603050405020304" pitchFamily="18" charset="0"/>
                        </a:rPr>
                        <a:t>из них (из стр.12) число беременных с вирусной нагрузкой перед родами выше</a:t>
                      </a:r>
                      <a:endParaRPr lang="ru-RU" sz="1100">
                        <a:effectLst/>
                        <a:latin typeface="Times New Roman" panose="02020603050405020304" pitchFamily="18" charset="0"/>
                        <a:ea typeface="Times New Roman" panose="02020603050405020304" pitchFamily="18" charset="0"/>
                      </a:endParaRPr>
                    </a:p>
                    <a:p>
                      <a:pPr indent="381635"/>
                      <a:r>
                        <a:rPr lang="ru-RU" sz="1100">
                          <a:solidFill>
                            <a:srgbClr val="000000"/>
                          </a:solidFill>
                          <a:effectLst/>
                          <a:latin typeface="Times New Roman" panose="02020603050405020304" pitchFamily="18" charset="0"/>
                          <a:ea typeface="Times New Roman" panose="02020603050405020304" pitchFamily="18" charset="0"/>
                        </a:rPr>
                        <a:t>                                порога чувствительности</a:t>
                      </a:r>
                      <a:endParaRPr lang="ru-RU" sz="1100">
                        <a:effectLst/>
                        <a:latin typeface="Times New Roman" panose="02020603050405020304" pitchFamily="18" charset="0"/>
                        <a:ea typeface="Times New Roman" panose="02020603050405020304" pitchFamily="18" charset="0"/>
                      </a:endParaRP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solidFill>
                            <a:srgbClr val="000000"/>
                          </a:solidFill>
                          <a:effectLst/>
                          <a:latin typeface="Times New Roman" panose="02020603050405020304" pitchFamily="18" charset="0"/>
                          <a:ea typeface="Times New Roman" panose="02020603050405020304" pitchFamily="18" charset="0"/>
                        </a:rPr>
                        <a:t>13</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a:solidFill>
                            <a:srgbClr val="000000"/>
                          </a:solidFill>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a:solidFill>
                            <a:srgbClr val="000000"/>
                          </a:solidFill>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69609417"/>
                  </a:ext>
                </a:extLst>
              </a:tr>
              <a:tr h="244273">
                <a:tc>
                  <a:txBody>
                    <a:bodyPr/>
                    <a:lstStyle/>
                    <a:p>
                      <a:pPr marL="21590"/>
                      <a:r>
                        <a:rPr lang="ru-RU" sz="1100">
                          <a:solidFill>
                            <a:srgbClr val="000000"/>
                          </a:solidFill>
                          <a:effectLst/>
                          <a:latin typeface="Times New Roman" panose="02020603050405020304" pitchFamily="18" charset="0"/>
                          <a:ea typeface="Times New Roman" panose="02020603050405020304" pitchFamily="18" charset="0"/>
                        </a:rPr>
                        <a:t>Число новорожденных, получивших химиопрофилактику тремя антиретровирусными препаратами</a:t>
                      </a:r>
                      <a:endParaRPr lang="ru-RU" sz="1100">
                        <a:effectLst/>
                        <a:latin typeface="Times New Roman" panose="02020603050405020304" pitchFamily="18" charset="0"/>
                        <a:ea typeface="Times New Roman" panose="02020603050405020304" pitchFamily="18" charset="0"/>
                      </a:endParaRP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solidFill>
                            <a:srgbClr val="000000"/>
                          </a:solidFill>
                          <a:effectLst/>
                          <a:latin typeface="Times New Roman" panose="02020603050405020304" pitchFamily="18" charset="0"/>
                          <a:ea typeface="Times New Roman" panose="02020603050405020304" pitchFamily="18" charset="0"/>
                        </a:rPr>
                        <a:t>14</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a:solidFill>
                            <a:srgbClr val="000000"/>
                          </a:solidFill>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2577327"/>
                  </a:ext>
                </a:extLst>
              </a:tr>
              <a:tr h="129218">
                <a:tc>
                  <a:txBody>
                    <a:bodyPr/>
                    <a:lstStyle/>
                    <a:p>
                      <a:pPr indent="21590"/>
                      <a:r>
                        <a:rPr lang="ru-RU" sz="1100">
                          <a:solidFill>
                            <a:srgbClr val="000000"/>
                          </a:solidFill>
                          <a:effectLst/>
                          <a:latin typeface="Times New Roman" panose="02020603050405020304" pitchFamily="18" charset="0"/>
                          <a:ea typeface="Times New Roman" panose="02020603050405020304" pitchFamily="18" charset="0"/>
                        </a:rPr>
                        <a:t>Родилось живых детей от матерей (из стр. 2)</a:t>
                      </a:r>
                      <a:endParaRPr lang="ru-RU" sz="1100">
                        <a:effectLst/>
                        <a:latin typeface="Times New Roman" panose="02020603050405020304" pitchFamily="18" charset="0"/>
                        <a:ea typeface="Times New Roman" panose="02020603050405020304" pitchFamily="18" charset="0"/>
                      </a:endParaRP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solidFill>
                            <a:srgbClr val="000000"/>
                          </a:solidFill>
                          <a:effectLst/>
                          <a:latin typeface="Times New Roman" panose="02020603050405020304" pitchFamily="18" charset="0"/>
                          <a:ea typeface="Times New Roman" panose="02020603050405020304" pitchFamily="18" charset="0"/>
                        </a:rPr>
                        <a:t>15</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a:solidFill>
                            <a:srgbClr val="000000"/>
                          </a:solidFill>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81286556"/>
                  </a:ext>
                </a:extLst>
              </a:tr>
              <a:tr h="198272">
                <a:tc>
                  <a:txBody>
                    <a:bodyPr/>
                    <a:lstStyle/>
                    <a:p>
                      <a:pPr indent="754380"/>
                      <a:r>
                        <a:rPr lang="ru-RU" sz="1100">
                          <a:solidFill>
                            <a:srgbClr val="000000"/>
                          </a:solidFill>
                          <a:effectLst/>
                          <a:latin typeface="Times New Roman" panose="02020603050405020304" pitchFamily="18" charset="0"/>
                          <a:ea typeface="Times New Roman" panose="02020603050405020304" pitchFamily="18" charset="0"/>
                        </a:rPr>
                        <a:t>из них:  детей, у которых подтверждено наличие ВИЧ-инфекции</a:t>
                      </a:r>
                      <a:endParaRPr lang="ru-RU" sz="1100">
                        <a:effectLst/>
                        <a:latin typeface="Times New Roman" panose="02020603050405020304" pitchFamily="18" charset="0"/>
                        <a:ea typeface="Times New Roman" panose="02020603050405020304" pitchFamily="18" charset="0"/>
                      </a:endParaRP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solidFill>
                            <a:srgbClr val="000000"/>
                          </a:solidFill>
                          <a:effectLst/>
                          <a:latin typeface="Times New Roman" panose="02020603050405020304" pitchFamily="18" charset="0"/>
                          <a:ea typeface="Times New Roman" panose="02020603050405020304" pitchFamily="18" charset="0"/>
                        </a:rPr>
                        <a:t>16</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dirty="0">
                          <a:solidFill>
                            <a:srgbClr val="000000"/>
                          </a:solidFill>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en-US"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6188116"/>
                  </a:ext>
                </a:extLst>
              </a:tr>
              <a:tr h="198272">
                <a:tc>
                  <a:txBody>
                    <a:bodyPr/>
                    <a:lstStyle/>
                    <a:p>
                      <a:pPr indent="1204595"/>
                      <a:r>
                        <a:rPr lang="ru-RU" sz="1100">
                          <a:solidFill>
                            <a:srgbClr val="000000"/>
                          </a:solidFill>
                          <a:effectLst/>
                          <a:latin typeface="Times New Roman" panose="02020603050405020304" pitchFamily="18" charset="0"/>
                          <a:ea typeface="Times New Roman" panose="02020603050405020304" pitchFamily="18" charset="0"/>
                        </a:rPr>
                        <a:t>диагноз установлен в первые два месяца после рождения (из стр. 16)</a:t>
                      </a:r>
                      <a:endParaRPr lang="ru-RU" sz="1100">
                        <a:effectLst/>
                        <a:latin typeface="Times New Roman" panose="02020603050405020304" pitchFamily="18" charset="0"/>
                        <a:ea typeface="Times New Roman" panose="02020603050405020304" pitchFamily="18" charset="0"/>
                      </a:endParaRP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solidFill>
                            <a:srgbClr val="000000"/>
                          </a:solidFill>
                          <a:effectLst/>
                          <a:latin typeface="Times New Roman" panose="02020603050405020304" pitchFamily="18" charset="0"/>
                          <a:ea typeface="Times New Roman" panose="02020603050405020304" pitchFamily="18" charset="0"/>
                        </a:rPr>
                        <a:t>17</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dirty="0">
                          <a:solidFill>
                            <a:srgbClr val="000000"/>
                          </a:solidFill>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dirty="0">
                          <a:solidFill>
                            <a:srgbClr val="000000"/>
                          </a:solidFill>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96954682"/>
                  </a:ext>
                </a:extLst>
              </a:tr>
              <a:tr h="198272">
                <a:tc>
                  <a:txBody>
                    <a:bodyPr/>
                    <a:lstStyle/>
                    <a:p>
                      <a:pPr indent="1204595"/>
                      <a:r>
                        <a:rPr lang="ru-RU" sz="1100">
                          <a:solidFill>
                            <a:srgbClr val="000000"/>
                          </a:solidFill>
                          <a:effectLst/>
                          <a:latin typeface="Times New Roman" panose="02020603050405020304" pitchFamily="18" charset="0"/>
                          <a:ea typeface="Times New Roman" panose="02020603050405020304" pitchFamily="18" charset="0"/>
                        </a:rPr>
                        <a:t>находилось на грудном вскармливании (из стр.15)</a:t>
                      </a:r>
                      <a:endParaRPr lang="ru-RU" sz="1100">
                        <a:effectLst/>
                        <a:latin typeface="Times New Roman" panose="02020603050405020304" pitchFamily="18" charset="0"/>
                        <a:ea typeface="Times New Roman" panose="02020603050405020304" pitchFamily="18" charset="0"/>
                      </a:endParaRP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solidFill>
                            <a:srgbClr val="000000"/>
                          </a:solidFill>
                          <a:effectLst/>
                          <a:latin typeface="Times New Roman" panose="02020603050405020304" pitchFamily="18" charset="0"/>
                          <a:ea typeface="Times New Roman" panose="02020603050405020304" pitchFamily="18" charset="0"/>
                        </a:rPr>
                        <a:t>18</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dirty="0">
                          <a:solidFill>
                            <a:srgbClr val="000000"/>
                          </a:solidFill>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2633527"/>
                  </a:ext>
                </a:extLst>
              </a:tr>
              <a:tr h="297408">
                <a:tc>
                  <a:txBody>
                    <a:bodyPr/>
                    <a:lstStyle/>
                    <a:p>
                      <a:r>
                        <a:rPr lang="ru-RU" sz="1100" dirty="0">
                          <a:solidFill>
                            <a:srgbClr val="000000"/>
                          </a:solidFill>
                          <a:effectLst/>
                          <a:latin typeface="Times New Roman" panose="02020603050405020304" pitchFamily="18" charset="0"/>
                          <a:ea typeface="Times New Roman" panose="02020603050405020304" pitchFamily="18" charset="0"/>
                        </a:rPr>
                        <a:t>Кроме того, детей (из стр.15), имевших неокончательный лабораторный результат теста</a:t>
                      </a:r>
                      <a:br>
                        <a:rPr lang="ru-RU" sz="1100" dirty="0">
                          <a:solidFill>
                            <a:srgbClr val="000000"/>
                          </a:solidFill>
                          <a:effectLst/>
                          <a:latin typeface="Times New Roman" panose="02020603050405020304" pitchFamily="18" charset="0"/>
                          <a:ea typeface="Times New Roman" panose="02020603050405020304" pitchFamily="18" charset="0"/>
                        </a:rPr>
                      </a:br>
                      <a:r>
                        <a:rPr lang="ru-RU" sz="1100" dirty="0">
                          <a:solidFill>
                            <a:srgbClr val="000000"/>
                          </a:solidFill>
                          <a:effectLst/>
                          <a:latin typeface="Times New Roman" panose="02020603050405020304" pitchFamily="18" charset="0"/>
                          <a:ea typeface="Times New Roman" panose="02020603050405020304" pitchFamily="18" charset="0"/>
                        </a:rPr>
                        <a:t>на наличие ВИЧ (</a:t>
                      </a:r>
                      <a:r>
                        <a:rPr lang="en-US" sz="1100" dirty="0">
                          <a:solidFill>
                            <a:srgbClr val="000000"/>
                          </a:solidFill>
                          <a:effectLst/>
                          <a:latin typeface="Times New Roman" panose="02020603050405020304" pitchFamily="18" charset="0"/>
                          <a:ea typeface="Times New Roman" panose="02020603050405020304" pitchFamily="18" charset="0"/>
                        </a:rPr>
                        <a:t>R</a:t>
                      </a:r>
                      <a:r>
                        <a:rPr lang="ru-RU" sz="1100" dirty="0">
                          <a:solidFill>
                            <a:srgbClr val="000000"/>
                          </a:solidFill>
                          <a:effectLst/>
                          <a:latin typeface="Times New Roman" panose="02020603050405020304" pitchFamily="18" charset="0"/>
                          <a:ea typeface="Times New Roman" panose="02020603050405020304" pitchFamily="18" charset="0"/>
                        </a:rPr>
                        <a:t>75) </a:t>
                      </a:r>
                      <a:endParaRPr lang="ru-RU" sz="1100" dirty="0">
                        <a:effectLst/>
                        <a:latin typeface="Times New Roman" panose="02020603050405020304" pitchFamily="18" charset="0"/>
                        <a:ea typeface="Times New Roman" panose="02020603050405020304" pitchFamily="18" charset="0"/>
                      </a:endParaRP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solidFill>
                            <a:srgbClr val="000000"/>
                          </a:solidFill>
                          <a:effectLst/>
                          <a:latin typeface="Times New Roman" panose="02020603050405020304" pitchFamily="18" charset="0"/>
                          <a:ea typeface="Times New Roman" panose="02020603050405020304" pitchFamily="18" charset="0"/>
                        </a:rPr>
                        <a:t>19</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dirty="0">
                          <a:solidFill>
                            <a:srgbClr val="000000"/>
                          </a:solidFill>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61856399"/>
                  </a:ext>
                </a:extLst>
              </a:tr>
            </a:tbl>
          </a:graphicData>
        </a:graphic>
      </p:graphicFrame>
      <p:sp>
        <p:nvSpPr>
          <p:cNvPr id="5" name="Овал 4">
            <a:extLst>
              <a:ext uri="{FF2B5EF4-FFF2-40B4-BE49-F238E27FC236}">
                <a16:creationId xmlns:a16="http://schemas.microsoft.com/office/drawing/2014/main" id="{7D927201-2A3C-4DA1-8F8E-F885FF58527F}"/>
              </a:ext>
            </a:extLst>
          </p:cNvPr>
          <p:cNvSpPr/>
          <p:nvPr/>
        </p:nvSpPr>
        <p:spPr>
          <a:xfrm>
            <a:off x="838200" y="2601157"/>
            <a:ext cx="5257800" cy="827843"/>
          </a:xfrm>
          <a:prstGeom prst="ellipse">
            <a:avLst/>
          </a:prstGeom>
          <a:noFill/>
          <a:ln w="190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67273994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Таблица 3">
            <a:extLst>
              <a:ext uri="{FF2B5EF4-FFF2-40B4-BE49-F238E27FC236}">
                <a16:creationId xmlns:a16="http://schemas.microsoft.com/office/drawing/2014/main" id="{DFF50148-116B-410F-B7C0-F96B6E12B923}"/>
              </a:ext>
            </a:extLst>
          </p:cNvPr>
          <p:cNvGraphicFramePr>
            <a:graphicFrameLocks noGrp="1"/>
          </p:cNvGraphicFramePr>
          <p:nvPr>
            <p:extLst>
              <p:ext uri="{D42A27DB-BD31-4B8C-83A1-F6EECF244321}">
                <p14:modId xmlns:p14="http://schemas.microsoft.com/office/powerpoint/2010/main" val="910190193"/>
              </p:ext>
            </p:extLst>
          </p:nvPr>
        </p:nvGraphicFramePr>
        <p:xfrm>
          <a:off x="463296" y="1463402"/>
          <a:ext cx="11180875" cy="5303520"/>
        </p:xfrm>
        <a:graphic>
          <a:graphicData uri="http://schemas.openxmlformats.org/drawingml/2006/table">
            <a:tbl>
              <a:tblPr firstRow="1" firstCol="1" bandRow="1"/>
              <a:tblGrid>
                <a:gridCol w="5927128">
                  <a:extLst>
                    <a:ext uri="{9D8B030D-6E8A-4147-A177-3AD203B41FA5}">
                      <a16:colId xmlns:a16="http://schemas.microsoft.com/office/drawing/2014/main" val="2311916567"/>
                    </a:ext>
                  </a:extLst>
                </a:gridCol>
                <a:gridCol w="538219">
                  <a:extLst>
                    <a:ext uri="{9D8B030D-6E8A-4147-A177-3AD203B41FA5}">
                      <a16:colId xmlns:a16="http://schemas.microsoft.com/office/drawing/2014/main" val="2334435392"/>
                    </a:ext>
                  </a:extLst>
                </a:gridCol>
                <a:gridCol w="2196506">
                  <a:extLst>
                    <a:ext uri="{9D8B030D-6E8A-4147-A177-3AD203B41FA5}">
                      <a16:colId xmlns:a16="http://schemas.microsoft.com/office/drawing/2014/main" val="3984097684"/>
                    </a:ext>
                  </a:extLst>
                </a:gridCol>
                <a:gridCol w="2519022">
                  <a:extLst>
                    <a:ext uri="{9D8B030D-6E8A-4147-A177-3AD203B41FA5}">
                      <a16:colId xmlns:a16="http://schemas.microsoft.com/office/drawing/2014/main" val="4191296250"/>
                    </a:ext>
                  </a:extLst>
                </a:gridCol>
              </a:tblGrid>
              <a:tr h="160747">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0"/>
                        </a:spcAft>
                      </a:pPr>
                      <a:r>
                        <a:rPr lang="ru-RU" sz="1200" dirty="0">
                          <a:solidFill>
                            <a:srgbClr val="000000"/>
                          </a:solidFill>
                          <a:effectLst/>
                          <a:latin typeface="Times New Roman" panose="02020603050405020304" pitchFamily="18" charset="0"/>
                          <a:ea typeface="Times New Roman" panose="02020603050405020304" pitchFamily="18" charset="0"/>
                        </a:rPr>
                        <a:t>Наименование показателей</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spcAft>
                          <a:spcPts val="0"/>
                        </a:spcAft>
                      </a:pPr>
                      <a:r>
                        <a:rPr lang="ru-RU" sz="1200">
                          <a:solidFill>
                            <a:srgbClr val="000000"/>
                          </a:solidFill>
                          <a:effectLst/>
                          <a:latin typeface="Times New Roman" panose="02020603050405020304" pitchFamily="18" charset="0"/>
                          <a:ea typeface="Times New Roman" panose="02020603050405020304" pitchFamily="18" charset="0"/>
                        </a:rPr>
                        <a:t>№</a:t>
                      </a:r>
                      <a:br>
                        <a:rPr lang="ru-RU" sz="1200">
                          <a:solidFill>
                            <a:srgbClr val="000000"/>
                          </a:solidFill>
                          <a:effectLst/>
                          <a:latin typeface="Times New Roman" panose="02020603050405020304" pitchFamily="18" charset="0"/>
                          <a:ea typeface="Times New Roman" panose="02020603050405020304" pitchFamily="18" charset="0"/>
                        </a:rPr>
                      </a:br>
                      <a:r>
                        <a:rPr lang="ru-RU" sz="1200">
                          <a:solidFill>
                            <a:srgbClr val="000000"/>
                          </a:solidFill>
                          <a:effectLst/>
                          <a:latin typeface="Times New Roman" panose="02020603050405020304" pitchFamily="18" charset="0"/>
                          <a:ea typeface="Times New Roman" panose="02020603050405020304" pitchFamily="18" charset="0"/>
                        </a:rPr>
                        <a:t>строки</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900">
                          <a:solidFill>
                            <a:srgbClr val="000000"/>
                          </a:solidFill>
                          <a:effectLst/>
                          <a:latin typeface="Times New Roman" panose="02020603050405020304" pitchFamily="18" charset="0"/>
                          <a:ea typeface="Times New Roman" panose="02020603050405020304" pitchFamily="18" charset="0"/>
                        </a:rPr>
                        <a:t>Зарегистрировано пациентов</a:t>
                      </a:r>
                      <a:endParaRPr lang="ru-RU" sz="9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extLst>
                  <a:ext uri="{0D108BD9-81ED-4DB2-BD59-A6C34878D82A}">
                    <a16:rowId xmlns:a16="http://schemas.microsoft.com/office/drawing/2014/main" val="2556678888"/>
                  </a:ext>
                </a:extLst>
              </a:tr>
              <a:tr h="354037">
                <a:tc vMerge="1">
                  <a:txBody>
                    <a:bodyPr/>
                    <a:lstStyle/>
                    <a:p>
                      <a:endParaRPr lang="ru-RU"/>
                    </a:p>
                  </a:txBody>
                  <a:tcPr/>
                </a:tc>
                <a:tc vMerge="1">
                  <a:txBody>
                    <a:bodyPr/>
                    <a:lstStyle/>
                    <a:p>
                      <a:endParaRPr lang="ru-RU"/>
                    </a:p>
                  </a:txBody>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solidFill>
                            <a:srgbClr val="000000"/>
                          </a:solidFill>
                          <a:effectLst/>
                          <a:latin typeface="Times New Roman" panose="02020603050405020304" pitchFamily="18" charset="0"/>
                          <a:ea typeface="Times New Roman" panose="02020603050405020304" pitchFamily="18" charset="0"/>
                        </a:rPr>
                        <a:t>с болезнью, вызванной ВИЧ (</a:t>
                      </a:r>
                      <a:r>
                        <a:rPr lang="ru-RU" sz="1200" dirty="0">
                          <a:solidFill>
                            <a:schemeClr val="tx1"/>
                          </a:solidFill>
                          <a:effectLst/>
                          <a:latin typeface="Times New Roman" panose="02020603050405020304" pitchFamily="18" charset="0"/>
                          <a:ea typeface="Times New Roman" panose="02020603050405020304" pitchFamily="18" charset="0"/>
                        </a:rPr>
                        <a:t>О98.7</a:t>
                      </a:r>
                      <a:r>
                        <a:rPr lang="ru-RU" sz="1200" dirty="0">
                          <a:solidFill>
                            <a:srgbClr val="000000"/>
                          </a:solidFill>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solidFill>
                            <a:srgbClr val="000000"/>
                          </a:solidFill>
                          <a:effectLst/>
                          <a:latin typeface="Times New Roman" panose="02020603050405020304" pitchFamily="18" charset="0"/>
                          <a:ea typeface="Times New Roman" panose="02020603050405020304" pitchFamily="18" charset="0"/>
                        </a:rPr>
                        <a:t>с бессимптомным инфекционным статусом, вызванным ВИЧ (</a:t>
                      </a:r>
                      <a:r>
                        <a:rPr lang="en-US" sz="1200" dirty="0">
                          <a:solidFill>
                            <a:srgbClr val="000000"/>
                          </a:solidFill>
                          <a:effectLst/>
                          <a:latin typeface="Times New Roman" panose="02020603050405020304" pitchFamily="18" charset="0"/>
                          <a:ea typeface="Times New Roman" panose="02020603050405020304" pitchFamily="18" charset="0"/>
                        </a:rPr>
                        <a:t>Z</a:t>
                      </a:r>
                      <a:r>
                        <a:rPr lang="ru-RU" sz="1200" dirty="0">
                          <a:solidFill>
                            <a:srgbClr val="000000"/>
                          </a:solidFill>
                          <a:effectLst/>
                          <a:latin typeface="Times New Roman" panose="02020603050405020304" pitchFamily="18" charset="0"/>
                          <a:ea typeface="Times New Roman" panose="02020603050405020304" pitchFamily="18" charset="0"/>
                        </a:rPr>
                        <a:t>21)</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73118849"/>
                  </a:ext>
                </a:extLst>
              </a:tr>
              <a:tr h="1715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solidFill>
                            <a:srgbClr val="000000"/>
                          </a:solidFill>
                          <a:effectLst/>
                          <a:latin typeface="Times New Roman" panose="02020603050405020304" pitchFamily="18" charset="0"/>
                          <a:ea typeface="Times New Roman" panose="02020603050405020304" pitchFamily="18" charset="0"/>
                        </a:rPr>
                        <a:t>1</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solidFill>
                            <a:srgbClr val="000000"/>
                          </a:solidFill>
                          <a:effectLst/>
                          <a:latin typeface="Times New Roman" panose="02020603050405020304" pitchFamily="18" charset="0"/>
                          <a:ea typeface="Times New Roman" panose="02020603050405020304" pitchFamily="18" charset="0"/>
                        </a:rPr>
                        <a:t>2</a:t>
                      </a:r>
                      <a:endParaRPr lang="ru-RU" sz="1200">
                        <a:effectLst/>
                        <a:latin typeface="Times New Roman" panose="02020603050405020304" pitchFamily="18" charset="0"/>
                        <a:ea typeface="Times New Roman" panose="02020603050405020304" pitchFamily="18" charset="0"/>
                      </a:endParaRPr>
                    </a:p>
                  </a:txBody>
                  <a:tcPr marL="48720" marR="4872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solidFill>
                            <a:srgbClr val="000000"/>
                          </a:solidFill>
                          <a:effectLst/>
                          <a:latin typeface="Times New Roman" panose="02020603050405020304" pitchFamily="18" charset="0"/>
                          <a:ea typeface="Times New Roman" panose="02020603050405020304" pitchFamily="18" charset="0"/>
                        </a:rPr>
                        <a:t>3</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solidFill>
                            <a:srgbClr val="000000"/>
                          </a:solidFill>
                          <a:effectLst/>
                          <a:latin typeface="Times New Roman" panose="02020603050405020304" pitchFamily="18" charset="0"/>
                          <a:ea typeface="Times New Roman" panose="02020603050405020304" pitchFamily="18" charset="0"/>
                        </a:rPr>
                        <a:t>4</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13891160"/>
                  </a:ext>
                </a:extLst>
              </a:tr>
              <a:tr h="1715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200" dirty="0">
                          <a:solidFill>
                            <a:srgbClr val="000000"/>
                          </a:solidFill>
                          <a:effectLst/>
                          <a:latin typeface="Times New Roman" panose="02020603050405020304" pitchFamily="18" charset="0"/>
                          <a:ea typeface="Times New Roman" panose="02020603050405020304" pitchFamily="18" charset="0"/>
                        </a:rPr>
                        <a:t>Число беременных женщин, всего</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solidFill>
                            <a:srgbClr val="000000"/>
                          </a:solidFill>
                          <a:effectLst/>
                          <a:latin typeface="Times New Roman" panose="02020603050405020304" pitchFamily="18" charset="0"/>
                          <a:ea typeface="Times New Roman" panose="02020603050405020304" pitchFamily="18" charset="0"/>
                        </a:rPr>
                        <a:t>1</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b="1">
                          <a:solidFill>
                            <a:srgbClr val="000000"/>
                          </a:solidFill>
                          <a:effectLst/>
                          <a:latin typeface="Times New Roman" panose="02020603050405020304" pitchFamily="18" charset="0"/>
                          <a:ea typeface="Times New Roman" panose="02020603050405020304" pitchFamily="18" charset="0"/>
                        </a:rPr>
                        <a:t> </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b="1">
                          <a:solidFill>
                            <a:srgbClr val="000000"/>
                          </a:solidFill>
                          <a:effectLst/>
                          <a:latin typeface="Times New Roman" panose="02020603050405020304" pitchFamily="18" charset="0"/>
                          <a:ea typeface="Times New Roman" panose="02020603050405020304" pitchFamily="18" charset="0"/>
                        </a:rPr>
                        <a:t> </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14962767"/>
                  </a:ext>
                </a:extLst>
              </a:tr>
              <a:tr h="1715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200" dirty="0">
                          <a:solidFill>
                            <a:srgbClr val="000000"/>
                          </a:solidFill>
                          <a:effectLst/>
                          <a:latin typeface="Times New Roman" panose="02020603050405020304" pitchFamily="18" charset="0"/>
                          <a:ea typeface="Times New Roman" panose="02020603050405020304" pitchFamily="18" charset="0"/>
                        </a:rPr>
                        <a:t>Число женщин, завершивших беременность родами в отчетном году </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solidFill>
                            <a:srgbClr val="000000"/>
                          </a:solidFill>
                          <a:effectLst/>
                          <a:latin typeface="Times New Roman" panose="02020603050405020304" pitchFamily="18" charset="0"/>
                          <a:ea typeface="Times New Roman" panose="02020603050405020304" pitchFamily="18" charset="0"/>
                        </a:rPr>
                        <a:t>2</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b="1">
                          <a:solidFill>
                            <a:srgbClr val="000000"/>
                          </a:solidFill>
                          <a:effectLst/>
                          <a:latin typeface="Times New Roman" panose="02020603050405020304" pitchFamily="18" charset="0"/>
                          <a:ea typeface="Times New Roman" panose="02020603050405020304" pitchFamily="18" charset="0"/>
                        </a:rPr>
                        <a:t> </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b="1">
                          <a:solidFill>
                            <a:srgbClr val="000000"/>
                          </a:solidFill>
                          <a:effectLst/>
                          <a:latin typeface="Times New Roman" panose="02020603050405020304" pitchFamily="18" charset="0"/>
                          <a:ea typeface="Times New Roman" panose="02020603050405020304" pitchFamily="18" charset="0"/>
                        </a:rPr>
                        <a:t> </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74042555"/>
                  </a:ext>
                </a:extLst>
              </a:tr>
              <a:tr h="1715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200" dirty="0">
                          <a:solidFill>
                            <a:srgbClr val="000000"/>
                          </a:solidFill>
                          <a:effectLst/>
                          <a:latin typeface="Times New Roman" panose="02020603050405020304" pitchFamily="18" charset="0"/>
                          <a:ea typeface="Times New Roman" panose="02020603050405020304" pitchFamily="18" charset="0"/>
                        </a:rPr>
                        <a:t>              из них (из стр. 2) женщин с </a:t>
                      </a:r>
                      <a:r>
                        <a:rPr lang="en-US" sz="1200" dirty="0">
                          <a:solidFill>
                            <a:srgbClr val="000000"/>
                          </a:solidFill>
                          <a:effectLst/>
                          <a:latin typeface="Times New Roman" panose="02020603050405020304" pitchFamily="18" charset="0"/>
                          <a:ea typeface="Times New Roman" panose="02020603050405020304" pitchFamily="18" charset="0"/>
                        </a:rPr>
                        <a:t>CD</a:t>
                      </a:r>
                      <a:r>
                        <a:rPr lang="ru-RU" sz="1200" dirty="0">
                          <a:solidFill>
                            <a:srgbClr val="000000"/>
                          </a:solidFill>
                          <a:effectLst/>
                          <a:latin typeface="Times New Roman" panose="02020603050405020304" pitchFamily="18" charset="0"/>
                          <a:ea typeface="Times New Roman" panose="02020603050405020304" pitchFamily="18" charset="0"/>
                        </a:rPr>
                        <a:t>4 &lt; 350/</a:t>
                      </a:r>
                      <a:r>
                        <a:rPr lang="ru-RU" sz="1200" dirty="0" err="1">
                          <a:solidFill>
                            <a:srgbClr val="000000"/>
                          </a:solidFill>
                          <a:effectLst/>
                          <a:latin typeface="Times New Roman" panose="02020603050405020304" pitchFamily="18" charset="0"/>
                          <a:ea typeface="Times New Roman" panose="02020603050405020304" pitchFamily="18" charset="0"/>
                        </a:rPr>
                        <a:t>мкл</a:t>
                      </a:r>
                      <a:r>
                        <a:rPr lang="ru-RU" sz="1200" dirty="0">
                          <a:solidFill>
                            <a:srgbClr val="000000"/>
                          </a:solidFill>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solidFill>
                            <a:srgbClr val="000000"/>
                          </a:solidFill>
                          <a:effectLst/>
                          <a:latin typeface="Times New Roman" panose="02020603050405020304" pitchFamily="18" charset="0"/>
                          <a:ea typeface="Times New Roman" panose="02020603050405020304" pitchFamily="18" charset="0"/>
                        </a:rPr>
                        <a:t>3</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b="1">
                          <a:solidFill>
                            <a:srgbClr val="000000"/>
                          </a:solidFill>
                          <a:effectLst/>
                          <a:latin typeface="Times New Roman" panose="02020603050405020304" pitchFamily="18" charset="0"/>
                          <a:ea typeface="Times New Roman" panose="02020603050405020304" pitchFamily="18" charset="0"/>
                        </a:rPr>
                        <a:t> </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b="1">
                          <a:solidFill>
                            <a:srgbClr val="000000"/>
                          </a:solidFill>
                          <a:effectLst/>
                          <a:latin typeface="Times New Roman" panose="02020603050405020304" pitchFamily="18" charset="0"/>
                          <a:ea typeface="Times New Roman" panose="02020603050405020304" pitchFamily="18" charset="0"/>
                        </a:rPr>
                        <a:t> </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53471419"/>
                  </a:ext>
                </a:extLst>
              </a:tr>
              <a:tr h="1715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200" dirty="0">
                          <a:solidFill>
                            <a:srgbClr val="000000"/>
                          </a:solidFill>
                          <a:effectLst/>
                          <a:latin typeface="Times New Roman" panose="02020603050405020304" pitchFamily="18" charset="0"/>
                          <a:ea typeface="Times New Roman" panose="02020603050405020304" pitchFamily="18" charset="0"/>
                        </a:rPr>
                        <a:t>              из них (из стр. 3) женщин с </a:t>
                      </a:r>
                      <a:r>
                        <a:rPr lang="en-US" sz="1200" dirty="0">
                          <a:solidFill>
                            <a:srgbClr val="000000"/>
                          </a:solidFill>
                          <a:effectLst/>
                          <a:latin typeface="Times New Roman" panose="02020603050405020304" pitchFamily="18" charset="0"/>
                          <a:ea typeface="Times New Roman" panose="02020603050405020304" pitchFamily="18" charset="0"/>
                        </a:rPr>
                        <a:t>CD</a:t>
                      </a:r>
                      <a:r>
                        <a:rPr lang="ru-RU" sz="1200" dirty="0">
                          <a:solidFill>
                            <a:srgbClr val="000000"/>
                          </a:solidFill>
                          <a:effectLst/>
                          <a:latin typeface="Times New Roman" panose="02020603050405020304" pitchFamily="18" charset="0"/>
                          <a:ea typeface="Times New Roman" panose="02020603050405020304" pitchFamily="18" charset="0"/>
                        </a:rPr>
                        <a:t>4 &lt; 200 </a:t>
                      </a:r>
                      <a:r>
                        <a:rPr lang="ru-RU" sz="1200" dirty="0" err="1">
                          <a:solidFill>
                            <a:srgbClr val="000000"/>
                          </a:solidFill>
                          <a:effectLst/>
                          <a:latin typeface="Times New Roman" panose="02020603050405020304" pitchFamily="18" charset="0"/>
                          <a:ea typeface="Times New Roman" panose="02020603050405020304" pitchFamily="18" charset="0"/>
                        </a:rPr>
                        <a:t>мкл</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solidFill>
                            <a:srgbClr val="000000"/>
                          </a:solidFill>
                          <a:effectLst/>
                          <a:latin typeface="Times New Roman" panose="02020603050405020304" pitchFamily="18" charset="0"/>
                          <a:ea typeface="Times New Roman" panose="02020603050405020304" pitchFamily="18" charset="0"/>
                        </a:rPr>
                        <a:t>4</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b="1">
                          <a:solidFill>
                            <a:srgbClr val="000000"/>
                          </a:solidFill>
                          <a:effectLst/>
                          <a:latin typeface="Times New Roman" panose="02020603050405020304" pitchFamily="18" charset="0"/>
                          <a:ea typeface="Times New Roman" panose="02020603050405020304" pitchFamily="18" charset="0"/>
                        </a:rPr>
                        <a:t> </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b="1">
                          <a:solidFill>
                            <a:srgbClr val="000000"/>
                          </a:solidFill>
                          <a:effectLst/>
                          <a:latin typeface="Times New Roman" panose="02020603050405020304" pitchFamily="18" charset="0"/>
                          <a:ea typeface="Times New Roman" panose="02020603050405020304" pitchFamily="18" charset="0"/>
                        </a:rPr>
                        <a:t> </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77413784"/>
                  </a:ext>
                </a:extLst>
              </a:tr>
              <a:tr h="1715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200" dirty="0">
                          <a:solidFill>
                            <a:schemeClr val="tx1"/>
                          </a:solidFill>
                          <a:effectLst/>
                          <a:latin typeface="Times New Roman" panose="02020603050405020304" pitchFamily="18" charset="0"/>
                          <a:ea typeface="Times New Roman" panose="02020603050405020304" pitchFamily="18" charset="0"/>
                        </a:rPr>
                        <a:t>              из них (из стр. 2) CD4 не определялись </a:t>
                      </a: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solidFill>
                            <a:srgbClr val="000000"/>
                          </a:solidFill>
                          <a:effectLst/>
                          <a:latin typeface="Times New Roman" panose="02020603050405020304" pitchFamily="18" charset="0"/>
                          <a:ea typeface="Times New Roman" panose="02020603050405020304" pitchFamily="18" charset="0"/>
                        </a:rPr>
                        <a:t>5</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b="1">
                          <a:solidFill>
                            <a:srgbClr val="000000"/>
                          </a:solidFill>
                          <a:effectLst/>
                          <a:latin typeface="Times New Roman" panose="02020603050405020304" pitchFamily="18" charset="0"/>
                          <a:ea typeface="Times New Roman" panose="02020603050405020304" pitchFamily="18" charset="0"/>
                        </a:rPr>
                        <a:t> </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b="1">
                          <a:solidFill>
                            <a:srgbClr val="000000"/>
                          </a:solidFill>
                          <a:effectLst/>
                          <a:latin typeface="Times New Roman" panose="02020603050405020304" pitchFamily="18" charset="0"/>
                          <a:ea typeface="Times New Roman" panose="02020603050405020304" pitchFamily="18" charset="0"/>
                        </a:rPr>
                        <a:t> </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22424384"/>
                  </a:ext>
                </a:extLst>
              </a:tr>
              <a:tr h="324489">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200" dirty="0">
                          <a:solidFill>
                            <a:schemeClr val="tx1"/>
                          </a:solidFill>
                          <a:effectLst/>
                          <a:latin typeface="Times New Roman" panose="02020603050405020304" pitchFamily="18" charset="0"/>
                          <a:ea typeface="Times New Roman" panose="02020603050405020304" pitchFamily="18" charset="0"/>
                        </a:rPr>
                        <a:t>Число женщин и новорожденных, получивших химиопрофилактику передачи ВИЧ-инфекции от матери к ребенку </a:t>
                      </a: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solidFill>
                            <a:srgbClr val="000000"/>
                          </a:solidFill>
                          <a:effectLst/>
                          <a:latin typeface="Times New Roman" panose="02020603050405020304" pitchFamily="18" charset="0"/>
                          <a:ea typeface="Times New Roman" panose="02020603050405020304" pitchFamily="18" charset="0"/>
                        </a:rPr>
                        <a:t>6</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b="1">
                          <a:solidFill>
                            <a:srgbClr val="000000"/>
                          </a:solidFill>
                          <a:effectLst/>
                          <a:latin typeface="Times New Roman" panose="02020603050405020304" pitchFamily="18" charset="0"/>
                          <a:ea typeface="Times New Roman" panose="02020603050405020304" pitchFamily="18" charset="0"/>
                        </a:rPr>
                        <a:t> </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b="1" dirty="0">
                          <a:solidFill>
                            <a:srgbClr val="000000"/>
                          </a:solidFill>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970418774"/>
                  </a:ext>
                </a:extLst>
              </a:tr>
              <a:tr h="1715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381635" algn="just"/>
                      <a:r>
                        <a:rPr lang="ru-RU" sz="1200" dirty="0">
                          <a:solidFill>
                            <a:srgbClr val="000000"/>
                          </a:solidFill>
                          <a:effectLst/>
                          <a:latin typeface="Times New Roman" panose="02020603050405020304" pitchFamily="18" charset="0"/>
                          <a:ea typeface="Times New Roman" panose="02020603050405020304" pitchFamily="18" charset="0"/>
                        </a:rPr>
                        <a:t>в том числе:  во время беременности</a:t>
                      </a:r>
                      <a:endParaRPr lang="ru-RU" sz="1200" dirty="0">
                        <a:effectLst/>
                        <a:latin typeface="Times New Roman" panose="02020603050405020304" pitchFamily="18" charset="0"/>
                        <a:ea typeface="Times New Roman" panose="02020603050405020304" pitchFamily="18" charset="0"/>
                      </a:endParaRP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dirty="0">
                          <a:solidFill>
                            <a:srgbClr val="000000"/>
                          </a:solidFill>
                          <a:effectLst/>
                          <a:latin typeface="Times New Roman" panose="02020603050405020304" pitchFamily="18" charset="0"/>
                          <a:ea typeface="Times New Roman" panose="02020603050405020304" pitchFamily="18" charset="0"/>
                        </a:rPr>
                        <a:t>7</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b="1">
                          <a:solidFill>
                            <a:srgbClr val="000000"/>
                          </a:solidFill>
                          <a:effectLst/>
                          <a:latin typeface="Times New Roman" panose="02020603050405020304" pitchFamily="18" charset="0"/>
                          <a:ea typeface="Times New Roman" panose="02020603050405020304" pitchFamily="18" charset="0"/>
                        </a:rPr>
                        <a:t> </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b="1">
                          <a:solidFill>
                            <a:srgbClr val="000000"/>
                          </a:solidFill>
                          <a:effectLst/>
                          <a:latin typeface="Times New Roman" panose="02020603050405020304" pitchFamily="18" charset="0"/>
                          <a:ea typeface="Times New Roman" panose="02020603050405020304" pitchFamily="18" charset="0"/>
                        </a:rPr>
                        <a:t> </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68364460"/>
                  </a:ext>
                </a:extLst>
              </a:tr>
              <a:tr h="1715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1191895" algn="just"/>
                      <a:r>
                        <a:rPr lang="ru-RU" sz="1200" dirty="0">
                          <a:solidFill>
                            <a:srgbClr val="000000"/>
                          </a:solidFill>
                          <a:effectLst/>
                          <a:latin typeface="Times New Roman" panose="02020603050405020304" pitchFamily="18" charset="0"/>
                          <a:ea typeface="Times New Roman" panose="02020603050405020304" pitchFamily="18" charset="0"/>
                        </a:rPr>
                        <a:t>в родах</a:t>
                      </a:r>
                      <a:endParaRPr lang="ru-RU" sz="1200" dirty="0">
                        <a:effectLst/>
                        <a:latin typeface="Times New Roman" panose="02020603050405020304" pitchFamily="18" charset="0"/>
                        <a:ea typeface="Times New Roman" panose="02020603050405020304" pitchFamily="18" charset="0"/>
                      </a:endParaRP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solidFill>
                            <a:srgbClr val="000000"/>
                          </a:solidFill>
                          <a:effectLst/>
                          <a:latin typeface="Times New Roman" panose="02020603050405020304" pitchFamily="18" charset="0"/>
                          <a:ea typeface="Times New Roman" panose="02020603050405020304" pitchFamily="18" charset="0"/>
                        </a:rPr>
                        <a:t>8</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b="1" dirty="0">
                          <a:solidFill>
                            <a:srgbClr val="000000"/>
                          </a:solidFill>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b="1">
                          <a:solidFill>
                            <a:srgbClr val="000000"/>
                          </a:solidFill>
                          <a:effectLst/>
                          <a:latin typeface="Times New Roman" panose="02020603050405020304" pitchFamily="18" charset="0"/>
                          <a:ea typeface="Times New Roman" panose="02020603050405020304" pitchFamily="18" charset="0"/>
                        </a:rPr>
                        <a:t> </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631119"/>
                  </a:ext>
                </a:extLst>
              </a:tr>
              <a:tr h="1715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1191895"/>
                      <a:r>
                        <a:rPr lang="ru-RU" sz="1200">
                          <a:solidFill>
                            <a:srgbClr val="000000"/>
                          </a:solidFill>
                          <a:effectLst/>
                          <a:latin typeface="Times New Roman" panose="02020603050405020304" pitchFamily="18" charset="0"/>
                          <a:ea typeface="Times New Roman" panose="02020603050405020304" pitchFamily="18" charset="0"/>
                        </a:rPr>
                        <a:t>новорожденному</a:t>
                      </a:r>
                      <a:endParaRPr lang="ru-RU" sz="1200">
                        <a:effectLst/>
                        <a:latin typeface="Times New Roman" panose="02020603050405020304" pitchFamily="18" charset="0"/>
                        <a:ea typeface="Times New Roman" panose="02020603050405020304" pitchFamily="18" charset="0"/>
                      </a:endParaRP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solidFill>
                            <a:srgbClr val="000000"/>
                          </a:solidFill>
                          <a:effectLst/>
                          <a:latin typeface="Times New Roman" panose="02020603050405020304" pitchFamily="18" charset="0"/>
                          <a:ea typeface="Times New Roman" panose="02020603050405020304" pitchFamily="18" charset="0"/>
                        </a:rPr>
                        <a:t>9</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b="1" dirty="0">
                          <a:solidFill>
                            <a:srgbClr val="000000"/>
                          </a:solidFill>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b="1">
                          <a:solidFill>
                            <a:srgbClr val="000000"/>
                          </a:solidFill>
                          <a:effectLst/>
                          <a:latin typeface="Times New Roman" panose="02020603050405020304" pitchFamily="18" charset="0"/>
                          <a:ea typeface="Times New Roman" panose="02020603050405020304" pitchFamily="18" charset="0"/>
                        </a:rPr>
                        <a:t> </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10713694"/>
                  </a:ext>
                </a:extLst>
              </a:tr>
              <a:tr h="34319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200">
                          <a:solidFill>
                            <a:srgbClr val="000000"/>
                          </a:solidFill>
                          <a:effectLst/>
                          <a:latin typeface="Times New Roman" panose="02020603050405020304" pitchFamily="18" charset="0"/>
                          <a:ea typeface="Times New Roman" panose="02020603050405020304" pitchFamily="18" charset="0"/>
                        </a:rPr>
                        <a:t>Число беременных женщин, получивших антиретровирусную терапию до беременности (из стр. 2)</a:t>
                      </a:r>
                      <a:endParaRPr lang="ru-RU" sz="1200">
                        <a:effectLst/>
                        <a:latin typeface="Times New Roman" panose="02020603050405020304" pitchFamily="18" charset="0"/>
                        <a:ea typeface="Times New Roman" panose="02020603050405020304" pitchFamily="18" charset="0"/>
                      </a:endParaRP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solidFill>
                            <a:srgbClr val="000000"/>
                          </a:solidFill>
                          <a:effectLst/>
                          <a:latin typeface="Times New Roman" panose="02020603050405020304" pitchFamily="18" charset="0"/>
                          <a:ea typeface="Times New Roman" panose="02020603050405020304" pitchFamily="18" charset="0"/>
                        </a:rPr>
                        <a:t>10</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US" sz="1200" b="1" dirty="0">
                          <a:solidFill>
                            <a:srgbClr val="000000"/>
                          </a:solidFill>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US" sz="1200" b="1">
                          <a:solidFill>
                            <a:srgbClr val="000000"/>
                          </a:solidFill>
                          <a:effectLst/>
                          <a:latin typeface="Times New Roman" panose="02020603050405020304" pitchFamily="18" charset="0"/>
                          <a:ea typeface="Times New Roman" panose="02020603050405020304" pitchFamily="18" charset="0"/>
                        </a:rPr>
                        <a:t> </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55756270"/>
                  </a:ext>
                </a:extLst>
              </a:tr>
              <a:tr h="1715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200">
                          <a:solidFill>
                            <a:srgbClr val="000000"/>
                          </a:solidFill>
                          <a:effectLst/>
                          <a:latin typeface="Times New Roman" panose="02020603050405020304" pitchFamily="18" charset="0"/>
                          <a:ea typeface="Times New Roman" panose="02020603050405020304" pitchFamily="18" charset="0"/>
                        </a:rPr>
                        <a:t>Число беременных женщин, прекративших антиретровирусную терапию после родов </a:t>
                      </a:r>
                      <a:endParaRPr lang="ru-RU" sz="1200">
                        <a:effectLst/>
                        <a:latin typeface="Times New Roman" panose="02020603050405020304" pitchFamily="18" charset="0"/>
                        <a:ea typeface="Times New Roman" panose="02020603050405020304" pitchFamily="18" charset="0"/>
                      </a:endParaRP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solidFill>
                            <a:srgbClr val="000000"/>
                          </a:solidFill>
                          <a:effectLst/>
                          <a:latin typeface="Times New Roman" panose="02020603050405020304" pitchFamily="18" charset="0"/>
                          <a:ea typeface="Times New Roman" panose="02020603050405020304" pitchFamily="18" charset="0"/>
                        </a:rPr>
                        <a:t>11</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US" sz="1200" b="1" dirty="0">
                          <a:solidFill>
                            <a:srgbClr val="000000"/>
                          </a:solidFill>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US" sz="1200" b="1">
                          <a:solidFill>
                            <a:srgbClr val="000000"/>
                          </a:solidFill>
                          <a:effectLst/>
                          <a:latin typeface="Times New Roman" panose="02020603050405020304" pitchFamily="18" charset="0"/>
                          <a:ea typeface="Times New Roman" panose="02020603050405020304" pitchFamily="18" charset="0"/>
                        </a:rPr>
                        <a:t> </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71869636"/>
                  </a:ext>
                </a:extLst>
              </a:tr>
              <a:tr h="34319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200">
                          <a:solidFill>
                            <a:srgbClr val="000000"/>
                          </a:solidFill>
                          <a:effectLst/>
                          <a:latin typeface="Times New Roman" panose="02020603050405020304" pitchFamily="18" charset="0"/>
                          <a:ea typeface="Times New Roman" panose="02020603050405020304" pitchFamily="18" charset="0"/>
                        </a:rPr>
                        <a:t>Число беременных, которым проведено исследование вирусной нагрузки перед родами</a:t>
                      </a:r>
                      <a:br>
                        <a:rPr lang="ru-RU" sz="1200">
                          <a:solidFill>
                            <a:srgbClr val="000000"/>
                          </a:solidFill>
                          <a:effectLst/>
                          <a:latin typeface="Times New Roman" panose="02020603050405020304" pitchFamily="18" charset="0"/>
                          <a:ea typeface="Times New Roman" panose="02020603050405020304" pitchFamily="18" charset="0"/>
                        </a:rPr>
                      </a:br>
                      <a:r>
                        <a:rPr lang="ru-RU" sz="1200">
                          <a:solidFill>
                            <a:srgbClr val="000000"/>
                          </a:solidFill>
                          <a:effectLst/>
                          <a:latin typeface="Times New Roman" panose="02020603050405020304" pitchFamily="18" charset="0"/>
                          <a:ea typeface="Times New Roman" panose="02020603050405020304" pitchFamily="18" charset="0"/>
                        </a:rPr>
                        <a:t>(из стр. 2) </a:t>
                      </a:r>
                      <a:endParaRPr lang="ru-RU" sz="1200">
                        <a:effectLst/>
                        <a:latin typeface="Times New Roman" panose="02020603050405020304" pitchFamily="18" charset="0"/>
                        <a:ea typeface="Times New Roman" panose="02020603050405020304" pitchFamily="18" charset="0"/>
                      </a:endParaRP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solidFill>
                            <a:srgbClr val="000000"/>
                          </a:solidFill>
                          <a:effectLst/>
                          <a:latin typeface="Times New Roman" panose="02020603050405020304" pitchFamily="18" charset="0"/>
                          <a:ea typeface="Times New Roman" panose="02020603050405020304" pitchFamily="18" charset="0"/>
                        </a:rPr>
                        <a:t>12</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b="1" dirty="0">
                          <a:solidFill>
                            <a:srgbClr val="000000"/>
                          </a:solidFill>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b="1">
                          <a:solidFill>
                            <a:srgbClr val="000000"/>
                          </a:solidFill>
                          <a:effectLst/>
                          <a:latin typeface="Times New Roman" panose="02020603050405020304" pitchFamily="18" charset="0"/>
                          <a:ea typeface="Times New Roman" panose="02020603050405020304" pitchFamily="18" charset="0"/>
                        </a:rPr>
                        <a:t> </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42867952"/>
                  </a:ext>
                </a:extLst>
              </a:tr>
              <a:tr h="34319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381635"/>
                      <a:r>
                        <a:rPr lang="ru-RU" sz="1200">
                          <a:solidFill>
                            <a:srgbClr val="000000"/>
                          </a:solidFill>
                          <a:effectLst/>
                          <a:latin typeface="Times New Roman" panose="02020603050405020304" pitchFamily="18" charset="0"/>
                          <a:ea typeface="Times New Roman" panose="02020603050405020304" pitchFamily="18" charset="0"/>
                        </a:rPr>
                        <a:t>из них (из стр.12) число беременных с вирусной нагрузкой перед родами выше</a:t>
                      </a:r>
                      <a:endParaRPr lang="ru-RU" sz="1200">
                        <a:effectLst/>
                        <a:latin typeface="Times New Roman" panose="02020603050405020304" pitchFamily="18" charset="0"/>
                        <a:ea typeface="Times New Roman" panose="02020603050405020304" pitchFamily="18" charset="0"/>
                      </a:endParaRPr>
                    </a:p>
                    <a:p>
                      <a:pPr indent="381635"/>
                      <a:r>
                        <a:rPr lang="ru-RU" sz="1200">
                          <a:solidFill>
                            <a:srgbClr val="000000"/>
                          </a:solidFill>
                          <a:effectLst/>
                          <a:latin typeface="Times New Roman" panose="02020603050405020304" pitchFamily="18" charset="0"/>
                          <a:ea typeface="Times New Roman" panose="02020603050405020304" pitchFamily="18" charset="0"/>
                        </a:rPr>
                        <a:t>                                порога чувствительности</a:t>
                      </a:r>
                      <a:endParaRPr lang="ru-RU" sz="1200">
                        <a:effectLst/>
                        <a:latin typeface="Times New Roman" panose="02020603050405020304" pitchFamily="18" charset="0"/>
                        <a:ea typeface="Times New Roman" panose="02020603050405020304" pitchFamily="18" charset="0"/>
                      </a:endParaRP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solidFill>
                            <a:srgbClr val="000000"/>
                          </a:solidFill>
                          <a:effectLst/>
                          <a:latin typeface="Times New Roman" panose="02020603050405020304" pitchFamily="18" charset="0"/>
                          <a:ea typeface="Times New Roman" panose="02020603050405020304" pitchFamily="18" charset="0"/>
                        </a:rPr>
                        <a:t>13</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US" sz="1200" b="1" dirty="0">
                          <a:solidFill>
                            <a:srgbClr val="000000"/>
                          </a:solidFill>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US" sz="1200" b="1" dirty="0">
                          <a:solidFill>
                            <a:srgbClr val="000000"/>
                          </a:solidFill>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69609417"/>
                  </a:ext>
                </a:extLst>
              </a:tr>
              <a:tr h="34319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21590"/>
                      <a:r>
                        <a:rPr lang="ru-RU" sz="1200">
                          <a:solidFill>
                            <a:srgbClr val="000000"/>
                          </a:solidFill>
                          <a:effectLst/>
                          <a:latin typeface="Times New Roman" panose="02020603050405020304" pitchFamily="18" charset="0"/>
                          <a:ea typeface="Times New Roman" panose="02020603050405020304" pitchFamily="18" charset="0"/>
                        </a:rPr>
                        <a:t>Число новорожденных, получивших химиопрофилактику тремя антиретровирусными препаратами</a:t>
                      </a:r>
                      <a:endParaRPr lang="ru-RU" sz="1200">
                        <a:effectLst/>
                        <a:latin typeface="Times New Roman" panose="02020603050405020304" pitchFamily="18" charset="0"/>
                        <a:ea typeface="Times New Roman" panose="02020603050405020304" pitchFamily="18" charset="0"/>
                      </a:endParaRP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solidFill>
                            <a:srgbClr val="000000"/>
                          </a:solidFill>
                          <a:effectLst/>
                          <a:latin typeface="Times New Roman" panose="02020603050405020304" pitchFamily="18" charset="0"/>
                          <a:ea typeface="Times New Roman" panose="02020603050405020304" pitchFamily="18" charset="0"/>
                        </a:rPr>
                        <a:t>14</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US" sz="1200" b="1" dirty="0">
                          <a:solidFill>
                            <a:srgbClr val="000000"/>
                          </a:solidFill>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US" sz="1200" b="1">
                          <a:solidFill>
                            <a:srgbClr val="000000"/>
                          </a:solidFill>
                          <a:effectLst/>
                          <a:latin typeface="Times New Roman" panose="02020603050405020304" pitchFamily="18" charset="0"/>
                          <a:ea typeface="Times New Roman" panose="02020603050405020304" pitchFamily="18" charset="0"/>
                        </a:rPr>
                        <a:t> </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252577327"/>
                  </a:ext>
                </a:extLst>
              </a:tr>
              <a:tr h="1715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21590"/>
                      <a:r>
                        <a:rPr lang="ru-RU" sz="1200">
                          <a:solidFill>
                            <a:srgbClr val="000000"/>
                          </a:solidFill>
                          <a:effectLst/>
                          <a:latin typeface="Times New Roman" panose="02020603050405020304" pitchFamily="18" charset="0"/>
                          <a:ea typeface="Times New Roman" panose="02020603050405020304" pitchFamily="18" charset="0"/>
                        </a:rPr>
                        <a:t>Родилось живых детей от матерей (из стр. 2)</a:t>
                      </a:r>
                      <a:endParaRPr lang="ru-RU" sz="1200">
                        <a:effectLst/>
                        <a:latin typeface="Times New Roman" panose="02020603050405020304" pitchFamily="18" charset="0"/>
                        <a:ea typeface="Times New Roman" panose="02020603050405020304" pitchFamily="18" charset="0"/>
                      </a:endParaRP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solidFill>
                            <a:srgbClr val="000000"/>
                          </a:solidFill>
                          <a:effectLst/>
                          <a:latin typeface="Times New Roman" panose="02020603050405020304" pitchFamily="18" charset="0"/>
                          <a:ea typeface="Times New Roman" panose="02020603050405020304" pitchFamily="18" charset="0"/>
                        </a:rPr>
                        <a:t>15</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US" sz="1200" b="1" dirty="0">
                          <a:solidFill>
                            <a:srgbClr val="000000"/>
                          </a:solidFill>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US" sz="1200" b="1" dirty="0">
                          <a:solidFill>
                            <a:srgbClr val="000000"/>
                          </a:solidFill>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81286556"/>
                  </a:ext>
                </a:extLst>
              </a:tr>
              <a:tr h="1715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754380"/>
                      <a:r>
                        <a:rPr lang="ru-RU" sz="1200">
                          <a:solidFill>
                            <a:srgbClr val="000000"/>
                          </a:solidFill>
                          <a:effectLst/>
                          <a:latin typeface="Times New Roman" panose="02020603050405020304" pitchFamily="18" charset="0"/>
                          <a:ea typeface="Times New Roman" panose="02020603050405020304" pitchFamily="18" charset="0"/>
                        </a:rPr>
                        <a:t>из них:  детей, у которых подтверждено наличие ВИЧ-инфекции</a:t>
                      </a:r>
                      <a:endParaRPr lang="ru-RU" sz="1200">
                        <a:effectLst/>
                        <a:latin typeface="Times New Roman" panose="02020603050405020304" pitchFamily="18" charset="0"/>
                        <a:ea typeface="Times New Roman" panose="02020603050405020304" pitchFamily="18" charset="0"/>
                      </a:endParaRP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solidFill>
                            <a:srgbClr val="000000"/>
                          </a:solidFill>
                          <a:effectLst/>
                          <a:latin typeface="Times New Roman" panose="02020603050405020304" pitchFamily="18" charset="0"/>
                          <a:ea typeface="Times New Roman" panose="02020603050405020304" pitchFamily="18" charset="0"/>
                        </a:rPr>
                        <a:t>16</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US" sz="1200" b="1" dirty="0">
                          <a:solidFill>
                            <a:srgbClr val="000000"/>
                          </a:solidFill>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en-US" sz="1200" b="1" dirty="0">
                          <a:solidFill>
                            <a:srgbClr val="000000"/>
                          </a:solidFill>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06188116"/>
                  </a:ext>
                </a:extLst>
              </a:tr>
              <a:tr h="1715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1204595"/>
                      <a:r>
                        <a:rPr lang="ru-RU" sz="1200">
                          <a:solidFill>
                            <a:srgbClr val="000000"/>
                          </a:solidFill>
                          <a:effectLst/>
                          <a:latin typeface="Times New Roman" panose="02020603050405020304" pitchFamily="18" charset="0"/>
                          <a:ea typeface="Times New Roman" panose="02020603050405020304" pitchFamily="18" charset="0"/>
                        </a:rPr>
                        <a:t>диагноз установлен в первые два месяца после рождения (из стр. 16)</a:t>
                      </a:r>
                      <a:endParaRPr lang="ru-RU" sz="1200">
                        <a:effectLst/>
                        <a:latin typeface="Times New Roman" panose="02020603050405020304" pitchFamily="18" charset="0"/>
                        <a:ea typeface="Times New Roman" panose="02020603050405020304" pitchFamily="18" charset="0"/>
                      </a:endParaRP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solidFill>
                            <a:srgbClr val="000000"/>
                          </a:solidFill>
                          <a:effectLst/>
                          <a:latin typeface="Times New Roman" panose="02020603050405020304" pitchFamily="18" charset="0"/>
                          <a:ea typeface="Times New Roman" panose="02020603050405020304" pitchFamily="18" charset="0"/>
                        </a:rPr>
                        <a:t>17</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b="1" dirty="0">
                          <a:solidFill>
                            <a:srgbClr val="000000"/>
                          </a:solidFill>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b="1" dirty="0">
                          <a:solidFill>
                            <a:srgbClr val="000000"/>
                          </a:solidFill>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96954682"/>
                  </a:ext>
                </a:extLst>
              </a:tr>
              <a:tr h="17159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indent="1204595"/>
                      <a:r>
                        <a:rPr lang="ru-RU" sz="1200">
                          <a:solidFill>
                            <a:srgbClr val="000000"/>
                          </a:solidFill>
                          <a:effectLst/>
                          <a:latin typeface="Times New Roman" panose="02020603050405020304" pitchFamily="18" charset="0"/>
                          <a:ea typeface="Times New Roman" panose="02020603050405020304" pitchFamily="18" charset="0"/>
                        </a:rPr>
                        <a:t>находилось на грудном вскармливании (из стр.15)</a:t>
                      </a:r>
                      <a:endParaRPr lang="ru-RU" sz="1200">
                        <a:effectLst/>
                        <a:latin typeface="Times New Roman" panose="02020603050405020304" pitchFamily="18" charset="0"/>
                        <a:ea typeface="Times New Roman" panose="02020603050405020304" pitchFamily="18" charset="0"/>
                      </a:endParaRP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solidFill>
                            <a:srgbClr val="000000"/>
                          </a:solidFill>
                          <a:effectLst/>
                          <a:latin typeface="Times New Roman" panose="02020603050405020304" pitchFamily="18" charset="0"/>
                          <a:ea typeface="Times New Roman" panose="02020603050405020304" pitchFamily="18" charset="0"/>
                        </a:rPr>
                        <a:t>18</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b="1">
                          <a:solidFill>
                            <a:srgbClr val="000000"/>
                          </a:solidFill>
                          <a:effectLst/>
                          <a:latin typeface="Times New Roman" panose="02020603050405020304" pitchFamily="18" charset="0"/>
                          <a:ea typeface="Times New Roman" panose="02020603050405020304" pitchFamily="18" charset="0"/>
                        </a:rPr>
                        <a:t> </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b="1" dirty="0">
                          <a:solidFill>
                            <a:srgbClr val="000000"/>
                          </a:solidFill>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742633527"/>
                  </a:ext>
                </a:extLst>
              </a:tr>
              <a:tr h="34319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r>
                        <a:rPr lang="ru-RU" sz="1200" dirty="0">
                          <a:solidFill>
                            <a:srgbClr val="000000"/>
                          </a:solidFill>
                          <a:effectLst/>
                          <a:latin typeface="Times New Roman" panose="02020603050405020304" pitchFamily="18" charset="0"/>
                          <a:ea typeface="Times New Roman" panose="02020603050405020304" pitchFamily="18" charset="0"/>
                        </a:rPr>
                        <a:t>Кроме того, детей (из стр.15), имевших неокончательный лабораторный результат теста</a:t>
                      </a:r>
                      <a:br>
                        <a:rPr lang="ru-RU" sz="1200" dirty="0">
                          <a:solidFill>
                            <a:srgbClr val="000000"/>
                          </a:solidFill>
                          <a:effectLst/>
                          <a:latin typeface="Times New Roman" panose="02020603050405020304" pitchFamily="18" charset="0"/>
                          <a:ea typeface="Times New Roman" panose="02020603050405020304" pitchFamily="18" charset="0"/>
                        </a:rPr>
                      </a:br>
                      <a:r>
                        <a:rPr lang="ru-RU" sz="1200" dirty="0">
                          <a:solidFill>
                            <a:srgbClr val="000000"/>
                          </a:solidFill>
                          <a:effectLst/>
                          <a:latin typeface="Times New Roman" panose="02020603050405020304" pitchFamily="18" charset="0"/>
                          <a:ea typeface="Times New Roman" panose="02020603050405020304" pitchFamily="18" charset="0"/>
                        </a:rPr>
                        <a:t>на наличие ВИЧ (</a:t>
                      </a:r>
                      <a:r>
                        <a:rPr lang="en-US" sz="1200" dirty="0">
                          <a:solidFill>
                            <a:srgbClr val="000000"/>
                          </a:solidFill>
                          <a:effectLst/>
                          <a:latin typeface="Times New Roman" panose="02020603050405020304" pitchFamily="18" charset="0"/>
                          <a:ea typeface="Times New Roman" panose="02020603050405020304" pitchFamily="18" charset="0"/>
                        </a:rPr>
                        <a:t>R</a:t>
                      </a:r>
                      <a:r>
                        <a:rPr lang="ru-RU" sz="1200" dirty="0">
                          <a:solidFill>
                            <a:srgbClr val="000000"/>
                          </a:solidFill>
                          <a:effectLst/>
                          <a:latin typeface="Times New Roman" panose="02020603050405020304" pitchFamily="18" charset="0"/>
                          <a:ea typeface="Times New Roman" panose="02020603050405020304" pitchFamily="18" charset="0"/>
                        </a:rPr>
                        <a:t>75) </a:t>
                      </a:r>
                      <a:endParaRPr lang="ru-RU" sz="1200" dirty="0">
                        <a:effectLst/>
                        <a:latin typeface="Times New Roman" panose="02020603050405020304" pitchFamily="18" charset="0"/>
                        <a:ea typeface="Times New Roman" panose="02020603050405020304" pitchFamily="18" charset="0"/>
                      </a:endParaRPr>
                    </a:p>
                  </a:txBody>
                  <a:tcPr marL="48720" marR="4872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a:solidFill>
                            <a:srgbClr val="000000"/>
                          </a:solidFill>
                          <a:effectLst/>
                          <a:latin typeface="Times New Roman" panose="02020603050405020304" pitchFamily="18" charset="0"/>
                          <a:ea typeface="Times New Roman" panose="02020603050405020304" pitchFamily="18" charset="0"/>
                        </a:rPr>
                        <a:t>19</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b="1">
                          <a:solidFill>
                            <a:srgbClr val="000000"/>
                          </a:solidFill>
                          <a:effectLst/>
                          <a:latin typeface="Times New Roman" panose="02020603050405020304" pitchFamily="18" charset="0"/>
                          <a:ea typeface="Times New Roman" panose="02020603050405020304" pitchFamily="18" charset="0"/>
                        </a:rPr>
                        <a:t> </a:t>
                      </a:r>
                      <a:endParaRPr lang="ru-RU" sz="120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a:r>
                        <a:rPr lang="ru-RU" sz="1200" b="1" dirty="0">
                          <a:solidFill>
                            <a:srgbClr val="000000"/>
                          </a:solidFill>
                          <a:effectLst/>
                          <a:latin typeface="Times New Roman" panose="02020603050405020304" pitchFamily="18" charset="0"/>
                          <a:ea typeface="Times New Roman" panose="02020603050405020304" pitchFamily="18" charset="0"/>
                        </a:rPr>
                        <a:t> </a:t>
                      </a:r>
                      <a:endParaRPr lang="ru-RU" sz="1200" dirty="0">
                        <a:effectLst/>
                        <a:latin typeface="Times New Roman" panose="02020603050405020304" pitchFamily="18" charset="0"/>
                        <a:ea typeface="Times New Roman" panose="02020603050405020304" pitchFamily="18" charset="0"/>
                      </a:endParaRPr>
                    </a:p>
                  </a:txBody>
                  <a:tcPr marL="48720" marR="4872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61856399"/>
                  </a:ext>
                </a:extLst>
              </a:tr>
            </a:tbl>
          </a:graphicData>
        </a:graphic>
      </p:graphicFrame>
      <p:sp>
        <p:nvSpPr>
          <p:cNvPr id="5" name="Прямоугольник 4"/>
          <p:cNvSpPr/>
          <p:nvPr/>
        </p:nvSpPr>
        <p:spPr>
          <a:xfrm>
            <a:off x="547829" y="1577984"/>
            <a:ext cx="1443024" cy="338554"/>
          </a:xfrm>
          <a:prstGeom prst="rect">
            <a:avLst/>
          </a:prstGeom>
        </p:spPr>
        <p:txBody>
          <a:bodyPr wrap="none">
            <a:spAutoFit/>
          </a:bodyPr>
          <a:lstStyle/>
          <a:p>
            <a:r>
              <a:rPr lang="ru-RU" sz="1600" b="1" kern="0" dirty="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rPr>
              <a:t>Таблица </a:t>
            </a:r>
            <a:r>
              <a:rPr lang="ru-RU" sz="1600" b="1" kern="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7000</a:t>
            </a:r>
            <a:endParaRPr lang="ru-RU" sz="1600" kern="0" dirty="0">
              <a:solidFill>
                <a:srgbClr val="C00000"/>
              </a:solidFill>
              <a:latin typeface="Times New Roman" panose="02020603050405020304" pitchFamily="18" charset="0"/>
              <a:cs typeface="Times New Roman" panose="02020603050405020304" pitchFamily="18" charset="0"/>
            </a:endParaRPr>
          </a:p>
        </p:txBody>
      </p:sp>
      <p:sp>
        <p:nvSpPr>
          <p:cNvPr id="6" name="Прямоугольник 5"/>
          <p:cNvSpPr/>
          <p:nvPr/>
        </p:nvSpPr>
        <p:spPr>
          <a:xfrm>
            <a:off x="463296" y="84290"/>
            <a:ext cx="11709646" cy="132343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ru-RU" altLang="ru-RU" sz="16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В </a:t>
            </a:r>
            <a:r>
              <a:rPr kumimoji="0" lang="ru-RU" altLang="ru-RU" sz="1600" b="1" i="0" u="none" strike="noStrike" kern="0" cap="none" spc="0" normalizeH="0" baseline="0" noProof="0" dirty="0">
                <a:ln>
                  <a:noFill/>
                </a:ln>
                <a:solidFill>
                  <a:srgbClr val="C00000"/>
                </a:solidFill>
                <a:effectLst/>
                <a:uLnTx/>
                <a:uFillTx/>
                <a:latin typeface="Times New Roman" panose="02020603050405020304" pitchFamily="18" charset="0"/>
                <a:cs typeface="Times New Roman" panose="02020603050405020304" pitchFamily="18" charset="0"/>
              </a:rPr>
              <a:t>таблицу 7000 </a:t>
            </a:r>
            <a:r>
              <a:rPr kumimoji="0" lang="ru-RU" altLang="ru-RU" sz="16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включают женщин, проживающих на прикрепленной территории и находящихся под диспансерным наблюдением в данной медицинской организации.</a:t>
            </a:r>
          </a:p>
          <a:p>
            <a:pPr marL="0" marR="0" lvl="0" indent="0" defTabSz="914400" eaLnBrk="1" fontAlgn="auto" latinLnBrk="0" hangingPunct="1">
              <a:lnSpc>
                <a:spcPct val="100000"/>
              </a:lnSpc>
              <a:spcBef>
                <a:spcPts val="0"/>
              </a:spcBef>
              <a:spcAft>
                <a:spcPts val="0"/>
              </a:spcAft>
              <a:buClrTx/>
              <a:buSzTx/>
              <a:buFontTx/>
              <a:buNone/>
              <a:tabLst/>
              <a:defRPr/>
            </a:pPr>
            <a:r>
              <a:rPr kumimoji="0" lang="ru-RU" altLang="ru-RU" sz="16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В строке 1 показывается общее число беременных женщин с болезнью, вызванной ВИЧ</a:t>
            </a:r>
            <a:r>
              <a:rPr kumimoji="0" lang="en-US" altLang="ru-RU" sz="16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a:t>
            </a:r>
            <a:r>
              <a:rPr kumimoji="0" lang="ru-RU" altLang="ru-RU" sz="16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роды, сохранение</a:t>
            </a:r>
            <a:r>
              <a:rPr lang="ru-RU" altLang="ru-RU" sz="1600" b="1" kern="0" dirty="0">
                <a:solidFill>
                  <a:prstClr val="black"/>
                </a:solidFill>
                <a:latin typeface="Times New Roman" panose="02020603050405020304" pitchFamily="18" charset="0"/>
                <a:cs typeface="Times New Roman" panose="02020603050405020304" pitchFamily="18" charset="0"/>
              </a:rPr>
              <a:t> беременности и переход на следующий отчетный период, аборт</a:t>
            </a:r>
            <a:r>
              <a:rPr lang="en-US" altLang="ru-RU" sz="1600" b="1" kern="0" dirty="0">
                <a:solidFill>
                  <a:prstClr val="black"/>
                </a:solidFill>
                <a:latin typeface="Times New Roman" panose="02020603050405020304" pitchFamily="18" charset="0"/>
                <a:cs typeface="Times New Roman" panose="02020603050405020304" pitchFamily="18" charset="0"/>
              </a:rPr>
              <a:t>/</a:t>
            </a:r>
            <a:r>
              <a:rPr lang="ru-RU" altLang="ru-RU" sz="1600" b="1" kern="0" dirty="0">
                <a:solidFill>
                  <a:prstClr val="black"/>
                </a:solidFill>
                <a:latin typeface="Times New Roman" panose="02020603050405020304" pitchFamily="18" charset="0"/>
                <a:cs typeface="Times New Roman" panose="02020603050405020304" pitchFamily="18" charset="0"/>
              </a:rPr>
              <a:t>выкидыш)</a:t>
            </a:r>
            <a:endParaRPr kumimoji="0" lang="ru-RU" altLang="ru-RU" sz="16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ru-RU" altLang="ru-RU" sz="1600" b="1" i="0" u="none" strike="noStrike" kern="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В строке 2 показываются сведения о тех из них, кто завершил беременность родами в отчетном году</a:t>
            </a:r>
          </a:p>
        </p:txBody>
      </p:sp>
      <p:sp>
        <p:nvSpPr>
          <p:cNvPr id="7" name="Овал 6"/>
          <p:cNvSpPr/>
          <p:nvPr/>
        </p:nvSpPr>
        <p:spPr>
          <a:xfrm>
            <a:off x="133349" y="2146041"/>
            <a:ext cx="6276781" cy="475861"/>
          </a:xfrm>
          <a:prstGeom prst="ellipse">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9694595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a:extLst>
              <a:ext uri="{FF2B5EF4-FFF2-40B4-BE49-F238E27FC236}">
                <a16:creationId xmlns:a16="http://schemas.microsoft.com/office/drawing/2014/main" id="{AE054BDF-A71B-441A-B51E-83BAA4DD9D86}"/>
              </a:ext>
            </a:extLst>
          </p:cNvPr>
          <p:cNvSpPr/>
          <p:nvPr/>
        </p:nvSpPr>
        <p:spPr>
          <a:xfrm>
            <a:off x="262103" y="513347"/>
            <a:ext cx="11288213" cy="5855369"/>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 name="Прямоугольник 3">
            <a:extLst>
              <a:ext uri="{FF2B5EF4-FFF2-40B4-BE49-F238E27FC236}">
                <a16:creationId xmlns:a16="http://schemas.microsoft.com/office/drawing/2014/main" id="{6119C7B8-DA26-425F-9986-C631A9AD07C1}"/>
              </a:ext>
            </a:extLst>
          </p:cNvPr>
          <p:cNvSpPr/>
          <p:nvPr/>
        </p:nvSpPr>
        <p:spPr>
          <a:xfrm>
            <a:off x="262103" y="1168425"/>
            <a:ext cx="8342346" cy="1200329"/>
          </a:xfrm>
          <a:prstGeom prst="rect">
            <a:avLst/>
          </a:prstGeom>
        </p:spPr>
        <p:txBody>
          <a:bodyPr wrap="square">
            <a:spAutoFit/>
          </a:bodyPr>
          <a:lstStyle/>
          <a:p>
            <a:pPr algn="just"/>
            <a:endParaRPr lang="ru-RU" b="1" dirty="0"/>
          </a:p>
          <a:p>
            <a:pPr algn="just"/>
            <a:endParaRPr lang="ru-RU" b="1" dirty="0"/>
          </a:p>
          <a:p>
            <a:pPr algn="just"/>
            <a:endParaRPr lang="ru-RU" b="1" dirty="0"/>
          </a:p>
          <a:p>
            <a:pPr algn="just"/>
            <a:endParaRPr lang="ru-RU" b="1" dirty="0"/>
          </a:p>
        </p:txBody>
      </p:sp>
      <p:sp>
        <p:nvSpPr>
          <p:cNvPr id="5" name="Прямоугольник 4">
            <a:extLst>
              <a:ext uri="{FF2B5EF4-FFF2-40B4-BE49-F238E27FC236}">
                <a16:creationId xmlns:a16="http://schemas.microsoft.com/office/drawing/2014/main" id="{8E7BAA02-514F-422C-83C5-D1E2E6AD9871}"/>
              </a:ext>
            </a:extLst>
          </p:cNvPr>
          <p:cNvSpPr/>
          <p:nvPr/>
        </p:nvSpPr>
        <p:spPr>
          <a:xfrm>
            <a:off x="235952" y="737538"/>
            <a:ext cx="11457992" cy="430887"/>
          </a:xfrm>
          <a:prstGeom prst="rect">
            <a:avLst/>
          </a:prstGeom>
        </p:spPr>
        <p:txBody>
          <a:bodyPr wrap="square">
            <a:spAutoFit/>
          </a:bodyPr>
          <a:lstStyle/>
          <a:p>
            <a:pPr algn="ctr"/>
            <a:r>
              <a:rPr lang="ru-RU" altLang="ru-RU" sz="2200" b="1" dirty="0">
                <a:solidFill>
                  <a:schemeClr val="accent2">
                    <a:lumMod val="75000"/>
                  </a:schemeClr>
                </a:solidFill>
                <a:latin typeface="Times New Roman" panose="02020603050405020304" pitchFamily="18" charset="0"/>
                <a:cs typeface="Times New Roman" panose="02020603050405020304" pitchFamily="18" charset="0"/>
              </a:rPr>
              <a:t>НЕКОТОРЫЕ УСЛОВИЯ ВНУТРИТАБЛИЧНОГО КОНТРОЛЯ ДЛЯ ТАБЛИЦЫ 7000</a:t>
            </a:r>
          </a:p>
        </p:txBody>
      </p:sp>
      <p:sp>
        <p:nvSpPr>
          <p:cNvPr id="2" name="Прямоугольник 1">
            <a:extLst>
              <a:ext uri="{FF2B5EF4-FFF2-40B4-BE49-F238E27FC236}">
                <a16:creationId xmlns:a16="http://schemas.microsoft.com/office/drawing/2014/main" id="{9B790B4B-1732-4978-BCE6-EB9A16691301}"/>
              </a:ext>
            </a:extLst>
          </p:cNvPr>
          <p:cNvSpPr/>
          <p:nvPr/>
        </p:nvSpPr>
        <p:spPr>
          <a:xfrm>
            <a:off x="641684" y="1168425"/>
            <a:ext cx="10646528" cy="6001643"/>
          </a:xfrm>
          <a:prstGeom prst="rect">
            <a:avLst/>
          </a:prstGeom>
        </p:spPr>
        <p:txBody>
          <a:bodyPr wrap="square">
            <a:spAutoFit/>
          </a:bodyPr>
          <a:lstStyle/>
          <a:p>
            <a:pPr algn="just"/>
            <a:r>
              <a:rPr lang="ru-RU" sz="2400" dirty="0">
                <a:latin typeface="Times New Roman" panose="02020603050405020304" pitchFamily="18" charset="0"/>
                <a:cs typeface="Times New Roman" panose="02020603050405020304" pitchFamily="18" charset="0"/>
              </a:rPr>
              <a:t>Строка ф.61, таб. 7000, </a:t>
            </a:r>
            <a:r>
              <a:rPr lang="ru-RU" sz="2400" dirty="0">
                <a:solidFill>
                  <a:srgbClr val="C00000"/>
                </a:solidFill>
                <a:latin typeface="Times New Roman" panose="02020603050405020304" pitchFamily="18" charset="0"/>
                <a:cs typeface="Times New Roman" panose="02020603050405020304" pitchFamily="18" charset="0"/>
              </a:rPr>
              <a:t>стр.15, </a:t>
            </a:r>
            <a:r>
              <a:rPr lang="ru-RU" sz="2400" dirty="0">
                <a:latin typeface="Times New Roman" panose="02020603050405020304" pitchFamily="18" charset="0"/>
                <a:cs typeface="Times New Roman" panose="02020603050405020304" pitchFamily="18" charset="0"/>
              </a:rPr>
              <a:t>гр.03:04</a:t>
            </a:r>
            <a:r>
              <a:rPr lang="ru-RU" sz="2400" dirty="0">
                <a:solidFill>
                  <a:srgbClr val="C00000"/>
                </a:solidFill>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cs typeface="Times New Roman" panose="02020603050405020304" pitchFamily="18" charset="0"/>
              </a:rPr>
              <a:t>должна быть </a:t>
            </a:r>
            <a:r>
              <a:rPr lang="ru-RU" sz="2400" u="sng" dirty="0">
                <a:latin typeface="Times New Roman" panose="02020603050405020304" pitchFamily="18" charset="0"/>
                <a:cs typeface="Times New Roman" panose="02020603050405020304" pitchFamily="18" charset="0"/>
              </a:rPr>
              <a:t>больше или равна</a:t>
            </a:r>
            <a:r>
              <a:rPr lang="ru-RU" sz="2400" dirty="0">
                <a:latin typeface="Times New Roman" panose="02020603050405020304" pitchFamily="18" charset="0"/>
                <a:cs typeface="Times New Roman" panose="02020603050405020304" pitchFamily="18" charset="0"/>
              </a:rPr>
              <a:t> сумме строк из ф.61,таб.7000, </a:t>
            </a:r>
            <a:r>
              <a:rPr lang="ru-RU" sz="2400" dirty="0">
                <a:solidFill>
                  <a:srgbClr val="C00000"/>
                </a:solidFill>
                <a:latin typeface="Times New Roman" panose="02020603050405020304" pitchFamily="18" charset="0"/>
                <a:cs typeface="Times New Roman" panose="02020603050405020304" pitchFamily="18" charset="0"/>
              </a:rPr>
              <a:t>стр.16+19</a:t>
            </a:r>
            <a:r>
              <a:rPr lang="ru-RU" sz="2400" dirty="0">
                <a:latin typeface="Times New Roman" panose="02020603050405020304" pitchFamily="18" charset="0"/>
                <a:cs typeface="Times New Roman" panose="02020603050405020304" pitchFamily="18" charset="0"/>
              </a:rPr>
              <a:t>, гр.03:14</a:t>
            </a:r>
          </a:p>
          <a:p>
            <a:pPr algn="just"/>
            <a:endParaRPr lang="ru-RU" sz="2400" dirty="0">
              <a:latin typeface="Times New Roman" panose="02020603050405020304" pitchFamily="18" charset="0"/>
              <a:cs typeface="Times New Roman" panose="02020603050405020304" pitchFamily="18" charset="0"/>
            </a:endParaRPr>
          </a:p>
          <a:p>
            <a:pPr algn="just"/>
            <a:endParaRPr lang="ru-RU" sz="2400" dirty="0">
              <a:latin typeface="Times New Roman" panose="02020603050405020304" pitchFamily="18" charset="0"/>
              <a:cs typeface="Times New Roman" panose="02020603050405020304" pitchFamily="18" charset="0"/>
            </a:endParaRPr>
          </a:p>
          <a:p>
            <a:pPr algn="just"/>
            <a:r>
              <a:rPr lang="ru-RU" sz="2400" dirty="0">
                <a:latin typeface="Times New Roman" panose="02020603050405020304" pitchFamily="18" charset="0"/>
                <a:cs typeface="Times New Roman" panose="02020603050405020304" pitchFamily="18" charset="0"/>
              </a:rPr>
              <a:t>Строка ф.61, таб. 7000, </a:t>
            </a:r>
            <a:r>
              <a:rPr lang="ru-RU" sz="2400" dirty="0">
                <a:solidFill>
                  <a:srgbClr val="C00000"/>
                </a:solidFill>
                <a:latin typeface="Times New Roman" panose="02020603050405020304" pitchFamily="18" charset="0"/>
                <a:cs typeface="Times New Roman" panose="02020603050405020304" pitchFamily="18" charset="0"/>
              </a:rPr>
              <a:t>стр.9</a:t>
            </a:r>
            <a:r>
              <a:rPr lang="ru-RU" sz="2400" dirty="0">
                <a:latin typeface="Times New Roman" panose="02020603050405020304" pitchFamily="18" charset="0"/>
                <a:cs typeface="Times New Roman" panose="02020603050405020304" pitchFamily="18" charset="0"/>
              </a:rPr>
              <a:t>, гр.03</a:t>
            </a:r>
            <a:r>
              <a:rPr lang="en-US" sz="2400"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04 должна быть </a:t>
            </a:r>
            <a:r>
              <a:rPr lang="ru-RU" sz="2400" u="sng" dirty="0">
                <a:latin typeface="Times New Roman" panose="02020603050405020304" pitchFamily="18" charset="0"/>
                <a:cs typeface="Times New Roman" panose="02020603050405020304" pitchFamily="18" charset="0"/>
              </a:rPr>
              <a:t>больше или равна</a:t>
            </a:r>
            <a:r>
              <a:rPr lang="ru-RU" sz="2400" dirty="0">
                <a:latin typeface="Times New Roman" panose="02020603050405020304" pitchFamily="18" charset="0"/>
                <a:cs typeface="Times New Roman" panose="02020603050405020304" pitchFamily="18" charset="0"/>
              </a:rPr>
              <a:t> строке из ф.61,таб.5000, </a:t>
            </a:r>
            <a:r>
              <a:rPr lang="ru-RU" sz="2400" dirty="0">
                <a:solidFill>
                  <a:srgbClr val="C00000"/>
                </a:solidFill>
                <a:latin typeface="Times New Roman" panose="02020603050405020304" pitchFamily="18" charset="0"/>
                <a:cs typeface="Times New Roman" panose="02020603050405020304" pitchFamily="18" charset="0"/>
              </a:rPr>
              <a:t>стр.6</a:t>
            </a:r>
            <a:r>
              <a:rPr lang="ru-RU" sz="2400" dirty="0">
                <a:latin typeface="Times New Roman" panose="02020603050405020304" pitchFamily="18" charset="0"/>
                <a:cs typeface="Times New Roman" panose="02020603050405020304" pitchFamily="18" charset="0"/>
              </a:rPr>
              <a:t>, гр.03:14</a:t>
            </a:r>
          </a:p>
          <a:p>
            <a:pPr algn="just"/>
            <a:endParaRPr lang="ru-RU" sz="2400" dirty="0">
              <a:latin typeface="Times New Roman" panose="02020603050405020304" pitchFamily="18" charset="0"/>
              <a:cs typeface="Times New Roman" panose="02020603050405020304" pitchFamily="18" charset="0"/>
            </a:endParaRPr>
          </a:p>
          <a:p>
            <a:pPr algn="just"/>
            <a:endParaRPr lang="ru-RU" sz="2400" dirty="0">
              <a:latin typeface="Times New Roman" panose="02020603050405020304" pitchFamily="18" charset="0"/>
              <a:cs typeface="Times New Roman" panose="02020603050405020304" pitchFamily="18" charset="0"/>
            </a:endParaRPr>
          </a:p>
          <a:p>
            <a:pPr algn="just"/>
            <a:r>
              <a:rPr lang="ru-RU" sz="2400" dirty="0">
                <a:latin typeface="Times New Roman" panose="02020603050405020304" pitchFamily="18" charset="0"/>
                <a:cs typeface="Times New Roman" panose="02020603050405020304" pitchFamily="18" charset="0"/>
              </a:rPr>
              <a:t>Строка ф.61, таб. 7000, </a:t>
            </a:r>
            <a:r>
              <a:rPr lang="ru-RU" sz="2400" dirty="0">
                <a:solidFill>
                  <a:srgbClr val="C00000"/>
                </a:solidFill>
                <a:latin typeface="Times New Roman" panose="02020603050405020304" pitchFamily="18" charset="0"/>
                <a:cs typeface="Times New Roman" panose="02020603050405020304" pitchFamily="18" charset="0"/>
              </a:rPr>
              <a:t>стр.9</a:t>
            </a:r>
            <a:r>
              <a:rPr lang="ru-RU" sz="2400" dirty="0">
                <a:latin typeface="Times New Roman" panose="02020603050405020304" pitchFamily="18" charset="0"/>
                <a:cs typeface="Times New Roman" panose="02020603050405020304" pitchFamily="18" charset="0"/>
              </a:rPr>
              <a:t>, гр.03</a:t>
            </a:r>
            <a:r>
              <a:rPr lang="en-US" sz="2400"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04 должна быть </a:t>
            </a:r>
            <a:r>
              <a:rPr lang="ru-RU" sz="2400" u="sng" dirty="0">
                <a:latin typeface="Times New Roman" panose="02020603050405020304" pitchFamily="18" charset="0"/>
                <a:cs typeface="Times New Roman" panose="02020603050405020304" pitchFamily="18" charset="0"/>
              </a:rPr>
              <a:t>больше или равна</a:t>
            </a:r>
            <a:r>
              <a:rPr lang="ru-RU" sz="2400" dirty="0">
                <a:latin typeface="Times New Roman" panose="02020603050405020304" pitchFamily="18" charset="0"/>
                <a:cs typeface="Times New Roman" panose="02020603050405020304" pitchFamily="18" charset="0"/>
              </a:rPr>
              <a:t> строке из ф.61,таб.7000, </a:t>
            </a:r>
            <a:r>
              <a:rPr lang="ru-RU" sz="2400" dirty="0">
                <a:solidFill>
                  <a:srgbClr val="C00000"/>
                </a:solidFill>
                <a:latin typeface="Times New Roman" panose="02020603050405020304" pitchFamily="18" charset="0"/>
                <a:cs typeface="Times New Roman" panose="02020603050405020304" pitchFamily="18" charset="0"/>
              </a:rPr>
              <a:t>стр.7</a:t>
            </a:r>
            <a:r>
              <a:rPr lang="ru-RU" sz="2400" dirty="0">
                <a:latin typeface="Times New Roman" panose="02020603050405020304" pitchFamily="18" charset="0"/>
                <a:cs typeface="Times New Roman" panose="02020603050405020304" pitchFamily="18" charset="0"/>
              </a:rPr>
              <a:t>, гр.03:14</a:t>
            </a:r>
          </a:p>
          <a:p>
            <a:pPr algn="just"/>
            <a:endParaRPr lang="ru-RU" sz="2400" dirty="0">
              <a:latin typeface="Times New Roman" panose="02020603050405020304" pitchFamily="18" charset="0"/>
              <a:cs typeface="Times New Roman" panose="02020603050405020304" pitchFamily="18" charset="0"/>
            </a:endParaRPr>
          </a:p>
          <a:p>
            <a:pPr algn="just"/>
            <a:endParaRPr lang="ru-RU" sz="2400" dirty="0">
              <a:latin typeface="Times New Roman" panose="02020603050405020304" pitchFamily="18" charset="0"/>
              <a:cs typeface="Times New Roman" panose="02020603050405020304" pitchFamily="18" charset="0"/>
            </a:endParaRPr>
          </a:p>
          <a:p>
            <a:pPr algn="just"/>
            <a:r>
              <a:rPr lang="ru-RU" sz="2400" dirty="0">
                <a:latin typeface="Times New Roman" panose="02020603050405020304" pitchFamily="18" charset="0"/>
                <a:cs typeface="Times New Roman" panose="02020603050405020304" pitchFamily="18" charset="0"/>
              </a:rPr>
              <a:t>Строка ф.61, таб. 7000, </a:t>
            </a:r>
            <a:r>
              <a:rPr lang="ru-RU" sz="2400" dirty="0">
                <a:solidFill>
                  <a:srgbClr val="C00000"/>
                </a:solidFill>
                <a:latin typeface="Times New Roman" panose="02020603050405020304" pitchFamily="18" charset="0"/>
                <a:cs typeface="Times New Roman" panose="02020603050405020304" pitchFamily="18" charset="0"/>
              </a:rPr>
              <a:t>стр.9</a:t>
            </a:r>
            <a:r>
              <a:rPr lang="ru-RU" sz="2400" dirty="0">
                <a:latin typeface="Times New Roman" panose="02020603050405020304" pitchFamily="18" charset="0"/>
                <a:cs typeface="Times New Roman" panose="02020603050405020304" pitchFamily="18" charset="0"/>
              </a:rPr>
              <a:t>, гр.03</a:t>
            </a:r>
            <a:r>
              <a:rPr lang="en-US" sz="2400" dirty="0">
                <a:latin typeface="Times New Roman" panose="02020603050405020304" pitchFamily="18" charset="0"/>
                <a:cs typeface="Times New Roman" panose="02020603050405020304" pitchFamily="18" charset="0"/>
              </a:rPr>
              <a:t>:</a:t>
            </a:r>
            <a:r>
              <a:rPr lang="ru-RU" sz="2400" dirty="0">
                <a:latin typeface="Times New Roman" panose="02020603050405020304" pitchFamily="18" charset="0"/>
                <a:cs typeface="Times New Roman" panose="02020603050405020304" pitchFamily="18" charset="0"/>
              </a:rPr>
              <a:t>04 должна быть </a:t>
            </a:r>
            <a:r>
              <a:rPr lang="ru-RU" sz="2400" u="sng" dirty="0">
                <a:latin typeface="Times New Roman" panose="02020603050405020304" pitchFamily="18" charset="0"/>
                <a:cs typeface="Times New Roman" panose="02020603050405020304" pitchFamily="18" charset="0"/>
              </a:rPr>
              <a:t>больше или равна</a:t>
            </a:r>
            <a:r>
              <a:rPr lang="ru-RU" sz="2400" dirty="0">
                <a:latin typeface="Times New Roman" panose="02020603050405020304" pitchFamily="18" charset="0"/>
                <a:cs typeface="Times New Roman" panose="02020603050405020304" pitchFamily="18" charset="0"/>
              </a:rPr>
              <a:t> строке из ф.61,таб.7000, </a:t>
            </a:r>
            <a:r>
              <a:rPr lang="ru-RU" sz="2400" dirty="0">
                <a:solidFill>
                  <a:srgbClr val="C00000"/>
                </a:solidFill>
                <a:latin typeface="Times New Roman" panose="02020603050405020304" pitchFamily="18" charset="0"/>
                <a:cs typeface="Times New Roman" panose="02020603050405020304" pitchFamily="18" charset="0"/>
              </a:rPr>
              <a:t>стр.8</a:t>
            </a:r>
            <a:r>
              <a:rPr lang="ru-RU" sz="2400" dirty="0">
                <a:latin typeface="Times New Roman" panose="02020603050405020304" pitchFamily="18" charset="0"/>
                <a:cs typeface="Times New Roman" panose="02020603050405020304" pitchFamily="18" charset="0"/>
              </a:rPr>
              <a:t>, гр.03:14</a:t>
            </a:r>
          </a:p>
          <a:p>
            <a:pPr algn="just"/>
            <a:endParaRPr lang="ru-RU" sz="2400" dirty="0"/>
          </a:p>
          <a:p>
            <a:pPr algn="just"/>
            <a:endParaRPr lang="ru-RU" sz="2400" dirty="0"/>
          </a:p>
        </p:txBody>
      </p:sp>
    </p:spTree>
    <p:extLst>
      <p:ext uri="{BB962C8B-B14F-4D97-AF65-F5344CB8AC3E}">
        <p14:creationId xmlns:p14="http://schemas.microsoft.com/office/powerpoint/2010/main" val="24022434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Объект 3">
            <a:extLst>
              <a:ext uri="{FF2B5EF4-FFF2-40B4-BE49-F238E27FC236}">
                <a16:creationId xmlns:a16="http://schemas.microsoft.com/office/drawing/2014/main" id="{8BC1371A-540D-4551-80A8-4373752A54B9}"/>
              </a:ext>
            </a:extLst>
          </p:cNvPr>
          <p:cNvSpPr>
            <a:spLocks noGrp="1"/>
          </p:cNvSpPr>
          <p:nvPr>
            <p:ph idx="1"/>
          </p:nvPr>
        </p:nvSpPr>
        <p:spPr>
          <a:xfrm>
            <a:off x="838200" y="1122947"/>
            <a:ext cx="10515600" cy="5054016"/>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lvl="0" indent="0" algn="just">
              <a:buNone/>
            </a:pPr>
            <a:r>
              <a:rPr lang="ru-RU" dirty="0">
                <a:solidFill>
                  <a:prstClr val="black"/>
                </a:solidFill>
              </a:rPr>
              <a:t> </a:t>
            </a:r>
            <a:r>
              <a:rPr lang="ru-RU" dirty="0">
                <a:solidFill>
                  <a:prstClr val="black"/>
                </a:solidFill>
                <a:latin typeface="Times New Roman" panose="02020603050405020304" pitchFamily="18" charset="0"/>
                <a:cs typeface="Times New Roman" panose="02020603050405020304" pitchFamily="18" charset="0"/>
              </a:rPr>
              <a:t>Таб. 7000 стр. 1 гр. 03 должна быть </a:t>
            </a:r>
            <a:r>
              <a:rPr lang="ru-RU" u="sng" dirty="0">
                <a:solidFill>
                  <a:prstClr val="black"/>
                </a:solidFill>
                <a:latin typeface="Times New Roman" panose="02020603050405020304" pitchFamily="18" charset="0"/>
                <a:cs typeface="Times New Roman" panose="02020603050405020304" pitchFamily="18" charset="0"/>
              </a:rPr>
              <a:t>равна</a:t>
            </a:r>
            <a:r>
              <a:rPr lang="ru-RU" dirty="0">
                <a:solidFill>
                  <a:prstClr val="black"/>
                </a:solidFill>
                <a:latin typeface="Times New Roman" panose="02020603050405020304" pitchFamily="18" charset="0"/>
                <a:cs typeface="Times New Roman" panose="02020603050405020304" pitchFamily="18" charset="0"/>
              </a:rPr>
              <a:t> таб. 2000 стр. 24 гр. 06</a:t>
            </a:r>
          </a:p>
          <a:p>
            <a:pPr lvl="0" algn="just"/>
            <a:endParaRPr lang="ru-RU" dirty="0">
              <a:solidFill>
                <a:prstClr val="black"/>
              </a:solidFill>
              <a:latin typeface="Times New Roman" panose="02020603050405020304" pitchFamily="18" charset="0"/>
              <a:cs typeface="Times New Roman" panose="02020603050405020304" pitchFamily="18" charset="0"/>
            </a:endParaRPr>
          </a:p>
          <a:p>
            <a:endParaRPr lang="ru-RU" dirty="0"/>
          </a:p>
        </p:txBody>
      </p:sp>
      <p:sp>
        <p:nvSpPr>
          <p:cNvPr id="5" name="Прямоугольник 4">
            <a:extLst>
              <a:ext uri="{FF2B5EF4-FFF2-40B4-BE49-F238E27FC236}">
                <a16:creationId xmlns:a16="http://schemas.microsoft.com/office/drawing/2014/main" id="{9BA5F084-34A9-477E-B9A9-882EE8C6BC19}"/>
              </a:ext>
            </a:extLst>
          </p:cNvPr>
          <p:cNvSpPr/>
          <p:nvPr/>
        </p:nvSpPr>
        <p:spPr>
          <a:xfrm>
            <a:off x="1076826" y="1293077"/>
            <a:ext cx="10038347" cy="461665"/>
          </a:xfrm>
          <a:prstGeom prst="rect">
            <a:avLst/>
          </a:prstGeom>
        </p:spPr>
        <p:txBody>
          <a:bodyPr wrap="square">
            <a:spAutoFit/>
          </a:bodyPr>
          <a:lstStyle/>
          <a:p>
            <a:pPr algn="ctr"/>
            <a:r>
              <a:rPr lang="ru-RU" altLang="ru-RU" sz="2400" b="1" dirty="0">
                <a:solidFill>
                  <a:schemeClr val="accent2">
                    <a:lumMod val="75000"/>
                  </a:schemeClr>
                </a:solidFill>
                <a:latin typeface="Times New Roman" panose="02020603050405020304" pitchFamily="18" charset="0"/>
                <a:cs typeface="Times New Roman" panose="02020603050405020304" pitchFamily="18" charset="0"/>
              </a:rPr>
              <a:t>УСЛОВИЕ МЕЖТАБЛИЧНОГО КОНТРОЛЯ ДЛЯ ТАБЛИЦЫ 7000</a:t>
            </a:r>
          </a:p>
        </p:txBody>
      </p:sp>
      <p:sp>
        <p:nvSpPr>
          <p:cNvPr id="8" name="Прямоугольник 7">
            <a:extLst>
              <a:ext uri="{FF2B5EF4-FFF2-40B4-BE49-F238E27FC236}">
                <a16:creationId xmlns:a16="http://schemas.microsoft.com/office/drawing/2014/main" id="{163A9C74-B243-45F1-AA03-3D7A42A71D41}"/>
              </a:ext>
            </a:extLst>
          </p:cNvPr>
          <p:cNvSpPr/>
          <p:nvPr/>
        </p:nvSpPr>
        <p:spPr>
          <a:xfrm>
            <a:off x="1076826" y="4580039"/>
            <a:ext cx="5819991" cy="523220"/>
          </a:xfrm>
          <a:prstGeom prst="rect">
            <a:avLst/>
          </a:prstGeom>
        </p:spPr>
        <p:txBody>
          <a:bodyPr wrap="none">
            <a:spAutoFit/>
          </a:bodyPr>
          <a:lstStyle/>
          <a:p>
            <a:pPr lvl="0" algn="just"/>
            <a:r>
              <a:rPr lang="ru-RU" sz="2800" dirty="0">
                <a:solidFill>
                  <a:prstClr val="black"/>
                </a:solidFill>
                <a:latin typeface="Times New Roman" panose="02020603050405020304" pitchFamily="18" charset="0"/>
                <a:cs typeface="Times New Roman" panose="02020603050405020304" pitchFamily="18" charset="0"/>
              </a:rPr>
              <a:t>Это </a:t>
            </a:r>
            <a:r>
              <a:rPr lang="ru-RU" sz="2800" b="1" dirty="0">
                <a:solidFill>
                  <a:prstClr val="black"/>
                </a:solidFill>
                <a:latin typeface="Times New Roman" panose="02020603050405020304" pitchFamily="18" charset="0"/>
                <a:cs typeface="Times New Roman" panose="02020603050405020304" pitchFamily="18" charset="0"/>
              </a:rPr>
              <a:t>обязательное</a:t>
            </a:r>
            <a:r>
              <a:rPr lang="ru-RU" sz="2800" dirty="0">
                <a:solidFill>
                  <a:prstClr val="black"/>
                </a:solidFill>
                <a:latin typeface="Times New Roman" panose="02020603050405020304" pitchFamily="18" charset="0"/>
                <a:cs typeface="Times New Roman" panose="02020603050405020304" pitchFamily="18" charset="0"/>
              </a:rPr>
              <a:t> условие контроля.</a:t>
            </a:r>
          </a:p>
        </p:txBody>
      </p:sp>
    </p:spTree>
    <p:extLst>
      <p:ext uri="{BB962C8B-B14F-4D97-AF65-F5344CB8AC3E}">
        <p14:creationId xmlns:p14="http://schemas.microsoft.com/office/powerpoint/2010/main" val="369396297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70417" y="76200"/>
            <a:ext cx="11661162" cy="1200329"/>
          </a:xfrm>
          <a:prstGeom prst="rect">
            <a:avLst/>
          </a:prstGeom>
        </p:spPr>
        <p:txBody>
          <a:bodyPr wrap="square">
            <a:spAutoFit/>
          </a:bodyPr>
          <a:lstStyle/>
          <a:p>
            <a:pPr algn="ctr"/>
            <a:r>
              <a:rPr lang="ru-RU" sz="2400" b="1" dirty="0">
                <a:solidFill>
                  <a:prstClr val="black"/>
                </a:solidFill>
                <a:latin typeface="Times New Roman" panose="02020603050405020304" pitchFamily="18" charset="0"/>
                <a:ea typeface="+mj-ea"/>
                <a:cs typeface="Times New Roman" panose="02020603050405020304" pitchFamily="18" charset="0"/>
              </a:rPr>
              <a:t>Число пациентов на АРТ в таблице </a:t>
            </a:r>
            <a:r>
              <a:rPr lang="ru-RU" sz="2400" b="1" dirty="0">
                <a:solidFill>
                  <a:srgbClr val="C00000"/>
                </a:solidFill>
                <a:latin typeface="Times New Roman" panose="02020603050405020304" pitchFamily="18" charset="0"/>
                <a:ea typeface="+mj-ea"/>
                <a:cs typeface="Times New Roman" panose="02020603050405020304" pitchFamily="18" charset="0"/>
              </a:rPr>
              <a:t>8000</a:t>
            </a:r>
            <a:r>
              <a:rPr lang="ru-RU" sz="2400" b="1" dirty="0">
                <a:solidFill>
                  <a:prstClr val="black"/>
                </a:solidFill>
                <a:latin typeface="Times New Roman" panose="02020603050405020304" pitchFamily="18" charset="0"/>
                <a:ea typeface="+mj-ea"/>
                <a:cs typeface="Times New Roman" panose="02020603050405020304" pitchFamily="18" charset="0"/>
              </a:rPr>
              <a:t> – это все пациенты, которые наблюдались в Центре СПИД и получали лечение в течение отчетного периода с учетом умерших и выбывших </a:t>
            </a:r>
            <a:endParaRPr lang="ru-RU" b="1" dirty="0">
              <a:latin typeface="Times New Roman" panose="02020603050405020304" pitchFamily="18" charset="0"/>
              <a:cs typeface="Times New Roman" panose="02020603050405020304" pitchFamily="18" charset="0"/>
            </a:endParaRPr>
          </a:p>
        </p:txBody>
      </p:sp>
      <p:sp>
        <p:nvSpPr>
          <p:cNvPr id="4" name="Овал 3"/>
          <p:cNvSpPr/>
          <p:nvPr/>
        </p:nvSpPr>
        <p:spPr>
          <a:xfrm>
            <a:off x="751057" y="1838131"/>
            <a:ext cx="6462944" cy="438539"/>
          </a:xfrm>
          <a:prstGeom prst="ellipse">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aphicFrame>
        <p:nvGraphicFramePr>
          <p:cNvPr id="6" name="Таблица 5">
            <a:extLst>
              <a:ext uri="{FF2B5EF4-FFF2-40B4-BE49-F238E27FC236}">
                <a16:creationId xmlns:a16="http://schemas.microsoft.com/office/drawing/2014/main" id="{D5EB8F4B-E52B-0BB1-F72A-335E0D36A8D5}"/>
              </a:ext>
            </a:extLst>
          </p:cNvPr>
          <p:cNvGraphicFramePr>
            <a:graphicFrameLocks noGrp="1"/>
          </p:cNvGraphicFramePr>
          <p:nvPr>
            <p:extLst>
              <p:ext uri="{D42A27DB-BD31-4B8C-83A1-F6EECF244321}">
                <p14:modId xmlns:p14="http://schemas.microsoft.com/office/powerpoint/2010/main" val="1016911556"/>
              </p:ext>
            </p:extLst>
          </p:nvPr>
        </p:nvGraphicFramePr>
        <p:xfrm>
          <a:off x="867747" y="1276529"/>
          <a:ext cx="11047142" cy="5159827"/>
        </p:xfrm>
        <a:graphic>
          <a:graphicData uri="http://schemas.openxmlformats.org/drawingml/2006/table">
            <a:tbl>
              <a:tblPr firstRow="1" firstCol="1" bandRow="1"/>
              <a:tblGrid>
                <a:gridCol w="6855457">
                  <a:extLst>
                    <a:ext uri="{9D8B030D-6E8A-4147-A177-3AD203B41FA5}">
                      <a16:colId xmlns:a16="http://schemas.microsoft.com/office/drawing/2014/main" val="3074812142"/>
                    </a:ext>
                  </a:extLst>
                </a:gridCol>
                <a:gridCol w="747205">
                  <a:extLst>
                    <a:ext uri="{9D8B030D-6E8A-4147-A177-3AD203B41FA5}">
                      <a16:colId xmlns:a16="http://schemas.microsoft.com/office/drawing/2014/main" val="2910105089"/>
                    </a:ext>
                  </a:extLst>
                </a:gridCol>
                <a:gridCol w="1135203">
                  <a:extLst>
                    <a:ext uri="{9D8B030D-6E8A-4147-A177-3AD203B41FA5}">
                      <a16:colId xmlns:a16="http://schemas.microsoft.com/office/drawing/2014/main" val="3931336843"/>
                    </a:ext>
                  </a:extLst>
                </a:gridCol>
                <a:gridCol w="2309277">
                  <a:extLst>
                    <a:ext uri="{9D8B030D-6E8A-4147-A177-3AD203B41FA5}">
                      <a16:colId xmlns:a16="http://schemas.microsoft.com/office/drawing/2014/main" val="1914431819"/>
                    </a:ext>
                  </a:extLst>
                </a:gridCol>
              </a:tblGrid>
              <a:tr h="433971">
                <a:tc>
                  <a:txBody>
                    <a:bodyPr/>
                    <a:lstStyle/>
                    <a:p>
                      <a:pPr algn="ctr">
                        <a:lnSpc>
                          <a:spcPts val="1200"/>
                        </a:lnSpc>
                        <a:buNone/>
                      </a:pPr>
                      <a:r>
                        <a:rPr lang="ru-RU" sz="1000" dirty="0">
                          <a:effectLst/>
                          <a:latin typeface="Times New Roman" panose="02020603050405020304" pitchFamily="18" charset="0"/>
                          <a:ea typeface="Times New Roman" panose="02020603050405020304" pitchFamily="18" charset="0"/>
                        </a:rPr>
                        <a:t>Наименование показателей</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1200"/>
                        </a:lnSpc>
                        <a:buNone/>
                      </a:pPr>
                      <a:r>
                        <a:rPr lang="ru-RU" sz="1000">
                          <a:effectLst/>
                          <a:latin typeface="Times New Roman" panose="02020603050405020304" pitchFamily="18" charset="0"/>
                          <a:ea typeface="Times New Roman" panose="02020603050405020304" pitchFamily="18" charset="0"/>
                        </a:rPr>
                        <a:t>№</a:t>
                      </a:r>
                      <a:br>
                        <a:rPr lang="ru-RU" sz="1000">
                          <a:effectLst/>
                          <a:latin typeface="Times New Roman" panose="02020603050405020304" pitchFamily="18" charset="0"/>
                          <a:ea typeface="Times New Roman" panose="02020603050405020304" pitchFamily="18" charset="0"/>
                        </a:rPr>
                      </a:br>
                      <a:r>
                        <a:rPr lang="ru-RU" sz="1000">
                          <a:effectLst/>
                          <a:latin typeface="Times New Roman" panose="02020603050405020304" pitchFamily="18" charset="0"/>
                          <a:ea typeface="Times New Roman" panose="02020603050405020304" pitchFamily="18" charset="0"/>
                        </a:rPr>
                        <a:t>строки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a:effectLst/>
                          <a:latin typeface="Times New Roman" panose="02020603050405020304" pitchFamily="18" charset="0"/>
                          <a:ea typeface="Times New Roman" panose="02020603050405020304" pitchFamily="18" charset="0"/>
                        </a:rPr>
                        <a:t>из них с впервые в жизни установленным диагнозом</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83163167"/>
                  </a:ext>
                </a:extLst>
              </a:tr>
              <a:tr h="216985">
                <a:tc>
                  <a:txBody>
                    <a:bodyPr/>
                    <a:lstStyle/>
                    <a:p>
                      <a:pPr algn="ctr">
                        <a:lnSpc>
                          <a:spcPts val="1200"/>
                        </a:lnSpc>
                        <a:buNone/>
                      </a:pPr>
                      <a:r>
                        <a:rPr lang="ru-RU" sz="1000">
                          <a:effectLst/>
                          <a:latin typeface="Times New Roman" panose="02020603050405020304" pitchFamily="18" charset="0"/>
                          <a:ea typeface="Times New Roman" panose="02020603050405020304" pitchFamily="18" charset="0"/>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1200"/>
                        </a:lnSpc>
                        <a:buNone/>
                      </a:pPr>
                      <a:r>
                        <a:rPr lang="ru-RU" sz="1000">
                          <a:effectLst/>
                          <a:latin typeface="Times New Roman" panose="02020603050405020304" pitchFamily="18" charset="0"/>
                          <a:ea typeface="Times New Roman" panose="02020603050405020304" pitchFamily="18" charset="0"/>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a:effectLst/>
                          <a:latin typeface="Times New Roman" panose="02020603050405020304" pitchFamily="18" charset="0"/>
                          <a:ea typeface="Times New Roman" panose="02020603050405020304" pitchFamily="18" charset="0"/>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dirty="0">
                          <a:effectLst/>
                          <a:latin typeface="Times New Roman" panose="02020603050405020304" pitchFamily="18" charset="0"/>
                          <a:ea typeface="Times New Roman" panose="02020603050405020304" pitchFamily="18" charset="0"/>
                        </a:rPr>
                        <a:t>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09315116"/>
                  </a:ext>
                </a:extLst>
              </a:tr>
              <a:tr h="232265">
                <a:tc>
                  <a:txBody>
                    <a:bodyPr/>
                    <a:lstStyle/>
                    <a:p>
                      <a:pPr>
                        <a:lnSpc>
                          <a:spcPts val="1400"/>
                        </a:lnSpc>
                        <a:buNone/>
                      </a:pPr>
                      <a:r>
                        <a:rPr lang="ru-RU" sz="1000" dirty="0">
                          <a:effectLst/>
                          <a:latin typeface="Times New Roman" panose="02020603050405020304" pitchFamily="18" charset="0"/>
                          <a:ea typeface="Times New Roman" panose="02020603050405020304" pitchFamily="18" charset="0"/>
                        </a:rPr>
                        <a:t>Число пациентов с болезнью, вызванной ВИЧ (В20 </a:t>
                      </a:r>
                      <a:r>
                        <a:rPr lang="ru-RU" sz="1000" dirty="0">
                          <a:effectLst/>
                          <a:latin typeface="Times New Roman" panose="02020603050405020304" pitchFamily="18" charset="0"/>
                          <a:ea typeface="Times New Roman" panose="02020603050405020304" pitchFamily="18" charset="0"/>
                          <a:sym typeface="Symbol" panose="05050102010706020507" pitchFamily="18" charset="2"/>
                        </a:rPr>
                        <a:t></a:t>
                      </a:r>
                      <a:r>
                        <a:rPr lang="ru-RU" sz="1000" dirty="0">
                          <a:effectLst/>
                          <a:latin typeface="Times New Roman" panose="02020603050405020304" pitchFamily="18" charset="0"/>
                          <a:ea typeface="Times New Roman" panose="02020603050405020304" pitchFamily="18" charset="0"/>
                        </a:rPr>
                        <a:t> В24), получавших антиретровирусную терапию (АРВТ)</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1400"/>
                        </a:lnSpc>
                        <a:buNone/>
                      </a:pPr>
                      <a:r>
                        <a:rPr lang="ru-RU" sz="1000">
                          <a:effectLst/>
                          <a:latin typeface="Times New Roman" panose="02020603050405020304" pitchFamily="18" charset="0"/>
                          <a:ea typeface="Times New Roman" panose="02020603050405020304" pitchFamily="18" charset="0"/>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b="1">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b="1">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39570222"/>
                  </a:ext>
                </a:extLst>
              </a:tr>
              <a:tr h="232265">
                <a:tc>
                  <a:txBody>
                    <a:bodyPr/>
                    <a:lstStyle/>
                    <a:p>
                      <a:pPr indent="1461770">
                        <a:lnSpc>
                          <a:spcPts val="1400"/>
                        </a:lnSpc>
                        <a:buNone/>
                      </a:pPr>
                      <a:r>
                        <a:rPr lang="ru-RU" sz="1000">
                          <a:effectLst/>
                          <a:latin typeface="Times New Roman" panose="02020603050405020304" pitchFamily="18" charset="0"/>
                          <a:ea typeface="Times New Roman" panose="02020603050405020304" pitchFamily="18" charset="0"/>
                        </a:rPr>
                        <a:t>в том числе: с уровнем С</a:t>
                      </a:r>
                      <a:r>
                        <a:rPr lang="en-US" sz="1000">
                          <a:effectLst/>
                          <a:latin typeface="Times New Roman" panose="02020603050405020304" pitchFamily="18" charset="0"/>
                          <a:ea typeface="Times New Roman" panose="02020603050405020304" pitchFamily="18" charset="0"/>
                        </a:rPr>
                        <a:t>D</a:t>
                      </a:r>
                      <a:r>
                        <a:rPr lang="ru-RU" sz="1000">
                          <a:effectLst/>
                          <a:latin typeface="Times New Roman" panose="02020603050405020304" pitchFamily="18" charset="0"/>
                          <a:ea typeface="Times New Roman" panose="02020603050405020304" pitchFamily="18" charset="0"/>
                        </a:rPr>
                        <a:t>4:  более 500/мкл</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1400"/>
                        </a:lnSpc>
                        <a:buNone/>
                      </a:pPr>
                      <a:r>
                        <a:rPr lang="ru-RU" sz="1000">
                          <a:effectLst/>
                          <a:latin typeface="Times New Roman" panose="02020603050405020304" pitchFamily="18" charset="0"/>
                          <a:ea typeface="Times New Roman" panose="02020603050405020304" pitchFamily="18" charset="0"/>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b="1">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b="1">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70821820"/>
                  </a:ext>
                </a:extLst>
              </a:tr>
              <a:tr h="232265">
                <a:tc>
                  <a:txBody>
                    <a:bodyPr/>
                    <a:lstStyle/>
                    <a:p>
                      <a:pPr algn="ctr">
                        <a:lnSpc>
                          <a:spcPts val="1400"/>
                        </a:lnSpc>
                        <a:buNone/>
                      </a:pPr>
                      <a:r>
                        <a:rPr lang="ru-RU" sz="1000" dirty="0">
                          <a:effectLst/>
                          <a:latin typeface="Times New Roman" panose="02020603050405020304" pitchFamily="18" charset="0"/>
                          <a:ea typeface="Times New Roman" panose="02020603050405020304" pitchFamily="18" charset="0"/>
                        </a:rPr>
                        <a:t>                                                351 </a:t>
                      </a:r>
                      <a:r>
                        <a:rPr lang="ru-RU" sz="1000" dirty="0">
                          <a:effectLst/>
                          <a:latin typeface="Times New Roman" panose="02020603050405020304" pitchFamily="18" charset="0"/>
                          <a:ea typeface="Times New Roman" panose="02020603050405020304" pitchFamily="18" charset="0"/>
                          <a:sym typeface="Symbol" panose="05050102010706020507" pitchFamily="18" charset="2"/>
                        </a:rPr>
                        <a:t></a:t>
                      </a:r>
                      <a:r>
                        <a:rPr lang="ru-RU" sz="1000" dirty="0">
                          <a:effectLst/>
                          <a:latin typeface="Times New Roman" panose="02020603050405020304" pitchFamily="18" charset="0"/>
                          <a:ea typeface="Times New Roman" panose="02020603050405020304" pitchFamily="18" charset="0"/>
                        </a:rPr>
                        <a:t> 500/</a:t>
                      </a:r>
                      <a:r>
                        <a:rPr lang="ru-RU" sz="1000" dirty="0" err="1">
                          <a:effectLst/>
                          <a:latin typeface="Times New Roman" panose="02020603050405020304" pitchFamily="18" charset="0"/>
                          <a:ea typeface="Times New Roman" panose="02020603050405020304" pitchFamily="18" charset="0"/>
                        </a:rPr>
                        <a:t>мкл</a:t>
                      </a:r>
                      <a:endParaRPr lang="ru-RU" sz="1000" dirty="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1400"/>
                        </a:lnSpc>
                        <a:buNone/>
                      </a:pPr>
                      <a:r>
                        <a:rPr lang="ru-RU" sz="1000">
                          <a:effectLst/>
                          <a:latin typeface="Times New Roman" panose="02020603050405020304" pitchFamily="18" charset="0"/>
                          <a:ea typeface="Times New Roman" panose="02020603050405020304" pitchFamily="18" charset="0"/>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b="1">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b="1">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09510185"/>
                  </a:ext>
                </a:extLst>
              </a:tr>
              <a:tr h="232265">
                <a:tc>
                  <a:txBody>
                    <a:bodyPr/>
                    <a:lstStyle/>
                    <a:p>
                      <a:pPr algn="ctr">
                        <a:lnSpc>
                          <a:spcPts val="1400"/>
                        </a:lnSpc>
                        <a:buNone/>
                      </a:pPr>
                      <a:r>
                        <a:rPr lang="ru-RU" sz="1000" dirty="0">
                          <a:effectLst/>
                          <a:latin typeface="Times New Roman" panose="02020603050405020304" pitchFamily="18" charset="0"/>
                          <a:ea typeface="Times New Roman" panose="02020603050405020304" pitchFamily="18" charset="0"/>
                        </a:rPr>
                        <a:t>                                                200 </a:t>
                      </a:r>
                      <a:r>
                        <a:rPr lang="ru-RU" sz="1000" dirty="0">
                          <a:effectLst/>
                          <a:latin typeface="Times New Roman" panose="02020603050405020304" pitchFamily="18" charset="0"/>
                          <a:ea typeface="Times New Roman" panose="02020603050405020304" pitchFamily="18" charset="0"/>
                          <a:sym typeface="Symbol" panose="05050102010706020507" pitchFamily="18" charset="2"/>
                        </a:rPr>
                        <a:t></a:t>
                      </a:r>
                      <a:r>
                        <a:rPr lang="ru-RU" sz="1000" dirty="0">
                          <a:effectLst/>
                          <a:latin typeface="Times New Roman" panose="02020603050405020304" pitchFamily="18" charset="0"/>
                          <a:ea typeface="Times New Roman" panose="02020603050405020304" pitchFamily="18" charset="0"/>
                        </a:rPr>
                        <a:t> 350/</a:t>
                      </a:r>
                      <a:r>
                        <a:rPr lang="ru-RU" sz="1000" dirty="0" err="1">
                          <a:effectLst/>
                          <a:latin typeface="Times New Roman" panose="02020603050405020304" pitchFamily="18" charset="0"/>
                          <a:ea typeface="Times New Roman" panose="02020603050405020304" pitchFamily="18" charset="0"/>
                        </a:rPr>
                        <a:t>мкл</a:t>
                      </a:r>
                      <a:endParaRPr lang="ru-RU" sz="1000" dirty="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1400"/>
                        </a:lnSpc>
                        <a:buNone/>
                      </a:pPr>
                      <a:r>
                        <a:rPr lang="ru-RU" sz="1000">
                          <a:effectLst/>
                          <a:latin typeface="Times New Roman" panose="02020603050405020304" pitchFamily="18" charset="0"/>
                          <a:ea typeface="Times New Roman" panose="02020603050405020304" pitchFamily="18" charset="0"/>
                        </a:rPr>
                        <a:t>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b="1">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b="1">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9253240"/>
                  </a:ext>
                </a:extLst>
              </a:tr>
              <a:tr h="232265">
                <a:tc>
                  <a:txBody>
                    <a:bodyPr/>
                    <a:lstStyle/>
                    <a:p>
                      <a:pPr algn="ctr">
                        <a:lnSpc>
                          <a:spcPts val="1400"/>
                        </a:lnSpc>
                        <a:buNone/>
                      </a:pPr>
                      <a:r>
                        <a:rPr lang="ru-RU" sz="1000" dirty="0">
                          <a:effectLst/>
                          <a:latin typeface="Times New Roman" panose="02020603050405020304" pitchFamily="18" charset="0"/>
                          <a:ea typeface="Times New Roman" panose="02020603050405020304" pitchFamily="18" charset="0"/>
                        </a:rPr>
                        <a:t>                                               100 </a:t>
                      </a:r>
                      <a:r>
                        <a:rPr lang="ru-RU" sz="1000" dirty="0">
                          <a:effectLst/>
                          <a:latin typeface="Times New Roman" panose="02020603050405020304" pitchFamily="18" charset="0"/>
                          <a:ea typeface="Times New Roman" panose="02020603050405020304" pitchFamily="18" charset="0"/>
                          <a:sym typeface="Symbol" panose="05050102010706020507" pitchFamily="18" charset="2"/>
                        </a:rPr>
                        <a:t></a:t>
                      </a:r>
                      <a:r>
                        <a:rPr lang="ru-RU" sz="1000" dirty="0">
                          <a:effectLst/>
                          <a:latin typeface="Times New Roman" panose="02020603050405020304" pitchFamily="18" charset="0"/>
                          <a:ea typeface="Times New Roman" panose="02020603050405020304" pitchFamily="18" charset="0"/>
                        </a:rPr>
                        <a:t> 199/</a:t>
                      </a:r>
                      <a:r>
                        <a:rPr lang="ru-RU" sz="1000" dirty="0" err="1">
                          <a:effectLst/>
                          <a:latin typeface="Times New Roman" panose="02020603050405020304" pitchFamily="18" charset="0"/>
                          <a:ea typeface="Times New Roman" panose="02020603050405020304" pitchFamily="18" charset="0"/>
                        </a:rPr>
                        <a:t>мкл</a:t>
                      </a:r>
                      <a:endParaRPr lang="ru-RU" sz="1000" dirty="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1400"/>
                        </a:lnSpc>
                        <a:buNone/>
                      </a:pPr>
                      <a:r>
                        <a:rPr lang="ru-RU" sz="1000">
                          <a:effectLst/>
                          <a:latin typeface="Times New Roman" panose="02020603050405020304" pitchFamily="18" charset="0"/>
                          <a:ea typeface="Times New Roman" panose="02020603050405020304" pitchFamily="18" charset="0"/>
                        </a:rPr>
                        <a:t>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b="1">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b="1">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69763027"/>
                  </a:ext>
                </a:extLst>
              </a:tr>
              <a:tr h="232265">
                <a:tc>
                  <a:txBody>
                    <a:bodyPr/>
                    <a:lstStyle/>
                    <a:p>
                      <a:pPr algn="ctr">
                        <a:lnSpc>
                          <a:spcPts val="1400"/>
                        </a:lnSpc>
                        <a:buNone/>
                      </a:pPr>
                      <a:r>
                        <a:rPr lang="ru-RU" sz="1000">
                          <a:effectLst/>
                          <a:latin typeface="Times New Roman" panose="02020603050405020304" pitchFamily="18" charset="0"/>
                          <a:ea typeface="Times New Roman" panose="02020603050405020304" pitchFamily="18" charset="0"/>
                        </a:rPr>
                        <a:t>                                              50 </a:t>
                      </a:r>
                      <a:r>
                        <a:rPr lang="ru-RU" sz="1000">
                          <a:effectLst/>
                          <a:latin typeface="Times New Roman" panose="02020603050405020304" pitchFamily="18" charset="0"/>
                          <a:ea typeface="Times New Roman" panose="02020603050405020304" pitchFamily="18" charset="0"/>
                          <a:sym typeface="Symbol" panose="05050102010706020507" pitchFamily="18" charset="2"/>
                        </a:rPr>
                        <a:t></a:t>
                      </a:r>
                      <a:r>
                        <a:rPr lang="ru-RU" sz="1000">
                          <a:effectLst/>
                          <a:latin typeface="Times New Roman" panose="02020603050405020304" pitchFamily="18" charset="0"/>
                          <a:ea typeface="Times New Roman" panose="02020603050405020304" pitchFamily="18" charset="0"/>
                        </a:rPr>
                        <a:t> 99/мкл</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1400"/>
                        </a:lnSpc>
                        <a:buNone/>
                      </a:pPr>
                      <a:r>
                        <a:rPr lang="ru-RU" sz="1000">
                          <a:effectLst/>
                          <a:latin typeface="Times New Roman" panose="02020603050405020304" pitchFamily="18" charset="0"/>
                          <a:ea typeface="Times New Roman" panose="02020603050405020304" pitchFamily="18" charset="0"/>
                        </a:rPr>
                        <a:t>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b="1">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b="1">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45248183"/>
                  </a:ext>
                </a:extLst>
              </a:tr>
              <a:tr h="232265">
                <a:tc>
                  <a:txBody>
                    <a:bodyPr/>
                    <a:lstStyle/>
                    <a:p>
                      <a:pPr algn="ctr">
                        <a:lnSpc>
                          <a:spcPts val="1400"/>
                        </a:lnSpc>
                        <a:buNone/>
                      </a:pPr>
                      <a:r>
                        <a:rPr lang="en-US" sz="1000">
                          <a:effectLst/>
                          <a:latin typeface="Times New Roman" panose="02020603050405020304" pitchFamily="18" charset="0"/>
                          <a:ea typeface="Times New Roman" panose="02020603050405020304" pitchFamily="18" charset="0"/>
                        </a:rPr>
                        <a:t>                          </a:t>
                      </a:r>
                      <a:r>
                        <a:rPr lang="ru-RU" sz="1000">
                          <a:effectLst/>
                          <a:latin typeface="Times New Roman" panose="02020603050405020304" pitchFamily="18" charset="0"/>
                          <a:ea typeface="Times New Roman" panose="02020603050405020304" pitchFamily="18" charset="0"/>
                        </a:rPr>
                        <a:t>                        менее 50/мкл</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1400"/>
                        </a:lnSpc>
                        <a:buNone/>
                      </a:pPr>
                      <a:r>
                        <a:rPr lang="ru-RU" sz="1000">
                          <a:effectLst/>
                          <a:latin typeface="Times New Roman" panose="02020603050405020304" pitchFamily="18" charset="0"/>
                          <a:ea typeface="Times New Roman" panose="02020603050405020304" pitchFamily="18" charset="0"/>
                        </a:rPr>
                        <a:t>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b="1">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b="1">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697519183"/>
                  </a:ext>
                </a:extLst>
              </a:tr>
              <a:tr h="485415">
                <a:tc>
                  <a:txBody>
                    <a:bodyPr/>
                    <a:lstStyle/>
                    <a:p>
                      <a:pPr indent="21590" algn="just">
                        <a:lnSpc>
                          <a:spcPts val="1400"/>
                        </a:lnSpc>
                        <a:buNone/>
                      </a:pPr>
                      <a:r>
                        <a:rPr lang="ru-RU" sz="1000">
                          <a:effectLst/>
                          <a:latin typeface="Times New Roman" panose="02020603050405020304" pitchFamily="18" charset="0"/>
                          <a:ea typeface="Times New Roman" panose="02020603050405020304" pitchFamily="18" charset="0"/>
                        </a:rPr>
                        <a:t>Из числа пациентов с болезнью, вызванной ВИЧ, получавших АРВТ в отчетном году (из стр. 1):</a:t>
                      </a:r>
                    </a:p>
                    <a:p>
                      <a:pPr indent="291465">
                        <a:lnSpc>
                          <a:spcPts val="1400"/>
                        </a:lnSpc>
                        <a:buNone/>
                      </a:pPr>
                      <a:r>
                        <a:rPr lang="ru-RU" sz="1000">
                          <a:effectLst/>
                          <a:latin typeface="Times New Roman" panose="02020603050405020304" pitchFamily="18" charset="0"/>
                          <a:ea typeface="Times New Roman" panose="02020603050405020304" pitchFamily="18" charset="0"/>
                        </a:rPr>
                        <a:t>вирусная нагрузка при последнем исследовании в отчетном году ниже порога определения</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1400"/>
                        </a:lnSpc>
                        <a:buNone/>
                      </a:pPr>
                      <a:r>
                        <a:rPr lang="ru-RU" sz="1000">
                          <a:effectLst/>
                          <a:latin typeface="Times New Roman" panose="02020603050405020304" pitchFamily="18" charset="0"/>
                          <a:ea typeface="Times New Roman" panose="02020603050405020304" pitchFamily="18" charset="0"/>
                        </a:rPr>
                        <a:t>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b="1">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b="1">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61469491"/>
                  </a:ext>
                </a:extLst>
              </a:tr>
              <a:tr h="245013">
                <a:tc>
                  <a:txBody>
                    <a:bodyPr/>
                    <a:lstStyle/>
                    <a:p>
                      <a:pPr>
                        <a:lnSpc>
                          <a:spcPts val="1400"/>
                        </a:lnSpc>
                        <a:buNone/>
                      </a:pPr>
                      <a:r>
                        <a:rPr lang="ru-RU" sz="1000">
                          <a:effectLst/>
                          <a:latin typeface="Times New Roman" panose="02020603050405020304" pitchFamily="18" charset="0"/>
                          <a:ea typeface="Times New Roman" panose="02020603050405020304" pitchFamily="18" charset="0"/>
                        </a:rPr>
                        <a:t>         получали АРВТ не менее 12 месяцев, всего (из стр. 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1400"/>
                        </a:lnSpc>
                        <a:buNone/>
                      </a:pPr>
                      <a:r>
                        <a:rPr lang="ru-RU" sz="1000">
                          <a:effectLst/>
                          <a:latin typeface="Times New Roman" panose="02020603050405020304" pitchFamily="18" charset="0"/>
                          <a:ea typeface="Times New Roman" panose="02020603050405020304" pitchFamily="18" charset="0"/>
                        </a:rPr>
                        <a:t>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1400"/>
                        </a:lnSpc>
                        <a:buNone/>
                      </a:pPr>
                      <a:r>
                        <a:rPr lang="ru-RU" sz="10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b="1">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86727076"/>
                  </a:ext>
                </a:extLst>
              </a:tr>
              <a:tr h="738565">
                <a:tc>
                  <a:txBody>
                    <a:bodyPr/>
                    <a:lstStyle/>
                    <a:p>
                      <a:pPr>
                        <a:lnSpc>
                          <a:spcPts val="1400"/>
                        </a:lnSpc>
                        <a:buNone/>
                      </a:pPr>
                      <a:r>
                        <a:rPr lang="ru-RU" sz="1000">
                          <a:effectLst/>
                          <a:latin typeface="Times New Roman" panose="02020603050405020304" pitchFamily="18" charset="0"/>
                          <a:ea typeface="Times New Roman" panose="02020603050405020304" pitchFamily="18" charset="0"/>
                        </a:rPr>
                        <a:t>Из числа обследованных пациентов с болезнью, вызванной ВИЧ (В20 </a:t>
                      </a:r>
                      <a:r>
                        <a:rPr lang="ru-RU" sz="1000">
                          <a:effectLst/>
                          <a:latin typeface="Times New Roman" panose="02020603050405020304" pitchFamily="18" charset="0"/>
                          <a:ea typeface="Times New Roman" panose="02020603050405020304" pitchFamily="18" charset="0"/>
                          <a:sym typeface="Symbol" panose="05050102010706020507" pitchFamily="18" charset="2"/>
                        </a:rPr>
                        <a:t></a:t>
                      </a:r>
                      <a:r>
                        <a:rPr lang="ru-RU" sz="1000">
                          <a:effectLst/>
                          <a:latin typeface="Times New Roman" panose="02020603050405020304" pitchFamily="18" charset="0"/>
                          <a:ea typeface="Times New Roman" panose="02020603050405020304" pitchFamily="18" charset="0"/>
                        </a:rPr>
                        <a:t> В24) (табл. 3000, стр. 1), получили курс химиопрофилактики в отчетном году от:</a:t>
                      </a:r>
                    </a:p>
                    <a:p>
                      <a:pPr indent="921385">
                        <a:lnSpc>
                          <a:spcPts val="1400"/>
                        </a:lnSpc>
                        <a:buNone/>
                      </a:pPr>
                      <a:r>
                        <a:rPr lang="ru-RU" sz="1000">
                          <a:effectLst/>
                          <a:latin typeface="Times New Roman" panose="02020603050405020304" pitchFamily="18" charset="0"/>
                          <a:ea typeface="Times New Roman" panose="02020603050405020304" pitchFamily="18" charset="0"/>
                        </a:rPr>
                        <a:t>туберкулеза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1200"/>
                        </a:lnSpc>
                        <a:buNone/>
                      </a:pPr>
                      <a:r>
                        <a:rPr lang="ru-RU" sz="1000">
                          <a:effectLst/>
                          <a:latin typeface="Times New Roman" panose="02020603050405020304" pitchFamily="18" charset="0"/>
                          <a:ea typeface="Times New Roman" panose="02020603050405020304" pitchFamily="18" charset="0"/>
                        </a:rPr>
                        <a:t>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1200"/>
                        </a:lnSpc>
                        <a:buNone/>
                      </a:pPr>
                      <a:r>
                        <a:rPr lang="ru-RU" sz="10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b="1">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061141285"/>
                  </a:ext>
                </a:extLst>
              </a:tr>
              <a:tr h="245013">
                <a:tc>
                  <a:txBody>
                    <a:bodyPr/>
                    <a:lstStyle/>
                    <a:p>
                      <a:pPr indent="921385">
                        <a:lnSpc>
                          <a:spcPts val="1400"/>
                        </a:lnSpc>
                        <a:buNone/>
                      </a:pPr>
                      <a:r>
                        <a:rPr lang="ru-RU" sz="1000">
                          <a:effectLst/>
                          <a:latin typeface="Times New Roman" panose="02020603050405020304" pitchFamily="18" charset="0"/>
                          <a:ea typeface="Times New Roman" panose="02020603050405020304" pitchFamily="18" charset="0"/>
                        </a:rPr>
                        <a:t>токсоплазмоза</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1400"/>
                        </a:lnSpc>
                        <a:buNone/>
                      </a:pPr>
                      <a:r>
                        <a:rPr lang="ru-RU" sz="1000">
                          <a:effectLst/>
                          <a:latin typeface="Times New Roman" panose="02020603050405020304" pitchFamily="18" charset="0"/>
                          <a:ea typeface="Times New Roman" panose="02020603050405020304" pitchFamily="18" charset="0"/>
                        </a:rPr>
                        <a:t>11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1400"/>
                        </a:lnSpc>
                        <a:buNone/>
                      </a:pPr>
                      <a:r>
                        <a:rPr lang="ru-RU" sz="10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b="1">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08646080"/>
                  </a:ext>
                </a:extLst>
              </a:tr>
              <a:tr h="245013">
                <a:tc>
                  <a:txBody>
                    <a:bodyPr/>
                    <a:lstStyle/>
                    <a:p>
                      <a:pPr indent="921385">
                        <a:lnSpc>
                          <a:spcPts val="1400"/>
                        </a:lnSpc>
                        <a:buNone/>
                      </a:pPr>
                      <a:r>
                        <a:rPr lang="ru-RU" sz="1000">
                          <a:effectLst/>
                          <a:latin typeface="Times New Roman" panose="02020603050405020304" pitchFamily="18" charset="0"/>
                          <a:ea typeface="Times New Roman" panose="02020603050405020304" pitchFamily="18" charset="0"/>
                        </a:rPr>
                        <a:t>пневмоцистной пневмонии</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1400"/>
                        </a:lnSpc>
                        <a:buNone/>
                      </a:pPr>
                      <a:r>
                        <a:rPr lang="ru-RU" sz="1000">
                          <a:effectLst/>
                          <a:latin typeface="Times New Roman" panose="02020603050405020304" pitchFamily="18" charset="0"/>
                          <a:ea typeface="Times New Roman" panose="02020603050405020304" pitchFamily="18" charset="0"/>
                        </a:rPr>
                        <a:t>12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1400"/>
                        </a:lnSpc>
                        <a:buNone/>
                      </a:pPr>
                      <a:r>
                        <a:rPr lang="ru-RU" sz="10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b="1">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44994472"/>
                  </a:ext>
                </a:extLst>
              </a:tr>
              <a:tr h="245013">
                <a:tc>
                  <a:txBody>
                    <a:bodyPr/>
                    <a:lstStyle/>
                    <a:p>
                      <a:pPr indent="921385">
                        <a:lnSpc>
                          <a:spcPts val="1400"/>
                        </a:lnSpc>
                        <a:buNone/>
                      </a:pPr>
                      <a:r>
                        <a:rPr lang="ru-RU" sz="1000">
                          <a:effectLst/>
                          <a:latin typeface="Times New Roman" panose="02020603050405020304" pitchFamily="18" charset="0"/>
                          <a:ea typeface="Times New Roman" panose="02020603050405020304" pitchFamily="18" charset="0"/>
                        </a:rPr>
                        <a:t>атипичного микобактериоза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1200"/>
                        </a:lnSpc>
                        <a:buNone/>
                      </a:pPr>
                      <a:r>
                        <a:rPr lang="ru-RU" sz="1000">
                          <a:effectLst/>
                          <a:latin typeface="Times New Roman" panose="02020603050405020304" pitchFamily="18" charset="0"/>
                          <a:ea typeface="Times New Roman" panose="02020603050405020304" pitchFamily="18" charset="0"/>
                        </a:rPr>
                        <a:t>13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1200"/>
                        </a:lnSpc>
                        <a:buNone/>
                      </a:pPr>
                      <a:r>
                        <a:rPr lang="ru-RU" sz="10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b="1">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82070839"/>
                  </a:ext>
                </a:extLst>
              </a:tr>
              <a:tr h="433971">
                <a:tc>
                  <a:txBody>
                    <a:bodyPr/>
                    <a:lstStyle/>
                    <a:p>
                      <a:pPr>
                        <a:buNone/>
                      </a:pPr>
                      <a:r>
                        <a:rPr lang="ru-RU" sz="1000">
                          <a:effectLst/>
                          <a:latin typeface="Times New Roman" panose="02020603050405020304" pitchFamily="18" charset="0"/>
                          <a:ea typeface="Times New Roman" panose="02020603050405020304" pitchFamily="18" charset="0"/>
                        </a:rPr>
                        <a:t>Из числа пациентов с болезнью, вызванной ВИЧ (В20 </a:t>
                      </a:r>
                      <a:r>
                        <a:rPr lang="ru-RU" sz="1000">
                          <a:effectLst/>
                          <a:latin typeface="Times New Roman" panose="02020603050405020304" pitchFamily="18" charset="0"/>
                          <a:ea typeface="Times New Roman" panose="02020603050405020304" pitchFamily="18" charset="0"/>
                          <a:sym typeface="Symbol" panose="05050102010706020507" pitchFamily="18" charset="2"/>
                        </a:rPr>
                        <a:t></a:t>
                      </a:r>
                      <a:r>
                        <a:rPr lang="ru-RU" sz="1000">
                          <a:effectLst/>
                          <a:latin typeface="Times New Roman" panose="02020603050405020304" pitchFamily="18" charset="0"/>
                          <a:ea typeface="Times New Roman" panose="02020603050405020304" pitchFamily="18" charset="0"/>
                        </a:rPr>
                        <a:t> В24), состоящих под наблюдением </a:t>
                      </a:r>
                    </a:p>
                    <a:p>
                      <a:pPr>
                        <a:buNone/>
                      </a:pPr>
                      <a:r>
                        <a:rPr lang="ru-RU" sz="1000">
                          <a:effectLst/>
                          <a:latin typeface="Times New Roman" panose="02020603050405020304" pitchFamily="18" charset="0"/>
                          <a:ea typeface="Times New Roman" panose="02020603050405020304" pitchFamily="18" charset="0"/>
                        </a:rPr>
                        <a:t>(табл. 2000, стр. 1, гр.6), получили лечение в стационарных условиях</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1200"/>
                        </a:lnSpc>
                        <a:buNone/>
                      </a:pPr>
                      <a:r>
                        <a:rPr lang="ru-RU" sz="1000">
                          <a:effectLst/>
                          <a:latin typeface="Times New Roman" panose="02020603050405020304" pitchFamily="18" charset="0"/>
                          <a:ea typeface="Times New Roman" panose="02020603050405020304" pitchFamily="18" charset="0"/>
                        </a:rPr>
                        <a:t>14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1200"/>
                        </a:lnSpc>
                        <a:buNone/>
                      </a:pPr>
                      <a:r>
                        <a:rPr lang="ru-RU" sz="10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b="1">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7558415"/>
                  </a:ext>
                </a:extLst>
              </a:tr>
              <a:tr h="245013">
                <a:tc>
                  <a:txBody>
                    <a:bodyPr/>
                    <a:lstStyle/>
                    <a:p>
                      <a:pPr indent="381000">
                        <a:buNone/>
                      </a:pPr>
                      <a:r>
                        <a:rPr lang="ru-RU" sz="1000">
                          <a:effectLst/>
                          <a:latin typeface="Times New Roman" panose="02020603050405020304" pitchFamily="18" charset="0"/>
                          <a:ea typeface="Times New Roman" panose="02020603050405020304" pitchFamily="18" charset="0"/>
                        </a:rPr>
                        <a:t>из них (стр. 14): два и более раза</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1200"/>
                        </a:lnSpc>
                        <a:buNone/>
                      </a:pPr>
                      <a:r>
                        <a:rPr lang="ru-RU" sz="1000">
                          <a:effectLst/>
                          <a:latin typeface="Times New Roman" panose="02020603050405020304" pitchFamily="18" charset="0"/>
                          <a:ea typeface="Times New Roman" panose="02020603050405020304" pitchFamily="18" charset="0"/>
                        </a:rPr>
                        <a:t>15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ts val="1200"/>
                        </a:lnSpc>
                        <a:buNone/>
                      </a:pPr>
                      <a:r>
                        <a:rPr lang="ru-RU" sz="10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buNone/>
                      </a:pPr>
                      <a:r>
                        <a:rPr lang="ru-RU" sz="1000" b="1" dirty="0">
                          <a:effectLst/>
                          <a:latin typeface="Times New Roman" panose="02020603050405020304" pitchFamily="18" charset="0"/>
                          <a:ea typeface="Times New Roman" panose="02020603050405020304" pitchFamily="18" charset="0"/>
                        </a:rPr>
                        <a:t> </a:t>
                      </a:r>
                      <a:endParaRPr lang="ru-RU" sz="10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71352705"/>
                  </a:ext>
                </a:extLst>
              </a:tr>
            </a:tbl>
          </a:graphicData>
        </a:graphic>
      </p:graphicFrame>
    </p:spTree>
    <p:extLst>
      <p:ext uri="{BB962C8B-B14F-4D97-AF65-F5344CB8AC3E}">
        <p14:creationId xmlns:p14="http://schemas.microsoft.com/office/powerpoint/2010/main" val="14228340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274B05F-7A8D-415F-8AD1-A15D1A1231B3}"/>
              </a:ext>
            </a:extLst>
          </p:cNvPr>
          <p:cNvSpPr>
            <a:spLocks noGrp="1"/>
          </p:cNvSpPr>
          <p:nvPr>
            <p:ph type="title"/>
          </p:nvPr>
        </p:nvSpPr>
        <p:spPr>
          <a:xfrm>
            <a:off x="522514" y="365126"/>
            <a:ext cx="11336694" cy="726556"/>
          </a:xfrm>
        </p:spPr>
        <p:txBody>
          <a:bodyPr>
            <a:normAutofit/>
          </a:bodyPr>
          <a:lstStyle/>
          <a:p>
            <a:pPr lvl="0" algn="ctr">
              <a:lnSpc>
                <a:spcPct val="100000"/>
              </a:lnSpc>
              <a:spcBef>
                <a:spcPts val="0"/>
              </a:spcBef>
            </a:pPr>
            <a:r>
              <a:rPr lang="ru-RU" altLang="ru-RU" sz="2200" b="1" dirty="0">
                <a:solidFill>
                  <a:schemeClr val="accent2">
                    <a:lumMod val="75000"/>
                  </a:schemeClr>
                </a:solidFill>
                <a:latin typeface="Times New Roman" panose="02020603050405020304" pitchFamily="18" charset="0"/>
                <a:ea typeface="+mn-ea"/>
                <a:cs typeface="Times New Roman" panose="02020603050405020304" pitchFamily="18" charset="0"/>
              </a:rPr>
              <a:t>НЕКОТОРЫЕ УСЛОВИЯ ВНУТРИТАБЛИЧНОГО КОНТРОЛЯ ДЛЯ ТАБЛИЦЫ 8000</a:t>
            </a:r>
            <a:endParaRPr lang="ru-RU" sz="2400" dirty="0">
              <a:solidFill>
                <a:schemeClr val="accent2">
                  <a:lumMod val="75000"/>
                </a:schemeClr>
              </a:solidFill>
            </a:endParaRPr>
          </a:p>
        </p:txBody>
      </p:sp>
      <p:sp>
        <p:nvSpPr>
          <p:cNvPr id="5" name="Прямоугольник 4">
            <a:extLst>
              <a:ext uri="{FF2B5EF4-FFF2-40B4-BE49-F238E27FC236}">
                <a16:creationId xmlns:a16="http://schemas.microsoft.com/office/drawing/2014/main" id="{9453E06B-82A4-432F-B6D9-93E0985DAE96}"/>
              </a:ext>
            </a:extLst>
          </p:cNvPr>
          <p:cNvSpPr/>
          <p:nvPr/>
        </p:nvSpPr>
        <p:spPr>
          <a:xfrm>
            <a:off x="838200" y="1347538"/>
            <a:ext cx="10515600" cy="5145338"/>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6" name="Прямоугольник 5">
            <a:extLst>
              <a:ext uri="{FF2B5EF4-FFF2-40B4-BE49-F238E27FC236}">
                <a16:creationId xmlns:a16="http://schemas.microsoft.com/office/drawing/2014/main" id="{BE45C031-6C68-469B-9FC6-7508F33F5C6A}"/>
              </a:ext>
            </a:extLst>
          </p:cNvPr>
          <p:cNvSpPr/>
          <p:nvPr/>
        </p:nvSpPr>
        <p:spPr>
          <a:xfrm>
            <a:off x="923731" y="2028002"/>
            <a:ext cx="10430069" cy="3416320"/>
          </a:xfrm>
          <a:prstGeom prst="rect">
            <a:avLst/>
          </a:prstGeom>
        </p:spPr>
        <p:txBody>
          <a:bodyPr wrap="square">
            <a:spAutoFit/>
          </a:bodyPr>
          <a:lstStyle/>
          <a:p>
            <a:r>
              <a:rPr lang="ru-RU" sz="2400" dirty="0">
                <a:latin typeface="Times New Roman" panose="02020603050405020304" pitchFamily="18" charset="0"/>
                <a:cs typeface="Times New Roman" panose="02020603050405020304" pitchFamily="18" charset="0"/>
              </a:rPr>
              <a:t>Ф.61,таб. 8000, </a:t>
            </a:r>
            <a:r>
              <a:rPr lang="ru-RU" sz="2400" dirty="0">
                <a:solidFill>
                  <a:srgbClr val="C00000"/>
                </a:solidFill>
                <a:latin typeface="Times New Roman" panose="02020603050405020304" pitchFamily="18" charset="0"/>
                <a:cs typeface="Times New Roman" panose="02020603050405020304" pitchFamily="18" charset="0"/>
              </a:rPr>
              <a:t>стр.1, гр.03.04 </a:t>
            </a:r>
            <a:r>
              <a:rPr lang="ru-RU" sz="2400" u="sng" dirty="0">
                <a:latin typeface="Times New Roman" panose="02020603050405020304" pitchFamily="18" charset="0"/>
                <a:cs typeface="Times New Roman" panose="02020603050405020304" pitchFamily="18" charset="0"/>
              </a:rPr>
              <a:t>равно</a:t>
            </a:r>
            <a:r>
              <a:rPr lang="ru-RU" sz="2400" dirty="0">
                <a:latin typeface="Times New Roman" panose="02020603050405020304" pitchFamily="18" charset="0"/>
                <a:cs typeface="Times New Roman" panose="02020603050405020304" pitchFamily="18" charset="0"/>
              </a:rPr>
              <a:t> ф. 61, таб. 8000, </a:t>
            </a:r>
            <a:r>
              <a:rPr lang="ru-RU" sz="2400" dirty="0">
                <a:solidFill>
                  <a:srgbClr val="C00000"/>
                </a:solidFill>
                <a:latin typeface="Times New Roman" panose="02020603050405020304" pitchFamily="18" charset="0"/>
                <a:cs typeface="Times New Roman" panose="02020603050405020304" pitchFamily="18" charset="0"/>
              </a:rPr>
              <a:t>стр. со 2 по 7, гр.03.04*</a:t>
            </a:r>
          </a:p>
          <a:p>
            <a:r>
              <a:rPr lang="ru-RU" sz="2400" dirty="0">
                <a:latin typeface="Times New Roman" panose="02020603050405020304" pitchFamily="18" charset="0"/>
                <a:cs typeface="Times New Roman" panose="02020603050405020304" pitchFamily="18" charset="0"/>
              </a:rPr>
              <a:t>Ф.61,таб. 8000, </a:t>
            </a:r>
            <a:r>
              <a:rPr lang="ru-RU" sz="2400" dirty="0">
                <a:solidFill>
                  <a:srgbClr val="C00000"/>
                </a:solidFill>
                <a:latin typeface="Times New Roman" panose="02020603050405020304" pitchFamily="18" charset="0"/>
                <a:cs typeface="Times New Roman" panose="02020603050405020304" pitchFamily="18" charset="0"/>
              </a:rPr>
              <a:t>стр.1, гр.03.04 </a:t>
            </a:r>
            <a:r>
              <a:rPr lang="ru-RU" sz="2400" u="sng" dirty="0">
                <a:latin typeface="Times New Roman" panose="02020603050405020304" pitchFamily="18" charset="0"/>
                <a:cs typeface="Times New Roman" panose="02020603050405020304" pitchFamily="18" charset="0"/>
              </a:rPr>
              <a:t>больше</a:t>
            </a:r>
            <a:r>
              <a:rPr lang="ru-RU" sz="2400" dirty="0">
                <a:latin typeface="Times New Roman" panose="02020603050405020304" pitchFamily="18" charset="0"/>
                <a:cs typeface="Times New Roman" panose="02020603050405020304" pitchFamily="18" charset="0"/>
              </a:rPr>
              <a:t> ф.61,таб. 8000, </a:t>
            </a:r>
            <a:r>
              <a:rPr lang="ru-RU" sz="2400" dirty="0">
                <a:solidFill>
                  <a:srgbClr val="C00000"/>
                </a:solidFill>
                <a:latin typeface="Times New Roman" panose="02020603050405020304" pitchFamily="18" charset="0"/>
                <a:cs typeface="Times New Roman" panose="02020603050405020304" pitchFamily="18" charset="0"/>
              </a:rPr>
              <a:t>стр.2, гр.03.04*</a:t>
            </a:r>
          </a:p>
          <a:p>
            <a:r>
              <a:rPr lang="ru-RU" sz="2400" dirty="0">
                <a:latin typeface="Times New Roman" panose="02020603050405020304" pitchFamily="18" charset="0"/>
                <a:cs typeface="Times New Roman" panose="02020603050405020304" pitchFamily="18" charset="0"/>
              </a:rPr>
              <a:t>Ф.61,таб. 8000, </a:t>
            </a:r>
            <a:r>
              <a:rPr lang="ru-RU" sz="2400" dirty="0">
                <a:solidFill>
                  <a:srgbClr val="C00000"/>
                </a:solidFill>
                <a:latin typeface="Times New Roman" panose="02020603050405020304" pitchFamily="18" charset="0"/>
                <a:cs typeface="Times New Roman" panose="02020603050405020304" pitchFamily="18" charset="0"/>
              </a:rPr>
              <a:t>стр.1, гр.03.04 </a:t>
            </a:r>
            <a:r>
              <a:rPr lang="ru-RU" sz="2400" u="sng" dirty="0">
                <a:latin typeface="Times New Roman" panose="02020603050405020304" pitchFamily="18" charset="0"/>
                <a:cs typeface="Times New Roman" panose="02020603050405020304" pitchFamily="18" charset="0"/>
              </a:rPr>
              <a:t>больше </a:t>
            </a:r>
            <a:r>
              <a:rPr lang="ru-RU" sz="2400" dirty="0">
                <a:latin typeface="Times New Roman" panose="02020603050405020304" pitchFamily="18" charset="0"/>
                <a:cs typeface="Times New Roman" panose="02020603050405020304" pitchFamily="18" charset="0"/>
              </a:rPr>
              <a:t>ф.61,таб. 8000, </a:t>
            </a:r>
            <a:r>
              <a:rPr lang="ru-RU" sz="2400" dirty="0">
                <a:solidFill>
                  <a:srgbClr val="C00000"/>
                </a:solidFill>
                <a:latin typeface="Times New Roman" panose="02020603050405020304" pitchFamily="18" charset="0"/>
                <a:cs typeface="Times New Roman" panose="02020603050405020304" pitchFamily="18" charset="0"/>
              </a:rPr>
              <a:t>стр.3, гр.03.04*</a:t>
            </a:r>
          </a:p>
          <a:p>
            <a:r>
              <a:rPr lang="ru-RU" sz="2400" dirty="0">
                <a:latin typeface="Times New Roman" panose="02020603050405020304" pitchFamily="18" charset="0"/>
                <a:cs typeface="Times New Roman" panose="02020603050405020304" pitchFamily="18" charset="0"/>
              </a:rPr>
              <a:t>Ф.61,таб. 8000, </a:t>
            </a:r>
            <a:r>
              <a:rPr lang="ru-RU" sz="2400" dirty="0">
                <a:solidFill>
                  <a:srgbClr val="C00000"/>
                </a:solidFill>
                <a:latin typeface="Times New Roman" panose="02020603050405020304" pitchFamily="18" charset="0"/>
                <a:cs typeface="Times New Roman" panose="02020603050405020304" pitchFamily="18" charset="0"/>
              </a:rPr>
              <a:t>стр.1, гр.03.04 </a:t>
            </a:r>
            <a:r>
              <a:rPr lang="ru-RU" sz="2400" u="sng" dirty="0">
                <a:latin typeface="Times New Roman" panose="02020603050405020304" pitchFamily="18" charset="0"/>
                <a:cs typeface="Times New Roman" panose="02020603050405020304" pitchFamily="18" charset="0"/>
              </a:rPr>
              <a:t>больше </a:t>
            </a:r>
            <a:r>
              <a:rPr lang="ru-RU" sz="2400" dirty="0">
                <a:latin typeface="Times New Roman" panose="02020603050405020304" pitchFamily="18" charset="0"/>
                <a:cs typeface="Times New Roman" panose="02020603050405020304" pitchFamily="18" charset="0"/>
              </a:rPr>
              <a:t>ф.61,таб. 8000, </a:t>
            </a:r>
            <a:r>
              <a:rPr lang="ru-RU" sz="2400" dirty="0">
                <a:solidFill>
                  <a:srgbClr val="C00000"/>
                </a:solidFill>
                <a:latin typeface="Times New Roman" panose="02020603050405020304" pitchFamily="18" charset="0"/>
                <a:cs typeface="Times New Roman" panose="02020603050405020304" pitchFamily="18" charset="0"/>
              </a:rPr>
              <a:t>стр.4, гр.03.04*</a:t>
            </a:r>
          </a:p>
          <a:p>
            <a:r>
              <a:rPr lang="ru-RU" sz="2400" dirty="0">
                <a:latin typeface="Times New Roman" panose="02020603050405020304" pitchFamily="18" charset="0"/>
                <a:cs typeface="Times New Roman" panose="02020603050405020304" pitchFamily="18" charset="0"/>
              </a:rPr>
              <a:t>Ф.61,таб. 8000, </a:t>
            </a:r>
            <a:r>
              <a:rPr lang="ru-RU" sz="2400" dirty="0">
                <a:solidFill>
                  <a:srgbClr val="C00000"/>
                </a:solidFill>
                <a:latin typeface="Times New Roman" panose="02020603050405020304" pitchFamily="18" charset="0"/>
                <a:cs typeface="Times New Roman" panose="02020603050405020304" pitchFamily="18" charset="0"/>
              </a:rPr>
              <a:t>стр.1, гр.03.04 </a:t>
            </a:r>
            <a:r>
              <a:rPr lang="ru-RU" sz="2400" u="sng" dirty="0">
                <a:latin typeface="Times New Roman" panose="02020603050405020304" pitchFamily="18" charset="0"/>
                <a:cs typeface="Times New Roman" panose="02020603050405020304" pitchFamily="18" charset="0"/>
              </a:rPr>
              <a:t>больше </a:t>
            </a:r>
            <a:r>
              <a:rPr lang="ru-RU" sz="2400" dirty="0">
                <a:latin typeface="Times New Roman" panose="02020603050405020304" pitchFamily="18" charset="0"/>
                <a:cs typeface="Times New Roman" panose="02020603050405020304" pitchFamily="18" charset="0"/>
              </a:rPr>
              <a:t>ф.61,таб. 8000, </a:t>
            </a:r>
            <a:r>
              <a:rPr lang="ru-RU" sz="2400" dirty="0">
                <a:solidFill>
                  <a:srgbClr val="C00000"/>
                </a:solidFill>
                <a:latin typeface="Times New Roman" panose="02020603050405020304" pitchFamily="18" charset="0"/>
                <a:cs typeface="Times New Roman" panose="02020603050405020304" pitchFamily="18" charset="0"/>
              </a:rPr>
              <a:t>стр.5, гр.03.04*</a:t>
            </a:r>
          </a:p>
          <a:p>
            <a:r>
              <a:rPr lang="ru-RU" sz="2400" dirty="0">
                <a:latin typeface="Times New Roman" panose="02020603050405020304" pitchFamily="18" charset="0"/>
                <a:cs typeface="Times New Roman" panose="02020603050405020304" pitchFamily="18" charset="0"/>
              </a:rPr>
              <a:t>Ф.61,таб. 8000, </a:t>
            </a:r>
            <a:r>
              <a:rPr lang="ru-RU" sz="2400" dirty="0">
                <a:solidFill>
                  <a:srgbClr val="C00000"/>
                </a:solidFill>
                <a:latin typeface="Times New Roman" panose="02020603050405020304" pitchFamily="18" charset="0"/>
                <a:cs typeface="Times New Roman" panose="02020603050405020304" pitchFamily="18" charset="0"/>
              </a:rPr>
              <a:t>стр.1, гр.03.04 </a:t>
            </a:r>
            <a:r>
              <a:rPr lang="ru-RU" sz="2400" u="sng" dirty="0">
                <a:latin typeface="Times New Roman" panose="02020603050405020304" pitchFamily="18" charset="0"/>
                <a:cs typeface="Times New Roman" panose="02020603050405020304" pitchFamily="18" charset="0"/>
              </a:rPr>
              <a:t>больше </a:t>
            </a:r>
            <a:r>
              <a:rPr lang="ru-RU" sz="2400" dirty="0">
                <a:latin typeface="Times New Roman" panose="02020603050405020304" pitchFamily="18" charset="0"/>
                <a:cs typeface="Times New Roman" panose="02020603050405020304" pitchFamily="18" charset="0"/>
              </a:rPr>
              <a:t>ф.61,таб. 8000, </a:t>
            </a:r>
            <a:r>
              <a:rPr lang="ru-RU" sz="2400" dirty="0">
                <a:solidFill>
                  <a:srgbClr val="C00000"/>
                </a:solidFill>
                <a:latin typeface="Times New Roman" panose="02020603050405020304" pitchFamily="18" charset="0"/>
                <a:cs typeface="Times New Roman" panose="02020603050405020304" pitchFamily="18" charset="0"/>
              </a:rPr>
              <a:t>стр.6, гр.03.04*</a:t>
            </a:r>
          </a:p>
          <a:p>
            <a:r>
              <a:rPr lang="ru-RU" sz="2400" dirty="0">
                <a:latin typeface="Times New Roman" panose="02020603050405020304" pitchFamily="18" charset="0"/>
                <a:cs typeface="Times New Roman" panose="02020603050405020304" pitchFamily="18" charset="0"/>
              </a:rPr>
              <a:t>Ф.61,таб. 8000, </a:t>
            </a:r>
            <a:r>
              <a:rPr lang="ru-RU" sz="2400" dirty="0">
                <a:solidFill>
                  <a:srgbClr val="C00000"/>
                </a:solidFill>
                <a:latin typeface="Times New Roman" panose="02020603050405020304" pitchFamily="18" charset="0"/>
                <a:cs typeface="Times New Roman" panose="02020603050405020304" pitchFamily="18" charset="0"/>
              </a:rPr>
              <a:t>стр.1, гр.03.04 </a:t>
            </a:r>
            <a:r>
              <a:rPr lang="ru-RU" sz="2400" u="sng" dirty="0">
                <a:latin typeface="Times New Roman" panose="02020603050405020304" pitchFamily="18" charset="0"/>
                <a:cs typeface="Times New Roman" panose="02020603050405020304" pitchFamily="18" charset="0"/>
              </a:rPr>
              <a:t>больше </a:t>
            </a:r>
            <a:r>
              <a:rPr lang="ru-RU" sz="2400" dirty="0">
                <a:latin typeface="Times New Roman" panose="02020603050405020304" pitchFamily="18" charset="0"/>
                <a:cs typeface="Times New Roman" panose="02020603050405020304" pitchFamily="18" charset="0"/>
              </a:rPr>
              <a:t>ф.61,таб. 8000, </a:t>
            </a:r>
            <a:r>
              <a:rPr lang="ru-RU" sz="2400" dirty="0">
                <a:solidFill>
                  <a:srgbClr val="C00000"/>
                </a:solidFill>
                <a:latin typeface="Times New Roman" panose="02020603050405020304" pitchFamily="18" charset="0"/>
                <a:cs typeface="Times New Roman" panose="02020603050405020304" pitchFamily="18" charset="0"/>
              </a:rPr>
              <a:t>стр.7, гр.03.04*</a:t>
            </a:r>
          </a:p>
          <a:p>
            <a:r>
              <a:rPr lang="ru-RU" sz="2400" dirty="0">
                <a:latin typeface="Times New Roman" panose="02020603050405020304" pitchFamily="18" charset="0"/>
                <a:cs typeface="Times New Roman" panose="02020603050405020304" pitchFamily="18" charset="0"/>
              </a:rPr>
              <a:t>Ф.61,таб. 8000, </a:t>
            </a:r>
            <a:r>
              <a:rPr lang="ru-RU" sz="2400" dirty="0">
                <a:solidFill>
                  <a:srgbClr val="C00000"/>
                </a:solidFill>
                <a:latin typeface="Times New Roman" panose="02020603050405020304" pitchFamily="18" charset="0"/>
                <a:cs typeface="Times New Roman" panose="02020603050405020304" pitchFamily="18" charset="0"/>
              </a:rPr>
              <a:t>стр.1, гр.03.04 </a:t>
            </a:r>
            <a:r>
              <a:rPr lang="ru-RU" sz="2400" u="sng" dirty="0">
                <a:latin typeface="Times New Roman" panose="02020603050405020304" pitchFamily="18" charset="0"/>
                <a:cs typeface="Times New Roman" panose="02020603050405020304" pitchFamily="18" charset="0"/>
              </a:rPr>
              <a:t>больше </a:t>
            </a:r>
            <a:r>
              <a:rPr lang="ru-RU" sz="2400" dirty="0">
                <a:latin typeface="Times New Roman" panose="02020603050405020304" pitchFamily="18" charset="0"/>
                <a:cs typeface="Times New Roman" panose="02020603050405020304" pitchFamily="18" charset="0"/>
              </a:rPr>
              <a:t>ф.61,таб. 8000, </a:t>
            </a:r>
            <a:r>
              <a:rPr lang="ru-RU" sz="2400" dirty="0">
                <a:solidFill>
                  <a:srgbClr val="C00000"/>
                </a:solidFill>
                <a:latin typeface="Times New Roman" panose="02020603050405020304" pitchFamily="18" charset="0"/>
                <a:cs typeface="Times New Roman" panose="02020603050405020304" pitchFamily="18" charset="0"/>
              </a:rPr>
              <a:t>стр.8, гр.03.04*</a:t>
            </a:r>
          </a:p>
          <a:p>
            <a:r>
              <a:rPr lang="ru-RU" sz="2400" dirty="0">
                <a:latin typeface="Times New Roman" panose="02020603050405020304" pitchFamily="18" charset="0"/>
                <a:cs typeface="Times New Roman" panose="02020603050405020304" pitchFamily="18" charset="0"/>
              </a:rPr>
              <a:t>Ф.61,таб. 8000, </a:t>
            </a:r>
            <a:r>
              <a:rPr lang="ru-RU" sz="2400" dirty="0">
                <a:solidFill>
                  <a:srgbClr val="C00000"/>
                </a:solidFill>
                <a:latin typeface="Times New Roman" panose="02020603050405020304" pitchFamily="18" charset="0"/>
                <a:cs typeface="Times New Roman" panose="02020603050405020304" pitchFamily="18" charset="0"/>
              </a:rPr>
              <a:t>стр.1, гр.03 </a:t>
            </a:r>
            <a:r>
              <a:rPr lang="ru-RU" sz="2400" u="sng" dirty="0">
                <a:latin typeface="Times New Roman" panose="02020603050405020304" pitchFamily="18" charset="0"/>
                <a:cs typeface="Times New Roman" panose="02020603050405020304" pitchFamily="18" charset="0"/>
              </a:rPr>
              <a:t>больше </a:t>
            </a:r>
            <a:r>
              <a:rPr lang="ru-RU" sz="2400" dirty="0">
                <a:latin typeface="Times New Roman" panose="02020603050405020304" pitchFamily="18" charset="0"/>
                <a:cs typeface="Times New Roman" panose="02020603050405020304" pitchFamily="18" charset="0"/>
              </a:rPr>
              <a:t>ф.61,таб. 8000, </a:t>
            </a:r>
            <a:r>
              <a:rPr lang="ru-RU" sz="2400" dirty="0">
                <a:solidFill>
                  <a:srgbClr val="C00000"/>
                </a:solidFill>
                <a:latin typeface="Times New Roman" panose="02020603050405020304" pitchFamily="18" charset="0"/>
                <a:cs typeface="Times New Roman" panose="02020603050405020304" pitchFamily="18" charset="0"/>
              </a:rPr>
              <a:t>стр.9, гр.03*</a:t>
            </a:r>
          </a:p>
        </p:txBody>
      </p:sp>
    </p:spTree>
    <p:extLst>
      <p:ext uri="{BB962C8B-B14F-4D97-AF65-F5344CB8AC3E}">
        <p14:creationId xmlns:p14="http://schemas.microsoft.com/office/powerpoint/2010/main" val="25867006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6924D99-0512-4C1F-B6E0-493042FD848D}"/>
              </a:ext>
            </a:extLst>
          </p:cNvPr>
          <p:cNvSpPr>
            <a:spLocks noGrp="1"/>
          </p:cNvSpPr>
          <p:nvPr>
            <p:ph type="title"/>
          </p:nvPr>
        </p:nvSpPr>
        <p:spPr>
          <a:xfrm>
            <a:off x="838200" y="204703"/>
            <a:ext cx="10515600" cy="1144703"/>
          </a:xfrm>
        </p:spPr>
        <p:txBody>
          <a:bodyPr vert="horz" lIns="91440" tIns="45720" rIns="91440" bIns="45720" rtlCol="0" anchor="ctr">
            <a:normAutofit/>
          </a:bodyPr>
          <a:lstStyle/>
          <a:p>
            <a:pPr algn="ctr"/>
            <a:r>
              <a:rPr lang="ru-RU" sz="3200" b="1" dirty="0">
                <a:solidFill>
                  <a:schemeClr val="accent2">
                    <a:lumMod val="75000"/>
                  </a:schemeClr>
                </a:solidFill>
                <a:latin typeface="Times New Roman" panose="02020603050405020304" pitchFamily="18" charset="0"/>
                <a:cs typeface="Times New Roman" panose="02020603050405020304" pitchFamily="18" charset="0"/>
              </a:rPr>
              <a:t>Персонифицированный учет больных </a:t>
            </a:r>
            <a:r>
              <a:rPr lang="en-US" sz="3200" b="1" dirty="0">
                <a:solidFill>
                  <a:schemeClr val="accent2">
                    <a:lumMod val="75000"/>
                  </a:schemeClr>
                </a:solidFill>
                <a:latin typeface="Times New Roman" panose="02020603050405020304" pitchFamily="18" charset="0"/>
                <a:cs typeface="Times New Roman" panose="02020603050405020304" pitchFamily="18" charset="0"/>
              </a:rPr>
              <a:t/>
            </a:r>
            <a:br>
              <a:rPr lang="en-US" sz="3200" b="1" dirty="0">
                <a:solidFill>
                  <a:schemeClr val="accent2">
                    <a:lumMod val="75000"/>
                  </a:schemeClr>
                </a:solidFill>
                <a:latin typeface="Times New Roman" panose="02020603050405020304" pitchFamily="18" charset="0"/>
                <a:cs typeface="Times New Roman" panose="02020603050405020304" pitchFamily="18" charset="0"/>
              </a:rPr>
            </a:br>
            <a:r>
              <a:rPr lang="ru-RU" sz="3200" b="1" dirty="0">
                <a:solidFill>
                  <a:schemeClr val="accent2">
                    <a:lumMod val="75000"/>
                  </a:schemeClr>
                </a:solidFill>
                <a:latin typeface="Times New Roman" panose="02020603050405020304" pitchFamily="18" charset="0"/>
                <a:cs typeface="Times New Roman" panose="02020603050405020304" pitchFamily="18" charset="0"/>
              </a:rPr>
              <a:t>ВИЧ-инфекцией</a:t>
            </a:r>
          </a:p>
        </p:txBody>
      </p:sp>
      <p:graphicFrame>
        <p:nvGraphicFramePr>
          <p:cNvPr id="4" name="Объект 3">
            <a:extLst>
              <a:ext uri="{FF2B5EF4-FFF2-40B4-BE49-F238E27FC236}">
                <a16:creationId xmlns:a16="http://schemas.microsoft.com/office/drawing/2014/main" id="{3E06D5D1-E47C-46A5-955F-D12E37C84402}"/>
              </a:ext>
            </a:extLst>
          </p:cNvPr>
          <p:cNvGraphicFramePr>
            <a:graphicFrameLocks noGrp="1"/>
          </p:cNvGraphicFramePr>
          <p:nvPr>
            <p:ph idx="1"/>
            <p:extLst>
              <p:ext uri="{D42A27DB-BD31-4B8C-83A1-F6EECF244321}">
                <p14:modId xmlns:p14="http://schemas.microsoft.com/office/powerpoint/2010/main" val="373523924"/>
              </p:ext>
            </p:extLst>
          </p:nvPr>
        </p:nvGraphicFramePr>
        <p:xfrm>
          <a:off x="453522" y="1349406"/>
          <a:ext cx="11284956" cy="51596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94416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id="{C9789F1F-2FEF-496B-B301-16833B1AB5A0}"/>
              </a:ext>
            </a:extLst>
          </p:cNvPr>
          <p:cNvSpPr/>
          <p:nvPr/>
        </p:nvSpPr>
        <p:spPr>
          <a:xfrm>
            <a:off x="449178" y="586616"/>
            <a:ext cx="11293642" cy="5684768"/>
          </a:xfrm>
          <a:prstGeom prst="rect">
            <a:avLst/>
          </a:prstGeom>
          <a:solidFill>
            <a:srgbClr val="FFFF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4" name="Прямоугольник 3">
            <a:extLst>
              <a:ext uri="{FF2B5EF4-FFF2-40B4-BE49-F238E27FC236}">
                <a16:creationId xmlns:a16="http://schemas.microsoft.com/office/drawing/2014/main" id="{B89711DE-C935-48AD-8D62-1170B13BB71D}"/>
              </a:ext>
            </a:extLst>
          </p:cNvPr>
          <p:cNvSpPr/>
          <p:nvPr/>
        </p:nvSpPr>
        <p:spPr>
          <a:xfrm>
            <a:off x="633664" y="659885"/>
            <a:ext cx="10924672" cy="430887"/>
          </a:xfrm>
          <a:prstGeom prst="rect">
            <a:avLst/>
          </a:prstGeom>
        </p:spPr>
        <p:txBody>
          <a:bodyPr wrap="square">
            <a:spAutoFit/>
          </a:bodyPr>
          <a:lstStyle/>
          <a:p>
            <a:pPr algn="ctr"/>
            <a:r>
              <a:rPr lang="ru-RU" altLang="ru-RU" sz="2200" b="1" dirty="0">
                <a:solidFill>
                  <a:schemeClr val="accent2">
                    <a:lumMod val="75000"/>
                  </a:schemeClr>
                </a:solidFill>
                <a:latin typeface="Times New Roman" panose="02020603050405020304" pitchFamily="18" charset="0"/>
                <a:cs typeface="Times New Roman" panose="02020603050405020304" pitchFamily="18" charset="0"/>
              </a:rPr>
              <a:t>НЕКОТОРЫЕ УСЛОВИЯ МЕЖТАБЛИЧНОГО КОНТРОЛЯ ДЛЯ ТАБЛИЦЫ 6000</a:t>
            </a:r>
          </a:p>
        </p:txBody>
      </p:sp>
      <p:sp>
        <p:nvSpPr>
          <p:cNvPr id="2" name="Прямоугольник 1">
            <a:extLst>
              <a:ext uri="{FF2B5EF4-FFF2-40B4-BE49-F238E27FC236}">
                <a16:creationId xmlns:a16="http://schemas.microsoft.com/office/drawing/2014/main" id="{0886B8EF-16EF-4ABF-A18D-C1A130D548A7}"/>
              </a:ext>
            </a:extLst>
          </p:cNvPr>
          <p:cNvSpPr/>
          <p:nvPr/>
        </p:nvSpPr>
        <p:spPr>
          <a:xfrm>
            <a:off x="633663" y="1333621"/>
            <a:ext cx="10924673" cy="3539430"/>
          </a:xfrm>
          <a:prstGeom prst="rect">
            <a:avLst/>
          </a:prstGeom>
        </p:spPr>
        <p:txBody>
          <a:bodyPr wrap="square">
            <a:spAutoFit/>
          </a:bodyPr>
          <a:lstStyle/>
          <a:p>
            <a:pPr algn="just"/>
            <a:endParaRPr lang="ru-RU" sz="2800" dirty="0">
              <a:solidFill>
                <a:prstClr val="black"/>
              </a:solidFill>
            </a:endParaRPr>
          </a:p>
          <a:p>
            <a:pPr algn="just"/>
            <a:r>
              <a:rPr lang="ru-RU" sz="2800" dirty="0">
                <a:solidFill>
                  <a:prstClr val="black"/>
                </a:solidFill>
                <a:latin typeface="Times New Roman" panose="02020603050405020304" pitchFamily="18" charset="0"/>
                <a:cs typeface="Times New Roman" panose="02020603050405020304" pitchFamily="18" charset="0"/>
              </a:rPr>
              <a:t>Таб. </a:t>
            </a:r>
            <a:r>
              <a:rPr lang="ru-RU" sz="2800" dirty="0">
                <a:solidFill>
                  <a:srgbClr val="C00000"/>
                </a:solidFill>
                <a:latin typeface="Times New Roman" panose="02020603050405020304" pitchFamily="18" charset="0"/>
                <a:cs typeface="Times New Roman" panose="02020603050405020304" pitchFamily="18" charset="0"/>
              </a:rPr>
              <a:t>8000</a:t>
            </a:r>
            <a:r>
              <a:rPr lang="ru-RU" sz="2800" dirty="0">
                <a:solidFill>
                  <a:prstClr val="black"/>
                </a:solidFill>
                <a:latin typeface="Times New Roman" panose="02020603050405020304" pitchFamily="18" charset="0"/>
                <a:cs typeface="Times New Roman" panose="02020603050405020304" pitchFamily="18" charset="0"/>
              </a:rPr>
              <a:t> стр. 5+6+7 гр. 03 должна быть </a:t>
            </a:r>
            <a:r>
              <a:rPr lang="ru-RU" sz="2800" u="sng" dirty="0">
                <a:solidFill>
                  <a:prstClr val="black"/>
                </a:solidFill>
                <a:latin typeface="Times New Roman" panose="02020603050405020304" pitchFamily="18" charset="0"/>
                <a:cs typeface="Times New Roman" panose="02020603050405020304" pitchFamily="18" charset="0"/>
              </a:rPr>
              <a:t>меньше или равна</a:t>
            </a:r>
            <a:r>
              <a:rPr lang="ru-RU" sz="2800" dirty="0">
                <a:solidFill>
                  <a:prstClr val="black"/>
                </a:solidFill>
                <a:latin typeface="Times New Roman" panose="02020603050405020304" pitchFamily="18" charset="0"/>
                <a:cs typeface="Times New Roman" panose="02020603050405020304" pitchFamily="18" charset="0"/>
              </a:rPr>
              <a:t> таб. 2000 стр. 27 гр. 06</a:t>
            </a:r>
          </a:p>
          <a:p>
            <a:pPr algn="just"/>
            <a:endParaRPr lang="ru-RU" sz="2800" dirty="0">
              <a:solidFill>
                <a:prstClr val="black"/>
              </a:solidFill>
              <a:latin typeface="Times New Roman" panose="02020603050405020304" pitchFamily="18" charset="0"/>
              <a:cs typeface="Times New Roman" panose="02020603050405020304" pitchFamily="18" charset="0"/>
            </a:endParaRPr>
          </a:p>
          <a:p>
            <a:pPr algn="just"/>
            <a:r>
              <a:rPr lang="ru-RU" sz="2800" dirty="0">
                <a:solidFill>
                  <a:prstClr val="black"/>
                </a:solidFill>
                <a:latin typeface="Times New Roman" panose="02020603050405020304" pitchFamily="18" charset="0"/>
                <a:cs typeface="Times New Roman" panose="02020603050405020304" pitchFamily="18" charset="0"/>
              </a:rPr>
              <a:t>Таб. </a:t>
            </a:r>
            <a:r>
              <a:rPr lang="ru-RU" sz="2800" dirty="0">
                <a:solidFill>
                  <a:srgbClr val="C00000"/>
                </a:solidFill>
                <a:latin typeface="Times New Roman" panose="02020603050405020304" pitchFamily="18" charset="0"/>
                <a:cs typeface="Times New Roman" panose="02020603050405020304" pitchFamily="18" charset="0"/>
              </a:rPr>
              <a:t>8000</a:t>
            </a:r>
            <a:r>
              <a:rPr lang="ru-RU" sz="2800" dirty="0">
                <a:solidFill>
                  <a:prstClr val="black"/>
                </a:solidFill>
                <a:latin typeface="Times New Roman" panose="02020603050405020304" pitchFamily="18" charset="0"/>
                <a:cs typeface="Times New Roman" panose="02020603050405020304" pitchFamily="18" charset="0"/>
              </a:rPr>
              <a:t> стр. 5+6+7 гр. 04 должна быть </a:t>
            </a:r>
            <a:r>
              <a:rPr lang="ru-RU" sz="2800" u="sng" dirty="0">
                <a:solidFill>
                  <a:prstClr val="black"/>
                </a:solidFill>
                <a:latin typeface="Times New Roman" panose="02020603050405020304" pitchFamily="18" charset="0"/>
                <a:cs typeface="Times New Roman" panose="02020603050405020304" pitchFamily="18" charset="0"/>
              </a:rPr>
              <a:t>меньше или равна</a:t>
            </a:r>
            <a:r>
              <a:rPr lang="ru-RU" sz="2800" dirty="0">
                <a:solidFill>
                  <a:prstClr val="black"/>
                </a:solidFill>
                <a:latin typeface="Times New Roman" panose="02020603050405020304" pitchFamily="18" charset="0"/>
                <a:cs typeface="Times New Roman" panose="02020603050405020304" pitchFamily="18" charset="0"/>
              </a:rPr>
              <a:t> таб. 2000 стр. 27 гр. 07</a:t>
            </a:r>
          </a:p>
          <a:p>
            <a:pPr algn="just"/>
            <a:endParaRPr lang="ru-RU" sz="2800" dirty="0">
              <a:solidFill>
                <a:prstClr val="black"/>
              </a:solidFill>
            </a:endParaRPr>
          </a:p>
          <a:p>
            <a:pPr lvl="0" algn="just"/>
            <a:endParaRPr lang="ru-RU" sz="2800" dirty="0">
              <a:solidFill>
                <a:prstClr val="black"/>
              </a:solidFill>
            </a:endParaRPr>
          </a:p>
        </p:txBody>
      </p:sp>
      <p:sp>
        <p:nvSpPr>
          <p:cNvPr id="8" name="Прямоугольник 7">
            <a:extLst>
              <a:ext uri="{FF2B5EF4-FFF2-40B4-BE49-F238E27FC236}">
                <a16:creationId xmlns:a16="http://schemas.microsoft.com/office/drawing/2014/main" id="{1E0568F0-997E-4284-BD0D-FBD5D8950FED}"/>
              </a:ext>
            </a:extLst>
          </p:cNvPr>
          <p:cNvSpPr/>
          <p:nvPr/>
        </p:nvSpPr>
        <p:spPr>
          <a:xfrm>
            <a:off x="591504" y="5001159"/>
            <a:ext cx="5957208" cy="523220"/>
          </a:xfrm>
          <a:prstGeom prst="rect">
            <a:avLst/>
          </a:prstGeom>
        </p:spPr>
        <p:txBody>
          <a:bodyPr wrap="none">
            <a:spAutoFit/>
          </a:bodyPr>
          <a:lstStyle/>
          <a:p>
            <a:pPr lvl="0" algn="just"/>
            <a:r>
              <a:rPr lang="ru-RU" sz="2800" dirty="0">
                <a:solidFill>
                  <a:prstClr val="black"/>
                </a:solidFill>
                <a:latin typeface="Times New Roman" panose="02020603050405020304" pitchFamily="18" charset="0"/>
                <a:cs typeface="Times New Roman" panose="02020603050405020304" pitchFamily="18" charset="0"/>
              </a:rPr>
              <a:t>Это </a:t>
            </a:r>
            <a:r>
              <a:rPr lang="ru-RU" sz="2800" b="1" dirty="0">
                <a:solidFill>
                  <a:prstClr val="black"/>
                </a:solidFill>
                <a:latin typeface="Times New Roman" panose="02020603050405020304" pitchFamily="18" charset="0"/>
                <a:cs typeface="Times New Roman" panose="02020603050405020304" pitchFamily="18" charset="0"/>
              </a:rPr>
              <a:t>обязательные</a:t>
            </a:r>
            <a:r>
              <a:rPr lang="ru-RU" sz="2800" dirty="0">
                <a:solidFill>
                  <a:prstClr val="black"/>
                </a:solidFill>
                <a:latin typeface="Times New Roman" panose="02020603050405020304" pitchFamily="18" charset="0"/>
                <a:cs typeface="Times New Roman" panose="02020603050405020304" pitchFamily="18" charset="0"/>
              </a:rPr>
              <a:t> условия контроля.</a:t>
            </a:r>
          </a:p>
        </p:txBody>
      </p:sp>
    </p:spTree>
    <p:extLst>
      <p:ext uri="{BB962C8B-B14F-4D97-AF65-F5344CB8AC3E}">
        <p14:creationId xmlns:p14="http://schemas.microsoft.com/office/powerpoint/2010/main" val="375130985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A800A85-6EB3-4360-98E5-1184F5A9EA2F}"/>
              </a:ext>
            </a:extLst>
          </p:cNvPr>
          <p:cNvSpPr>
            <a:spLocks noGrp="1"/>
          </p:cNvSpPr>
          <p:nvPr>
            <p:ph type="title"/>
          </p:nvPr>
        </p:nvSpPr>
        <p:spPr>
          <a:xfrm>
            <a:off x="268224" y="182880"/>
            <a:ext cx="11584525" cy="1066744"/>
          </a:xfrm>
        </p:spPr>
        <p:txBody>
          <a:bodyPr>
            <a:noAutofit/>
          </a:bodyPr>
          <a:lstStyle/>
          <a:p>
            <a:pPr algn="ctr"/>
            <a:r>
              <a:rPr lang="ru-RU" sz="2400" dirty="0">
                <a:latin typeface="Times New Roman" panose="02020603050405020304" pitchFamily="18" charset="0"/>
                <a:cs typeface="Times New Roman" panose="02020603050405020304" pitchFamily="18" charset="0"/>
              </a:rPr>
              <a:t>Число пациентов с неопределяемой вирусной нагрузкой при обследовании всей когорты на диспансерном наблюдении не должно быть меньше, чем число пациентов, с неопределяемой вирусной нагрузкой, получающих АРТ </a:t>
            </a:r>
          </a:p>
        </p:txBody>
      </p:sp>
      <p:graphicFrame>
        <p:nvGraphicFramePr>
          <p:cNvPr id="3" name="Таблица 2"/>
          <p:cNvGraphicFramePr>
            <a:graphicFrameLocks noGrp="1"/>
          </p:cNvGraphicFramePr>
          <p:nvPr/>
        </p:nvGraphicFramePr>
        <p:xfrm>
          <a:off x="779477" y="1388889"/>
          <a:ext cx="10790729" cy="1997615"/>
        </p:xfrm>
        <a:graphic>
          <a:graphicData uri="http://schemas.openxmlformats.org/drawingml/2006/table">
            <a:tbl>
              <a:tblPr/>
              <a:tblGrid>
                <a:gridCol w="2997426">
                  <a:extLst>
                    <a:ext uri="{9D8B030D-6E8A-4147-A177-3AD203B41FA5}">
                      <a16:colId xmlns:a16="http://schemas.microsoft.com/office/drawing/2014/main" val="20000"/>
                    </a:ext>
                  </a:extLst>
                </a:gridCol>
                <a:gridCol w="1798455">
                  <a:extLst>
                    <a:ext uri="{9D8B030D-6E8A-4147-A177-3AD203B41FA5}">
                      <a16:colId xmlns:a16="http://schemas.microsoft.com/office/drawing/2014/main" val="20001"/>
                    </a:ext>
                  </a:extLst>
                </a:gridCol>
                <a:gridCol w="1498712">
                  <a:extLst>
                    <a:ext uri="{9D8B030D-6E8A-4147-A177-3AD203B41FA5}">
                      <a16:colId xmlns:a16="http://schemas.microsoft.com/office/drawing/2014/main" val="20002"/>
                    </a:ext>
                  </a:extLst>
                </a:gridCol>
                <a:gridCol w="1498712">
                  <a:extLst>
                    <a:ext uri="{9D8B030D-6E8A-4147-A177-3AD203B41FA5}">
                      <a16:colId xmlns:a16="http://schemas.microsoft.com/office/drawing/2014/main" val="20003"/>
                    </a:ext>
                  </a:extLst>
                </a:gridCol>
                <a:gridCol w="1498712">
                  <a:extLst>
                    <a:ext uri="{9D8B030D-6E8A-4147-A177-3AD203B41FA5}">
                      <a16:colId xmlns:a16="http://schemas.microsoft.com/office/drawing/2014/main" val="20004"/>
                    </a:ext>
                  </a:extLst>
                </a:gridCol>
                <a:gridCol w="1498712">
                  <a:extLst>
                    <a:ext uri="{9D8B030D-6E8A-4147-A177-3AD203B41FA5}">
                      <a16:colId xmlns:a16="http://schemas.microsoft.com/office/drawing/2014/main" val="20005"/>
                    </a:ext>
                  </a:extLst>
                </a:gridCol>
              </a:tblGrid>
              <a:tr h="0">
                <a:tc rowSpan="2">
                  <a:txBody>
                    <a:bodyPr/>
                    <a:lstStyle/>
                    <a:p>
                      <a:pPr algn="ct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Наименование показателя</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NN п/п</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Всего</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из них (из гр. 3)</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0">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дети в возрасте 5 - 17 лет</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с впервые в жизни установленным диагнозом</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из них (из гр. 5) дети в возрасте 5 - 17 лет</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36252">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3</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4</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5</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6</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Осмотрено пациентов (из табл. 2000, стр. 1, гр. 4), из них:</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обследовано для определения вирусной нагрузки ВИЧ</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0">
                <a:tc>
                  <a:txBody>
                    <a:bodyPr/>
                    <a:lstStyle/>
                    <a:p>
                      <a:pP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с неопределенной вирусной нагрузкой</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3</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6" name="Прямоугольник 5"/>
          <p:cNvSpPr/>
          <p:nvPr/>
        </p:nvSpPr>
        <p:spPr>
          <a:xfrm>
            <a:off x="828245" y="1631793"/>
            <a:ext cx="1443024" cy="338554"/>
          </a:xfrm>
          <a:prstGeom prst="rect">
            <a:avLst/>
          </a:prstGeom>
        </p:spPr>
        <p:txBody>
          <a:bodyPr wrap="none">
            <a:spAutoFit/>
          </a:bodyPr>
          <a:lstStyle/>
          <a:p>
            <a:r>
              <a:rPr lang="ru-RU" sz="1600" b="1" kern="0" dirty="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rPr>
              <a:t>Таблица </a:t>
            </a:r>
            <a:r>
              <a:rPr lang="ru-RU" sz="1600" b="1" kern="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6000</a:t>
            </a:r>
            <a:endParaRPr lang="ru-RU" sz="1600" kern="0" dirty="0">
              <a:solidFill>
                <a:srgbClr val="C00000"/>
              </a:solidFill>
              <a:latin typeface="Times New Roman" panose="02020603050405020304" pitchFamily="18" charset="0"/>
              <a:cs typeface="Times New Roman" panose="02020603050405020304" pitchFamily="18" charset="0"/>
            </a:endParaRPr>
          </a:p>
        </p:txBody>
      </p:sp>
      <p:graphicFrame>
        <p:nvGraphicFramePr>
          <p:cNvPr id="7" name="Таблица 6"/>
          <p:cNvGraphicFramePr>
            <a:graphicFrameLocks noGrp="1"/>
          </p:cNvGraphicFramePr>
          <p:nvPr>
            <p:extLst>
              <p:ext uri="{D42A27DB-BD31-4B8C-83A1-F6EECF244321}">
                <p14:modId xmlns:p14="http://schemas.microsoft.com/office/powerpoint/2010/main" val="3472842147"/>
              </p:ext>
            </p:extLst>
          </p:nvPr>
        </p:nvGraphicFramePr>
        <p:xfrm>
          <a:off x="671216" y="3665125"/>
          <a:ext cx="10959952" cy="2935605"/>
        </p:xfrm>
        <a:graphic>
          <a:graphicData uri="http://schemas.openxmlformats.org/drawingml/2006/table">
            <a:tbl>
              <a:tblPr/>
              <a:tblGrid>
                <a:gridCol w="2537838">
                  <a:extLst>
                    <a:ext uri="{9D8B030D-6E8A-4147-A177-3AD203B41FA5}">
                      <a16:colId xmlns:a16="http://schemas.microsoft.com/office/drawing/2014/main" val="20000"/>
                    </a:ext>
                  </a:extLst>
                </a:gridCol>
                <a:gridCol w="2536620">
                  <a:extLst>
                    <a:ext uri="{9D8B030D-6E8A-4147-A177-3AD203B41FA5}">
                      <a16:colId xmlns:a16="http://schemas.microsoft.com/office/drawing/2014/main" val="20001"/>
                    </a:ext>
                  </a:extLst>
                </a:gridCol>
                <a:gridCol w="1826658">
                  <a:extLst>
                    <a:ext uri="{9D8B030D-6E8A-4147-A177-3AD203B41FA5}">
                      <a16:colId xmlns:a16="http://schemas.microsoft.com/office/drawing/2014/main" val="20002"/>
                    </a:ext>
                  </a:extLst>
                </a:gridCol>
                <a:gridCol w="1522216">
                  <a:extLst>
                    <a:ext uri="{9D8B030D-6E8A-4147-A177-3AD203B41FA5}">
                      <a16:colId xmlns:a16="http://schemas.microsoft.com/office/drawing/2014/main" val="20003"/>
                    </a:ext>
                  </a:extLst>
                </a:gridCol>
                <a:gridCol w="2536620">
                  <a:extLst>
                    <a:ext uri="{9D8B030D-6E8A-4147-A177-3AD203B41FA5}">
                      <a16:colId xmlns:a16="http://schemas.microsoft.com/office/drawing/2014/main" val="20004"/>
                    </a:ext>
                  </a:extLst>
                </a:gridCol>
              </a:tblGrid>
              <a:tr h="389141">
                <a:tc gridSpan="2">
                  <a:txBody>
                    <a:bodyPr/>
                    <a:lstStyle/>
                    <a:p>
                      <a:pPr algn="ct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Наименование показателей</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N строки</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Всего</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из них с впервые в жизни установленным диагнозом</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94570">
                <a:tc gridSpan="2">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3</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4</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141">
                <a:tc gridSpan="2">
                  <a:txBody>
                    <a:bodyPr/>
                    <a:lstStyle/>
                    <a:p>
                      <a:pPr>
                        <a:lnSpc>
                          <a:spcPct val="107000"/>
                        </a:lnSpc>
                        <a:spcAft>
                          <a:spcPts val="0"/>
                        </a:spcAft>
                      </a:pPr>
                      <a:r>
                        <a:rPr lang="ru-RU"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Число пациентов с болезнью, вызванной ВИЧ (</a:t>
                      </a:r>
                      <a:r>
                        <a:rPr lang="ru-RU"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B20</a:t>
                      </a:r>
                      <a:r>
                        <a:rPr lang="ru-RU"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 </a:t>
                      </a:r>
                      <a:r>
                        <a:rPr lang="ru-RU"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B24</a:t>
                      </a:r>
                      <a:r>
                        <a:rPr lang="ru-RU" sz="1200"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 получавших антиретровирусную терапию (АРВТ)</a:t>
                      </a:r>
                      <a:endParaRPr lang="ru-RU" sz="1100"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94570">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в том числе: с уровнем CD4: более</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500/мкл</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94570">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351 - 500/мкл</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3</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94570">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200 - 350/мкл</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4</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94570">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100 - 199/мкл</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5</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94570">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50 - 99/мкл</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6</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94570">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менее 50/мкл</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7</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389141">
                <a:tc gridSpan="2">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Из числа пациентов с болезнью, вызванной ВИЧ, получавших АРВТ в отчетном году (из стр. 1):</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hMerge="1">
                  <a:txBody>
                    <a:bodyPr/>
                    <a:lstStyle/>
                    <a:p>
                      <a:endParaRPr lang="ru-RU"/>
                    </a:p>
                  </a:txBody>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9"/>
                  </a:ext>
                </a:extLst>
              </a:tr>
              <a:tr h="389141">
                <a:tc gridSpan="2">
                  <a:txBody>
                    <a:bodyPr/>
                    <a:lstStyle/>
                    <a:p>
                      <a:pP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вирусная нагрузка при последнем исследовании в отчетном году ниже порога определения</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hMerge="1">
                  <a:txBody>
                    <a:bodyPr/>
                    <a:lstStyle/>
                    <a:p>
                      <a:endParaRPr lang="ru-RU"/>
                    </a:p>
                  </a:txBody>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8</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bl>
          </a:graphicData>
        </a:graphic>
      </p:graphicFrame>
      <p:sp>
        <p:nvSpPr>
          <p:cNvPr id="8" name="Прямоугольник 7"/>
          <p:cNvSpPr/>
          <p:nvPr/>
        </p:nvSpPr>
        <p:spPr>
          <a:xfrm>
            <a:off x="688037" y="3673953"/>
            <a:ext cx="1443024" cy="338554"/>
          </a:xfrm>
          <a:prstGeom prst="rect">
            <a:avLst/>
          </a:prstGeom>
        </p:spPr>
        <p:txBody>
          <a:bodyPr wrap="none">
            <a:spAutoFit/>
          </a:bodyPr>
          <a:lstStyle/>
          <a:p>
            <a:r>
              <a:rPr lang="ru-RU" sz="1600" b="1" kern="0" dirty="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rPr>
              <a:t>Таблица </a:t>
            </a:r>
            <a:r>
              <a:rPr lang="ru-RU" sz="1600" b="1" kern="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8000</a:t>
            </a:r>
            <a:endParaRPr lang="ru-RU" sz="1600" kern="0" dirty="0">
              <a:solidFill>
                <a:srgbClr val="FF0000"/>
              </a:solidFill>
              <a:latin typeface="Times New Roman" panose="02020603050405020304" pitchFamily="18" charset="0"/>
              <a:cs typeface="Times New Roman" panose="02020603050405020304" pitchFamily="18" charset="0"/>
            </a:endParaRPr>
          </a:p>
        </p:txBody>
      </p:sp>
      <p:sp>
        <p:nvSpPr>
          <p:cNvPr id="9" name="Овал 8"/>
          <p:cNvSpPr/>
          <p:nvPr/>
        </p:nvSpPr>
        <p:spPr>
          <a:xfrm>
            <a:off x="268224" y="5498592"/>
            <a:ext cx="6047232" cy="1359408"/>
          </a:xfrm>
          <a:prstGeom prst="ellipse">
            <a:avLst/>
          </a:prstGeom>
          <a:no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Овал 9"/>
          <p:cNvSpPr/>
          <p:nvPr/>
        </p:nvSpPr>
        <p:spPr>
          <a:xfrm>
            <a:off x="121920" y="3096768"/>
            <a:ext cx="4206240" cy="451104"/>
          </a:xfrm>
          <a:prstGeom prst="ellipse">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90713642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D454396-DED9-401A-A4E8-A538E7EAD398}"/>
              </a:ext>
            </a:extLst>
          </p:cNvPr>
          <p:cNvSpPr>
            <a:spLocks noGrp="1"/>
          </p:cNvSpPr>
          <p:nvPr>
            <p:ph type="title"/>
          </p:nvPr>
        </p:nvSpPr>
        <p:spPr>
          <a:xfrm>
            <a:off x="917448" y="128956"/>
            <a:ext cx="10515600" cy="1566881"/>
          </a:xfrm>
        </p:spPr>
        <p:txBody>
          <a:bodyPr>
            <a:normAutofit/>
          </a:bodyPr>
          <a:lstStyle/>
          <a:p>
            <a:pPr algn="ctr"/>
            <a:r>
              <a:rPr lang="ru-RU" sz="2400" dirty="0">
                <a:latin typeface="Times New Roman" panose="02020603050405020304" pitchFamily="18" charset="0"/>
                <a:cs typeface="Times New Roman" panose="02020603050405020304" pitchFamily="18" charset="0"/>
              </a:rPr>
              <a:t>Число пациентов с неопределяемой вирусной нагрузкой по таблице </a:t>
            </a:r>
            <a:r>
              <a:rPr lang="ru-RU" sz="2400" dirty="0">
                <a:solidFill>
                  <a:srgbClr val="C00000"/>
                </a:solidFill>
                <a:latin typeface="Times New Roman" panose="02020603050405020304" pitchFamily="18" charset="0"/>
                <a:cs typeface="Times New Roman" panose="02020603050405020304" pitchFamily="18" charset="0"/>
              </a:rPr>
              <a:t>6000</a:t>
            </a:r>
            <a:r>
              <a:rPr lang="ru-RU" sz="2400" dirty="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
            </a:r>
            <a:br>
              <a:rPr lang="en-US"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не должно значительно превышать число пациентов, получающих АРТ по таблице </a:t>
            </a:r>
            <a:r>
              <a:rPr lang="ru-RU" sz="2400" dirty="0">
                <a:solidFill>
                  <a:srgbClr val="C00000"/>
                </a:solidFill>
                <a:latin typeface="Times New Roman" panose="02020603050405020304" pitchFamily="18" charset="0"/>
                <a:cs typeface="Times New Roman" panose="02020603050405020304" pitchFamily="18" charset="0"/>
              </a:rPr>
              <a:t>8000</a:t>
            </a:r>
          </a:p>
        </p:txBody>
      </p:sp>
      <p:graphicFrame>
        <p:nvGraphicFramePr>
          <p:cNvPr id="3" name="Таблица 2"/>
          <p:cNvGraphicFramePr>
            <a:graphicFrameLocks noGrp="1"/>
          </p:cNvGraphicFramePr>
          <p:nvPr>
            <p:extLst>
              <p:ext uri="{D42A27DB-BD31-4B8C-83A1-F6EECF244321}">
                <p14:modId xmlns:p14="http://schemas.microsoft.com/office/powerpoint/2010/main" val="3120338683"/>
              </p:ext>
            </p:extLst>
          </p:nvPr>
        </p:nvGraphicFramePr>
        <p:xfrm>
          <a:off x="646175" y="1960467"/>
          <a:ext cx="11058146" cy="1957070"/>
        </p:xfrm>
        <a:graphic>
          <a:graphicData uri="http://schemas.openxmlformats.org/drawingml/2006/table">
            <a:tbl>
              <a:tblPr/>
              <a:tblGrid>
                <a:gridCol w="3071706">
                  <a:extLst>
                    <a:ext uri="{9D8B030D-6E8A-4147-A177-3AD203B41FA5}">
                      <a16:colId xmlns:a16="http://schemas.microsoft.com/office/drawing/2014/main" val="20000"/>
                    </a:ext>
                  </a:extLst>
                </a:gridCol>
                <a:gridCol w="1843024">
                  <a:extLst>
                    <a:ext uri="{9D8B030D-6E8A-4147-A177-3AD203B41FA5}">
                      <a16:colId xmlns:a16="http://schemas.microsoft.com/office/drawing/2014/main" val="20001"/>
                    </a:ext>
                  </a:extLst>
                </a:gridCol>
                <a:gridCol w="1535854">
                  <a:extLst>
                    <a:ext uri="{9D8B030D-6E8A-4147-A177-3AD203B41FA5}">
                      <a16:colId xmlns:a16="http://schemas.microsoft.com/office/drawing/2014/main" val="20002"/>
                    </a:ext>
                  </a:extLst>
                </a:gridCol>
                <a:gridCol w="1535854">
                  <a:extLst>
                    <a:ext uri="{9D8B030D-6E8A-4147-A177-3AD203B41FA5}">
                      <a16:colId xmlns:a16="http://schemas.microsoft.com/office/drawing/2014/main" val="20003"/>
                    </a:ext>
                  </a:extLst>
                </a:gridCol>
                <a:gridCol w="1535854">
                  <a:extLst>
                    <a:ext uri="{9D8B030D-6E8A-4147-A177-3AD203B41FA5}">
                      <a16:colId xmlns:a16="http://schemas.microsoft.com/office/drawing/2014/main" val="20004"/>
                    </a:ext>
                  </a:extLst>
                </a:gridCol>
                <a:gridCol w="1535854">
                  <a:extLst>
                    <a:ext uri="{9D8B030D-6E8A-4147-A177-3AD203B41FA5}">
                      <a16:colId xmlns:a16="http://schemas.microsoft.com/office/drawing/2014/main" val="20005"/>
                    </a:ext>
                  </a:extLst>
                </a:gridCol>
              </a:tblGrid>
              <a:tr h="0">
                <a:tc rowSpan="2">
                  <a:txBody>
                    <a:bodyPr/>
                    <a:lstStyle/>
                    <a:p>
                      <a:pPr algn="ct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Наименование показателя</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NN п/п</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Всего</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из них (из гр. 3)</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0">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дети в возрасте 5 - 17 лет</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с впервые в жизни установленным диагнозом</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из них (из гр. 5) дети в возрасте 5 - 17 лет</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3</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4</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5</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6</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Осмотрено пациентов (из табл. 2000, стр. 1, гр. 4), из них:</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обследовано для определения вирусной нагрузки ВИЧ</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0">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с неопределенной вирусной нагрузкой</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3</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graphicFrame>
        <p:nvGraphicFramePr>
          <p:cNvPr id="4" name="Таблица 3"/>
          <p:cNvGraphicFramePr>
            <a:graphicFrameLocks noGrp="1"/>
          </p:cNvGraphicFramePr>
          <p:nvPr>
            <p:extLst>
              <p:ext uri="{D42A27DB-BD31-4B8C-83A1-F6EECF244321}">
                <p14:modId xmlns:p14="http://schemas.microsoft.com/office/powerpoint/2010/main" val="2079043175"/>
              </p:ext>
            </p:extLst>
          </p:nvPr>
        </p:nvGraphicFramePr>
        <p:xfrm>
          <a:off x="658368" y="4510500"/>
          <a:ext cx="11131296" cy="978535"/>
        </p:xfrm>
        <a:graphic>
          <a:graphicData uri="http://schemas.openxmlformats.org/drawingml/2006/table">
            <a:tbl>
              <a:tblPr/>
              <a:tblGrid>
                <a:gridCol w="5153790">
                  <a:extLst>
                    <a:ext uri="{9D8B030D-6E8A-4147-A177-3AD203B41FA5}">
                      <a16:colId xmlns:a16="http://schemas.microsoft.com/office/drawing/2014/main" val="20000"/>
                    </a:ext>
                  </a:extLst>
                </a:gridCol>
                <a:gridCol w="1855216">
                  <a:extLst>
                    <a:ext uri="{9D8B030D-6E8A-4147-A177-3AD203B41FA5}">
                      <a16:colId xmlns:a16="http://schemas.microsoft.com/office/drawing/2014/main" val="20001"/>
                    </a:ext>
                  </a:extLst>
                </a:gridCol>
                <a:gridCol w="1546013">
                  <a:extLst>
                    <a:ext uri="{9D8B030D-6E8A-4147-A177-3AD203B41FA5}">
                      <a16:colId xmlns:a16="http://schemas.microsoft.com/office/drawing/2014/main" val="20002"/>
                    </a:ext>
                  </a:extLst>
                </a:gridCol>
                <a:gridCol w="2576277">
                  <a:extLst>
                    <a:ext uri="{9D8B030D-6E8A-4147-A177-3AD203B41FA5}">
                      <a16:colId xmlns:a16="http://schemas.microsoft.com/office/drawing/2014/main" val="20003"/>
                    </a:ext>
                  </a:extLst>
                </a:gridCol>
              </a:tblGrid>
              <a:tr h="0">
                <a:tc>
                  <a:txBody>
                    <a:bodyPr/>
                    <a:lstStyle/>
                    <a:p>
                      <a:pPr algn="ct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Наименование показателей</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N строки</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Всего</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из них с впервые в жизни установленным диагнозом</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0">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3</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4</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Число пациентов с болезнью, вызванной ВИЧ (</a:t>
                      </a:r>
                      <a:r>
                        <a:rPr lang="ru-RU"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B20</a:t>
                      </a: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 - </a:t>
                      </a:r>
                      <a:r>
                        <a:rPr lang="ru-RU"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B24</a:t>
                      </a: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 получавших антиретровирусную терапию (АРВТ)</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7" name="Прямоугольник 6"/>
          <p:cNvSpPr/>
          <p:nvPr/>
        </p:nvSpPr>
        <p:spPr>
          <a:xfrm>
            <a:off x="667512" y="2241393"/>
            <a:ext cx="1443024" cy="338554"/>
          </a:xfrm>
          <a:prstGeom prst="rect">
            <a:avLst/>
          </a:prstGeom>
        </p:spPr>
        <p:txBody>
          <a:bodyPr wrap="none">
            <a:spAutoFit/>
          </a:bodyPr>
          <a:lstStyle/>
          <a:p>
            <a:r>
              <a:rPr lang="ru-RU" sz="1600" b="1" kern="0" dirty="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rPr>
              <a:t>Таблица </a:t>
            </a:r>
            <a:r>
              <a:rPr lang="ru-RU" sz="1600" b="1" kern="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6000</a:t>
            </a:r>
            <a:endParaRPr lang="ru-RU" sz="1600" kern="0" dirty="0">
              <a:solidFill>
                <a:srgbClr val="C00000"/>
              </a:solidFill>
              <a:latin typeface="Times New Roman" panose="02020603050405020304" pitchFamily="18" charset="0"/>
              <a:cs typeface="Times New Roman" panose="02020603050405020304" pitchFamily="18" charset="0"/>
            </a:endParaRPr>
          </a:p>
        </p:txBody>
      </p:sp>
      <p:sp>
        <p:nvSpPr>
          <p:cNvPr id="9" name="Прямоугольник 8"/>
          <p:cNvSpPr/>
          <p:nvPr/>
        </p:nvSpPr>
        <p:spPr>
          <a:xfrm>
            <a:off x="786384" y="4576161"/>
            <a:ext cx="1443024" cy="338554"/>
          </a:xfrm>
          <a:prstGeom prst="rect">
            <a:avLst/>
          </a:prstGeom>
        </p:spPr>
        <p:txBody>
          <a:bodyPr wrap="none">
            <a:spAutoFit/>
          </a:bodyPr>
          <a:lstStyle/>
          <a:p>
            <a:r>
              <a:rPr lang="ru-RU" sz="1600" b="1" kern="0" dirty="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rPr>
              <a:t>Таблица </a:t>
            </a:r>
            <a:r>
              <a:rPr lang="ru-RU" sz="1600" b="1" kern="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8000</a:t>
            </a:r>
            <a:endParaRPr lang="ru-RU" sz="1600" kern="0" dirty="0">
              <a:solidFill>
                <a:srgbClr val="C00000"/>
              </a:solidFill>
              <a:latin typeface="Times New Roman" panose="02020603050405020304" pitchFamily="18" charset="0"/>
              <a:cs typeface="Times New Roman" panose="02020603050405020304" pitchFamily="18" charset="0"/>
            </a:endParaRPr>
          </a:p>
        </p:txBody>
      </p:sp>
      <p:sp>
        <p:nvSpPr>
          <p:cNvPr id="10" name="Овал 9"/>
          <p:cNvSpPr/>
          <p:nvPr/>
        </p:nvSpPr>
        <p:spPr>
          <a:xfrm>
            <a:off x="341376" y="3547871"/>
            <a:ext cx="3621024" cy="560833"/>
          </a:xfrm>
          <a:prstGeom prst="ellipse">
            <a:avLst/>
          </a:prstGeom>
          <a:no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Овал 10"/>
          <p:cNvSpPr/>
          <p:nvPr/>
        </p:nvSpPr>
        <p:spPr>
          <a:xfrm>
            <a:off x="341376" y="4803649"/>
            <a:ext cx="6047232" cy="932714"/>
          </a:xfrm>
          <a:prstGeom prst="ellipse">
            <a:avLst/>
          </a:prstGeom>
          <a:noFill/>
          <a:ln w="28575">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53678162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563B9B8-A9EA-4024-B6E8-ADAB6AD1D14A}"/>
              </a:ext>
            </a:extLst>
          </p:cNvPr>
          <p:cNvSpPr>
            <a:spLocks noGrp="1"/>
          </p:cNvSpPr>
          <p:nvPr>
            <p:ph type="title"/>
          </p:nvPr>
        </p:nvSpPr>
        <p:spPr>
          <a:xfrm>
            <a:off x="621383" y="252003"/>
            <a:ext cx="10515600" cy="1325563"/>
          </a:xfrm>
        </p:spPr>
        <p:txBody>
          <a:bodyPr>
            <a:normAutofit/>
          </a:bodyPr>
          <a:lstStyle/>
          <a:p>
            <a:pPr algn="ctr"/>
            <a:r>
              <a:rPr lang="ru-RU" sz="4000" dirty="0">
                <a:solidFill>
                  <a:schemeClr val="accent2">
                    <a:lumMod val="75000"/>
                  </a:schemeClr>
                </a:solidFill>
                <a:latin typeface="Times New Roman" panose="02020603050405020304" pitchFamily="18" charset="0"/>
                <a:ea typeface="+mn-ea"/>
                <a:cs typeface="Times New Roman" panose="02020603050405020304" pitchFamily="18" charset="0"/>
              </a:rPr>
              <a:t>Условие межгодового контроля</a:t>
            </a:r>
          </a:p>
        </p:txBody>
      </p:sp>
      <p:sp>
        <p:nvSpPr>
          <p:cNvPr id="3" name="Объект 2">
            <a:extLst>
              <a:ext uri="{FF2B5EF4-FFF2-40B4-BE49-F238E27FC236}">
                <a16:creationId xmlns:a16="http://schemas.microsoft.com/office/drawing/2014/main" id="{97052737-DDCE-46BD-8ECC-D2BE82833C08}"/>
              </a:ext>
            </a:extLst>
          </p:cNvPr>
          <p:cNvSpPr>
            <a:spLocks noGrp="1"/>
          </p:cNvSpPr>
          <p:nvPr>
            <p:ph idx="1"/>
          </p:nvPr>
        </p:nvSpPr>
        <p:spPr>
          <a:xfrm>
            <a:off x="518474" y="1829428"/>
            <a:ext cx="11349872" cy="4351338"/>
          </a:xfrm>
        </p:spPr>
        <p:txBody>
          <a:bodyPr>
            <a:normAutofit/>
          </a:bodyPr>
          <a:lstStyle/>
          <a:p>
            <a:pPr marL="0" indent="0">
              <a:buNone/>
            </a:pPr>
            <a:r>
              <a:rPr lang="ru-RU" sz="3200" dirty="0">
                <a:latin typeface="Times New Roman" panose="02020603050405020304" pitchFamily="18" charset="0"/>
                <a:cs typeface="Times New Roman" panose="02020603050405020304" pitchFamily="18" charset="0"/>
              </a:rPr>
              <a:t>Ф. 61 таб. 2000 стр. 1 гр. 17 должна быть </a:t>
            </a:r>
            <a:r>
              <a:rPr lang="ru-RU" sz="3200" b="1" u="sng" dirty="0">
                <a:latin typeface="Times New Roman" panose="02020603050405020304" pitchFamily="18" charset="0"/>
                <a:cs typeface="Times New Roman" panose="02020603050405020304" pitchFamily="18" charset="0"/>
              </a:rPr>
              <a:t>равна</a:t>
            </a:r>
            <a:r>
              <a:rPr lang="ru-RU" sz="3200" dirty="0">
                <a:latin typeface="Times New Roman" panose="02020603050405020304" pitchFamily="18" charset="0"/>
                <a:cs typeface="Times New Roman" panose="02020603050405020304" pitchFamily="18" charset="0"/>
              </a:rPr>
              <a:t> </a:t>
            </a: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ф. 61 таб. 2000 стр. 1 гр. 17 (формы 61 за предыдущий отчетный период) + ф. 61 таб. 2000 стр. 1 гр. 07 + гр. 09 + гр. 11 – гр. 12)</a:t>
            </a:r>
          </a:p>
        </p:txBody>
      </p:sp>
    </p:spTree>
    <p:extLst>
      <p:ext uri="{BB962C8B-B14F-4D97-AF65-F5344CB8AC3E}">
        <p14:creationId xmlns:p14="http://schemas.microsoft.com/office/powerpoint/2010/main" val="409300943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841883"/>
          </a:xfrm>
        </p:spPr>
        <p:txBody>
          <a:bodyPr>
            <a:noAutofit/>
          </a:bodyPr>
          <a:lstStyle/>
          <a:p>
            <a:pPr algn="ctr"/>
            <a:r>
              <a:rPr lang="ru-RU" sz="3200" dirty="0">
                <a:latin typeface="Times New Roman" panose="02020603050405020304" pitchFamily="18" charset="0"/>
                <a:cs typeface="Times New Roman" panose="02020603050405020304" pitchFamily="18" charset="0"/>
              </a:rPr>
              <a:t>Пациенты, имеющие диагноз В24, могут иметь стадии заболевания 4В или 5</a:t>
            </a:r>
          </a:p>
        </p:txBody>
      </p:sp>
      <p:sp>
        <p:nvSpPr>
          <p:cNvPr id="4" name="Прямоугольник 3"/>
          <p:cNvSpPr/>
          <p:nvPr/>
        </p:nvSpPr>
        <p:spPr>
          <a:xfrm>
            <a:off x="838200" y="2095722"/>
            <a:ext cx="10515600" cy="1569660"/>
          </a:xfrm>
          <a:prstGeom prst="rect">
            <a:avLst/>
          </a:prstGeom>
          <a:ln>
            <a:solidFill>
              <a:schemeClr val="accent1"/>
            </a:solidFill>
          </a:ln>
        </p:spPr>
        <p:txBody>
          <a:bodyPr wrap="square">
            <a:spAutoFit/>
          </a:bodyPr>
          <a:lstStyle/>
          <a:p>
            <a:pPr lvl="0"/>
            <a:r>
              <a:rPr lang="ru-RU" sz="2400" b="1" dirty="0">
                <a:solidFill>
                  <a:srgbClr val="000000"/>
                </a:solidFill>
                <a:latin typeface="Times New Roman" panose="02020603050405020304" pitchFamily="18" charset="0"/>
                <a:cs typeface="Times New Roman" panose="02020603050405020304" pitchFamily="18" charset="0"/>
              </a:rPr>
              <a:t>Болезнь, вызванная вирусом иммунодефицита человека [ВИЧ], неуточненная</a:t>
            </a:r>
            <a:endParaRPr lang="ru-RU" sz="2400" dirty="0">
              <a:solidFill>
                <a:srgbClr val="000000"/>
              </a:solidFill>
              <a:latin typeface="Times New Roman" panose="02020603050405020304" pitchFamily="18" charset="0"/>
              <a:cs typeface="Times New Roman" panose="02020603050405020304" pitchFamily="18" charset="0"/>
            </a:endParaRPr>
          </a:p>
          <a:p>
            <a:pPr lvl="0"/>
            <a:r>
              <a:rPr lang="ru-RU" sz="2400" dirty="0">
                <a:solidFill>
                  <a:srgbClr val="000000"/>
                </a:solidFill>
                <a:latin typeface="Times New Roman" panose="02020603050405020304" pitchFamily="18" charset="0"/>
                <a:cs typeface="Times New Roman" panose="02020603050405020304" pitchFamily="18" charset="0"/>
              </a:rPr>
              <a:t>Синдром приобретенного иммунодефицита [СПИД] БДУ</a:t>
            </a:r>
          </a:p>
          <a:p>
            <a:pPr lvl="0"/>
            <a:r>
              <a:rPr lang="ru-RU" sz="2400" dirty="0">
                <a:solidFill>
                  <a:srgbClr val="000000"/>
                </a:solidFill>
                <a:latin typeface="Times New Roman" panose="02020603050405020304" pitchFamily="18" charset="0"/>
                <a:cs typeface="Times New Roman" panose="02020603050405020304" pitchFamily="18" charset="0"/>
              </a:rPr>
              <a:t>СПИД-ассоциированный комплекс [САК] БДУ</a:t>
            </a:r>
          </a:p>
        </p:txBody>
      </p:sp>
      <p:sp>
        <p:nvSpPr>
          <p:cNvPr id="5" name="Прямоугольник 4"/>
          <p:cNvSpPr/>
          <p:nvPr/>
        </p:nvSpPr>
        <p:spPr>
          <a:xfrm>
            <a:off x="838200" y="1634057"/>
            <a:ext cx="697627" cy="461665"/>
          </a:xfrm>
          <a:prstGeom prst="rect">
            <a:avLst/>
          </a:prstGeom>
        </p:spPr>
        <p:txBody>
          <a:bodyPr wrap="none">
            <a:spAutoFit/>
          </a:bodyPr>
          <a:lstStyle/>
          <a:p>
            <a:r>
              <a:rPr lang="ru-RU" sz="2400" b="1" kern="0" dirty="0">
                <a:solidFill>
                  <a:sysClr val="windowText" lastClr="000000"/>
                </a:solidFill>
                <a:latin typeface="Times New Roman" panose="02020603050405020304" pitchFamily="18" charset="0"/>
                <a:cs typeface="Times New Roman" panose="02020603050405020304" pitchFamily="18" charset="0"/>
              </a:rPr>
              <a:t>В24</a:t>
            </a:r>
            <a:endParaRPr lang="ru-RU" sz="2400" kern="0" dirty="0">
              <a:solidFill>
                <a:sysClr val="windowText" lastClr="000000"/>
              </a:solidFill>
              <a:latin typeface="Times New Roman" panose="02020603050405020304" pitchFamily="18" charset="0"/>
              <a:cs typeface="Times New Roman" panose="02020603050405020304" pitchFamily="18" charset="0"/>
            </a:endParaRPr>
          </a:p>
        </p:txBody>
      </p:sp>
      <p:graphicFrame>
        <p:nvGraphicFramePr>
          <p:cNvPr id="6" name="Таблица 5"/>
          <p:cNvGraphicFramePr>
            <a:graphicFrameLocks noGrp="1"/>
          </p:cNvGraphicFramePr>
          <p:nvPr>
            <p:extLst>
              <p:ext uri="{D42A27DB-BD31-4B8C-83A1-F6EECF244321}">
                <p14:modId xmlns:p14="http://schemas.microsoft.com/office/powerpoint/2010/main" val="3216080943"/>
              </p:ext>
            </p:extLst>
          </p:nvPr>
        </p:nvGraphicFramePr>
        <p:xfrm>
          <a:off x="838200" y="3929572"/>
          <a:ext cx="10960604" cy="2152777"/>
        </p:xfrm>
        <a:graphic>
          <a:graphicData uri="http://schemas.openxmlformats.org/drawingml/2006/table">
            <a:tbl>
              <a:tblPr/>
              <a:tblGrid>
                <a:gridCol w="830570">
                  <a:extLst>
                    <a:ext uri="{9D8B030D-6E8A-4147-A177-3AD203B41FA5}">
                      <a16:colId xmlns:a16="http://schemas.microsoft.com/office/drawing/2014/main" val="20000"/>
                    </a:ext>
                  </a:extLst>
                </a:gridCol>
                <a:gridCol w="1826768">
                  <a:extLst>
                    <a:ext uri="{9D8B030D-6E8A-4147-A177-3AD203B41FA5}">
                      <a16:colId xmlns:a16="http://schemas.microsoft.com/office/drawing/2014/main" val="20001"/>
                    </a:ext>
                  </a:extLst>
                </a:gridCol>
                <a:gridCol w="830570">
                  <a:extLst>
                    <a:ext uri="{9D8B030D-6E8A-4147-A177-3AD203B41FA5}">
                      <a16:colId xmlns:a16="http://schemas.microsoft.com/office/drawing/2014/main" val="20002"/>
                    </a:ext>
                  </a:extLst>
                </a:gridCol>
                <a:gridCol w="830570">
                  <a:extLst>
                    <a:ext uri="{9D8B030D-6E8A-4147-A177-3AD203B41FA5}">
                      <a16:colId xmlns:a16="http://schemas.microsoft.com/office/drawing/2014/main" val="20003"/>
                    </a:ext>
                  </a:extLst>
                </a:gridCol>
                <a:gridCol w="830570">
                  <a:extLst>
                    <a:ext uri="{9D8B030D-6E8A-4147-A177-3AD203B41FA5}">
                      <a16:colId xmlns:a16="http://schemas.microsoft.com/office/drawing/2014/main" val="20004"/>
                    </a:ext>
                  </a:extLst>
                </a:gridCol>
                <a:gridCol w="830570">
                  <a:extLst>
                    <a:ext uri="{9D8B030D-6E8A-4147-A177-3AD203B41FA5}">
                      <a16:colId xmlns:a16="http://schemas.microsoft.com/office/drawing/2014/main" val="20005"/>
                    </a:ext>
                  </a:extLst>
                </a:gridCol>
                <a:gridCol w="830570">
                  <a:extLst>
                    <a:ext uri="{9D8B030D-6E8A-4147-A177-3AD203B41FA5}">
                      <a16:colId xmlns:a16="http://schemas.microsoft.com/office/drawing/2014/main" val="20006"/>
                    </a:ext>
                  </a:extLst>
                </a:gridCol>
                <a:gridCol w="830570">
                  <a:extLst>
                    <a:ext uri="{9D8B030D-6E8A-4147-A177-3AD203B41FA5}">
                      <a16:colId xmlns:a16="http://schemas.microsoft.com/office/drawing/2014/main" val="20007"/>
                    </a:ext>
                  </a:extLst>
                </a:gridCol>
                <a:gridCol w="830570">
                  <a:extLst>
                    <a:ext uri="{9D8B030D-6E8A-4147-A177-3AD203B41FA5}">
                      <a16:colId xmlns:a16="http://schemas.microsoft.com/office/drawing/2014/main" val="20008"/>
                    </a:ext>
                  </a:extLst>
                </a:gridCol>
                <a:gridCol w="830570">
                  <a:extLst>
                    <a:ext uri="{9D8B030D-6E8A-4147-A177-3AD203B41FA5}">
                      <a16:colId xmlns:a16="http://schemas.microsoft.com/office/drawing/2014/main" val="20009"/>
                    </a:ext>
                  </a:extLst>
                </a:gridCol>
                <a:gridCol w="829353">
                  <a:extLst>
                    <a:ext uri="{9D8B030D-6E8A-4147-A177-3AD203B41FA5}">
                      <a16:colId xmlns:a16="http://schemas.microsoft.com/office/drawing/2014/main" val="20010"/>
                    </a:ext>
                  </a:extLst>
                </a:gridCol>
                <a:gridCol w="829353">
                  <a:extLst>
                    <a:ext uri="{9D8B030D-6E8A-4147-A177-3AD203B41FA5}">
                      <a16:colId xmlns:a16="http://schemas.microsoft.com/office/drawing/2014/main" val="20011"/>
                    </a:ext>
                  </a:extLst>
                </a:gridCol>
              </a:tblGrid>
              <a:tr h="0">
                <a:tc rowSpan="2">
                  <a:txBody>
                    <a:bodyPr/>
                    <a:lstStyle/>
                    <a:p>
                      <a:pPr algn="ct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Формы ВИЧ-инфекции</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N строки</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Код </a:t>
                      </a:r>
                      <a:r>
                        <a:rPr lang="ru-RU" sz="12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МКБ-10</a:t>
                      </a:r>
                      <a:endParaRPr lang="ru-RU" sz="1100" u="none"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9">
                  <a:txBody>
                    <a:bodyPr/>
                    <a:lstStyle/>
                    <a:p>
                      <a:pPr algn="ct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из общего числа зарегистрированных пациентов с болезнью, вызванной ВИЧ (гр. 6) имели клиническую стадию заболевания</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0">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2А</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2Б</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2В</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3</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4А</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4Б</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4В</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5</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стадия не установлена</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3</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19</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20</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21</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22</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23</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24</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25</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26</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27</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0">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Зарегистрировано пациентов с болезнью, вызванной ВИЧ, всего</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B20 - B24</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14355190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63809" y="1486386"/>
            <a:ext cx="11384436" cy="4262178"/>
          </a:xfrm>
        </p:spPr>
        <p:txBody>
          <a:bodyPr>
            <a:noAutofit/>
          </a:bodyPr>
          <a:lstStyle/>
          <a:p>
            <a:pPr>
              <a:buClr>
                <a:schemeClr val="accent2">
                  <a:lumMod val="75000"/>
                </a:schemeClr>
              </a:buClr>
            </a:pPr>
            <a:r>
              <a:rPr lang="ru-RU" sz="3200" b="1" dirty="0">
                <a:latin typeface="Times New Roman" panose="02020603050405020304" pitchFamily="18" charset="0"/>
                <a:cs typeface="Times New Roman" panose="02020603050405020304" pitchFamily="18" charset="0"/>
              </a:rPr>
              <a:t>Во всех таблицах, где требуется внесение количества </a:t>
            </a:r>
            <a:r>
              <a:rPr lang="en-US" sz="3200" b="1" dirty="0">
                <a:latin typeface="Times New Roman" panose="02020603050405020304" pitchFamily="18" charset="0"/>
                <a:cs typeface="Times New Roman" panose="02020603050405020304" pitchFamily="18" charset="0"/>
              </a:rPr>
              <a:t>CD4</a:t>
            </a:r>
            <a:r>
              <a:rPr lang="ru-RU" sz="3200" b="1" dirty="0">
                <a:latin typeface="Times New Roman" panose="02020603050405020304" pitchFamily="18" charset="0"/>
                <a:cs typeface="Times New Roman" panose="02020603050405020304" pitchFamily="18" charset="0"/>
              </a:rPr>
              <a:t> </a:t>
            </a:r>
            <a:br>
              <a:rPr lang="ru-RU" sz="3200" b="1" dirty="0">
                <a:latin typeface="Times New Roman" panose="02020603050405020304" pitchFamily="18" charset="0"/>
                <a:cs typeface="Times New Roman" panose="02020603050405020304" pitchFamily="18" charset="0"/>
              </a:rPr>
            </a:br>
            <a:r>
              <a:rPr lang="ru-RU" sz="3200" b="1" dirty="0">
                <a:latin typeface="Times New Roman" panose="02020603050405020304" pitchFamily="18" charset="0"/>
                <a:cs typeface="Times New Roman" panose="02020603050405020304" pitchFamily="18" charset="0"/>
              </a:rPr>
              <a:t>Т-лимфоцитов, вносится последний показатель за отчетный период, в том числе у впервые выявленных больных</a:t>
            </a:r>
          </a:p>
          <a:p>
            <a:pPr>
              <a:buClr>
                <a:schemeClr val="accent2">
                  <a:lumMod val="75000"/>
                </a:schemeClr>
              </a:buClr>
            </a:pPr>
            <a:endParaRPr lang="ru-RU" sz="3200" b="1" dirty="0">
              <a:latin typeface="Times New Roman" panose="02020603050405020304" pitchFamily="18" charset="0"/>
              <a:cs typeface="Times New Roman" panose="02020603050405020304" pitchFamily="18" charset="0"/>
            </a:endParaRPr>
          </a:p>
          <a:p>
            <a:pPr>
              <a:buClr>
                <a:schemeClr val="accent2">
                  <a:lumMod val="75000"/>
                </a:schemeClr>
              </a:buClr>
            </a:pPr>
            <a:r>
              <a:rPr lang="ru-RU" sz="3200" b="1" dirty="0">
                <a:latin typeface="Times New Roman" panose="02020603050405020304" pitchFamily="18" charset="0"/>
                <a:cs typeface="Times New Roman" panose="02020603050405020304" pitchFamily="18" charset="0"/>
              </a:rPr>
              <a:t>Неопределяемой вирусной нагрузкой считается уровень РНК ВИЧ менее 200 копий/мл</a:t>
            </a:r>
          </a:p>
          <a:p>
            <a:pPr>
              <a:buClr>
                <a:schemeClr val="accent2">
                  <a:lumMod val="75000"/>
                </a:schemeClr>
              </a:buClr>
            </a:pP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3008246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27CFB978-2FD7-4242-8150-A2EC2BE3C4D4}"/>
              </a:ext>
            </a:extLst>
          </p:cNvPr>
          <p:cNvSpPr>
            <a:spLocks noGrp="1"/>
          </p:cNvSpPr>
          <p:nvPr>
            <p:ph type="title"/>
          </p:nvPr>
        </p:nvSpPr>
        <p:spPr>
          <a:xfrm>
            <a:off x="838200" y="365125"/>
            <a:ext cx="10515600" cy="847855"/>
          </a:xfrm>
        </p:spPr>
        <p:txBody>
          <a:bodyPr>
            <a:normAutofit fontScale="90000"/>
          </a:bodyPr>
          <a:lstStyle/>
          <a:p>
            <a:pPr algn="ctr"/>
            <a:r>
              <a:rPr lang="ru-RU" sz="400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Сопоставление </a:t>
            </a:r>
            <a:r>
              <a:rPr lang="ru-RU" sz="4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r>
            <a:br>
              <a:rPr lang="ru-RU" sz="4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br>
            <a:r>
              <a:rPr lang="ru-RU" sz="40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Ф. ФГСН № 61 и ФРВИЧ</a:t>
            </a:r>
            <a:endParaRPr lang="ru-RU" sz="4000" dirty="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5" name="Объект 4">
            <a:extLst>
              <a:ext uri="{FF2B5EF4-FFF2-40B4-BE49-F238E27FC236}">
                <a16:creationId xmlns:a16="http://schemas.microsoft.com/office/drawing/2014/main" id="{A3DFCF8C-260B-4319-A0F7-9A9CF1C674B5}"/>
              </a:ext>
            </a:extLst>
          </p:cNvPr>
          <p:cNvSpPr>
            <a:spLocks noGrp="1"/>
          </p:cNvSpPr>
          <p:nvPr>
            <p:ph idx="1"/>
          </p:nvPr>
        </p:nvSpPr>
        <p:spPr>
          <a:xfrm>
            <a:off x="576213" y="1825625"/>
            <a:ext cx="11039573" cy="2737497"/>
          </a:xfrm>
        </p:spPr>
        <p:txBody>
          <a:bodyPr>
            <a:normAutofit/>
          </a:bodyPr>
          <a:lstStyle/>
          <a:p>
            <a:pPr algn="just">
              <a:buClr>
                <a:schemeClr val="accent2">
                  <a:lumMod val="75000"/>
                </a:schemeClr>
              </a:buClr>
            </a:pPr>
            <a:r>
              <a:rPr lang="ru-RU" dirty="0" smtClean="0">
                <a:latin typeface="Times New Roman" panose="02020603050405020304" pitchFamily="18" charset="0"/>
                <a:cs typeface="Times New Roman" panose="02020603050405020304" pitchFamily="18" charset="0"/>
              </a:rPr>
              <a:t>С учетом того, что форма ФГСН № 61 формируется и выгружается из ФРВИЧ, качество ведения ФРВИЧ является очень важным аспектом при анализе статистических данных.</a:t>
            </a:r>
          </a:p>
          <a:p>
            <a:pPr algn="just">
              <a:buClr>
                <a:schemeClr val="accent2">
                  <a:lumMod val="75000"/>
                </a:schemeClr>
              </a:buClr>
            </a:pP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6976394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521DF9F-FADD-43C0-927F-8A07A0BB5CD3}"/>
              </a:ext>
            </a:extLst>
          </p:cNvPr>
          <p:cNvSpPr>
            <a:spLocks noGrp="1"/>
          </p:cNvSpPr>
          <p:nvPr>
            <p:ph type="title"/>
          </p:nvPr>
        </p:nvSpPr>
        <p:spPr>
          <a:xfrm>
            <a:off x="838200" y="416286"/>
            <a:ext cx="10515600" cy="765803"/>
          </a:xfrm>
        </p:spPr>
        <p:txBody>
          <a:bodyPr>
            <a:normAutofit fontScale="90000"/>
          </a:bodyPr>
          <a:lstStyle/>
          <a:p>
            <a:pPr algn="ctr"/>
            <a:r>
              <a:rPr lang="ru-RU" sz="4000" dirty="0">
                <a:solidFill>
                  <a:schemeClr val="accent2">
                    <a:lumMod val="75000"/>
                  </a:schemeClr>
                </a:solidFill>
                <a:latin typeface="Times New Roman" panose="02020603050405020304" pitchFamily="18" charset="0"/>
                <a:cs typeface="Times New Roman" panose="02020603050405020304" pitchFamily="18" charset="0"/>
              </a:rPr>
              <a:t>Мониторинг показателей ФРВИЧ для сравнения</a:t>
            </a:r>
          </a:p>
        </p:txBody>
      </p:sp>
      <p:sp>
        <p:nvSpPr>
          <p:cNvPr id="4" name="Объект 2">
            <a:extLst>
              <a:ext uri="{FF2B5EF4-FFF2-40B4-BE49-F238E27FC236}">
                <a16:creationId xmlns:a16="http://schemas.microsoft.com/office/drawing/2014/main" id="{83884F2E-2917-4E0E-A4CA-F9F87566D8E3}"/>
              </a:ext>
            </a:extLst>
          </p:cNvPr>
          <p:cNvSpPr>
            <a:spLocks noGrp="1"/>
          </p:cNvSpPr>
          <p:nvPr>
            <p:ph idx="1"/>
          </p:nvPr>
        </p:nvSpPr>
        <p:spPr>
          <a:xfrm>
            <a:off x="619448" y="1304144"/>
            <a:ext cx="10953104" cy="4901783"/>
          </a:xfrm>
        </p:spPr>
        <p:txBody>
          <a:bodyPr>
            <a:noAutofit/>
          </a:bodyPr>
          <a:lstStyle/>
          <a:p>
            <a:pPr algn="just">
              <a:buClr>
                <a:schemeClr val="accent2">
                  <a:lumMod val="75000"/>
                </a:schemeClr>
              </a:buClr>
            </a:pPr>
            <a:r>
              <a:rPr lang="ru-RU" sz="2600" dirty="0">
                <a:latin typeface="Times New Roman" panose="02020603050405020304" pitchFamily="18" charset="0"/>
                <a:cs typeface="Times New Roman" panose="02020603050405020304" pitchFamily="18" charset="0"/>
              </a:rPr>
              <a:t>Число пациентов с впервые в жизни установленным диагнозом</a:t>
            </a:r>
          </a:p>
          <a:p>
            <a:pPr algn="just">
              <a:buClr>
                <a:schemeClr val="accent2">
                  <a:lumMod val="75000"/>
                </a:schemeClr>
              </a:buClr>
            </a:pPr>
            <a:r>
              <a:rPr lang="ru-RU" sz="2600" dirty="0">
                <a:latin typeface="Times New Roman" panose="02020603050405020304" pitchFamily="18" charset="0"/>
                <a:cs typeface="Times New Roman" panose="02020603050405020304" pitchFamily="18" charset="0"/>
              </a:rPr>
              <a:t>Число пациентов, находившихся под диспансерным наблюдением в течение отчетного периода</a:t>
            </a:r>
          </a:p>
          <a:p>
            <a:pPr algn="just">
              <a:buClr>
                <a:schemeClr val="accent2">
                  <a:lumMod val="75000"/>
                </a:schemeClr>
              </a:buClr>
            </a:pPr>
            <a:r>
              <a:rPr lang="ru-RU" sz="2600" dirty="0">
                <a:latin typeface="Times New Roman" panose="02020603050405020304" pitchFamily="18" charset="0"/>
                <a:cs typeface="Times New Roman" panose="02020603050405020304" pitchFamily="18" charset="0"/>
              </a:rPr>
              <a:t>Число пациентов, находившихся под диспансерным наблюдением на конец отчетного периода</a:t>
            </a:r>
          </a:p>
          <a:p>
            <a:pPr algn="just">
              <a:buClr>
                <a:schemeClr val="accent2">
                  <a:lumMod val="75000"/>
                </a:schemeClr>
              </a:buClr>
            </a:pPr>
            <a:r>
              <a:rPr lang="ru-RU" sz="2600" dirty="0">
                <a:latin typeface="Times New Roman" panose="02020603050405020304" pitchFamily="18" charset="0"/>
                <a:cs typeface="Times New Roman" panose="02020603050405020304" pitchFamily="18" charset="0"/>
              </a:rPr>
              <a:t>Число пациентов, получавших антиретровирусную терапию в течение отчетного периода</a:t>
            </a:r>
          </a:p>
          <a:p>
            <a:pPr algn="just">
              <a:buClr>
                <a:schemeClr val="accent2">
                  <a:lumMod val="75000"/>
                </a:schemeClr>
              </a:buClr>
            </a:pPr>
            <a:r>
              <a:rPr lang="ru-RU" sz="2600" dirty="0">
                <a:latin typeface="Times New Roman" panose="02020603050405020304" pitchFamily="18" charset="0"/>
                <a:cs typeface="Times New Roman" panose="02020603050405020304" pitchFamily="18" charset="0"/>
              </a:rPr>
              <a:t>Внесение данных по путям передачи ВИЧ у впервые выявленных пациентов с ВИЧ-инфекцией  </a:t>
            </a:r>
          </a:p>
          <a:p>
            <a:pPr algn="just">
              <a:buClr>
                <a:schemeClr val="accent2">
                  <a:lumMod val="75000"/>
                </a:schemeClr>
              </a:buClr>
            </a:pPr>
            <a:r>
              <a:rPr lang="ru-RU" sz="2600" dirty="0">
                <a:latin typeface="Times New Roman" panose="02020603050405020304" pitchFamily="18" charset="0"/>
                <a:cs typeface="Times New Roman" panose="02020603050405020304" pitchFamily="18" charset="0"/>
              </a:rPr>
              <a:t>Число пациентов, снятых с диспансерного наблюдения в связи со смертью</a:t>
            </a:r>
          </a:p>
        </p:txBody>
      </p:sp>
    </p:spTree>
    <p:extLst>
      <p:ext uri="{BB962C8B-B14F-4D97-AF65-F5344CB8AC3E}">
        <p14:creationId xmlns:p14="http://schemas.microsoft.com/office/powerpoint/2010/main" val="333215712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6D7B3A5-3987-4120-82AF-9A285ED8B17F}"/>
              </a:ext>
            </a:extLst>
          </p:cNvPr>
          <p:cNvSpPr>
            <a:spLocks noGrp="1"/>
          </p:cNvSpPr>
          <p:nvPr>
            <p:ph type="title"/>
          </p:nvPr>
        </p:nvSpPr>
        <p:spPr>
          <a:xfrm>
            <a:off x="2337627" y="919317"/>
            <a:ext cx="7303676" cy="605481"/>
          </a:xfrm>
          <a:noFill/>
        </p:spPr>
        <p:txBody>
          <a:bodyPr vert="horz" lIns="68580" tIns="34290" rIns="68580" bIns="34290" rtlCol="0" anchor="ctr">
            <a:normAutofit fontScale="90000"/>
          </a:bodyPr>
          <a:lstStyle/>
          <a:p>
            <a:pPr algn="ctr"/>
            <a:r>
              <a:rPr lang="ru-RU" sz="2100" dirty="0">
                <a:cs typeface="Arial" panose="020B0604020202020204" pitchFamily="34" charset="0"/>
              </a:rPr>
              <a:t>Качество внесения сведений о выписанных </a:t>
            </a:r>
            <a:r>
              <a:rPr lang="en-US" sz="2100" dirty="0">
                <a:cs typeface="Arial" panose="020B0604020202020204" pitchFamily="34" charset="0"/>
              </a:rPr>
              <a:t/>
            </a:r>
            <a:br>
              <a:rPr lang="en-US" sz="2100" dirty="0">
                <a:cs typeface="Arial" panose="020B0604020202020204" pitchFamily="34" charset="0"/>
              </a:rPr>
            </a:br>
            <a:r>
              <a:rPr lang="ru-RU" sz="2100" dirty="0">
                <a:cs typeface="Arial" panose="020B0604020202020204" pitchFamily="34" charset="0"/>
              </a:rPr>
              <a:t>и отпущенных рецептах</a:t>
            </a:r>
          </a:p>
        </p:txBody>
      </p:sp>
      <p:graphicFrame>
        <p:nvGraphicFramePr>
          <p:cNvPr id="6" name="Таблица 5">
            <a:extLst>
              <a:ext uri="{FF2B5EF4-FFF2-40B4-BE49-F238E27FC236}">
                <a16:creationId xmlns:a16="http://schemas.microsoft.com/office/drawing/2014/main" id="{7933A3EE-42BD-4F57-8508-9E011994373E}"/>
              </a:ext>
            </a:extLst>
          </p:cNvPr>
          <p:cNvGraphicFramePr>
            <a:graphicFrameLocks noGrp="1"/>
          </p:cNvGraphicFramePr>
          <p:nvPr>
            <p:extLst/>
          </p:nvPr>
        </p:nvGraphicFramePr>
        <p:xfrm>
          <a:off x="2351585" y="1531940"/>
          <a:ext cx="7289719" cy="4509852"/>
        </p:xfrm>
        <a:graphic>
          <a:graphicData uri="http://schemas.openxmlformats.org/drawingml/2006/table">
            <a:tbl>
              <a:tblPr/>
              <a:tblGrid>
                <a:gridCol w="2343454">
                  <a:extLst>
                    <a:ext uri="{9D8B030D-6E8A-4147-A177-3AD203B41FA5}">
                      <a16:colId xmlns:a16="http://schemas.microsoft.com/office/drawing/2014/main" val="2395853985"/>
                    </a:ext>
                  </a:extLst>
                </a:gridCol>
                <a:gridCol w="1591811">
                  <a:extLst>
                    <a:ext uri="{9D8B030D-6E8A-4147-A177-3AD203B41FA5}">
                      <a16:colId xmlns:a16="http://schemas.microsoft.com/office/drawing/2014/main" val="3276948738"/>
                    </a:ext>
                  </a:extLst>
                </a:gridCol>
                <a:gridCol w="1717643">
                  <a:extLst>
                    <a:ext uri="{9D8B030D-6E8A-4147-A177-3AD203B41FA5}">
                      <a16:colId xmlns:a16="http://schemas.microsoft.com/office/drawing/2014/main" val="1139668793"/>
                    </a:ext>
                  </a:extLst>
                </a:gridCol>
                <a:gridCol w="1636811">
                  <a:extLst>
                    <a:ext uri="{9D8B030D-6E8A-4147-A177-3AD203B41FA5}">
                      <a16:colId xmlns:a16="http://schemas.microsoft.com/office/drawing/2014/main" val="3574220736"/>
                    </a:ext>
                  </a:extLst>
                </a:gridCol>
              </a:tblGrid>
              <a:tr h="1404137">
                <a:tc>
                  <a:txBody>
                    <a:bodyPr/>
                    <a:lstStyle/>
                    <a:p>
                      <a:pPr algn="ctr" fontAlgn="ctr"/>
                      <a:r>
                        <a:rPr lang="ru-RU" sz="1400" b="1" i="0" u="none" strike="noStrike" dirty="0">
                          <a:solidFill>
                            <a:srgbClr val="000000"/>
                          </a:solidFill>
                          <a:latin typeface="Arial" panose="020B0604020202020204" pitchFamily="34" charset="0"/>
                          <a:cs typeface="Arial" panose="020B0604020202020204" pitchFamily="34" charset="0"/>
                        </a:rPr>
                        <a:t>Субъект РФ</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400" b="1" i="0" u="none" strike="noStrike" dirty="0">
                          <a:solidFill>
                            <a:srgbClr val="000000"/>
                          </a:solidFill>
                          <a:latin typeface="Arial" panose="020B0604020202020204" pitchFamily="34" charset="0"/>
                          <a:cs typeface="Arial" panose="020B0604020202020204" pitchFamily="34" charset="0"/>
                        </a:rPr>
                        <a:t>Количество открытых РЗ с внесенными сведениями об отпущенных рецептах</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400" b="1" i="0" u="none" strike="noStrike" dirty="0">
                          <a:solidFill>
                            <a:srgbClr val="000000"/>
                          </a:solidFill>
                          <a:latin typeface="Arial" panose="020B0604020202020204" pitchFamily="34" charset="0"/>
                          <a:cs typeface="Arial" panose="020B0604020202020204" pitchFamily="34" charset="0"/>
                        </a:rPr>
                        <a:t>Количество открытых РЗ с  внесенными сведениями о выписанных рецептах</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fontAlgn="ctr"/>
                      <a:r>
                        <a:rPr lang="ru-RU" sz="1400" b="1" i="0" u="none" strike="noStrike" dirty="0">
                          <a:solidFill>
                            <a:srgbClr val="000000"/>
                          </a:solidFill>
                          <a:latin typeface="Arial" panose="020B0604020202020204" pitchFamily="34" charset="0"/>
                          <a:cs typeface="Arial" panose="020B0604020202020204" pitchFamily="34" charset="0"/>
                        </a:rPr>
                        <a:t>% отпущенных рецептов от выписанных</a:t>
                      </a:r>
                    </a:p>
                  </a:txBody>
                  <a:tcPr marL="4763" marR="4763" marT="476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3833151199"/>
                  </a:ext>
                </a:extLst>
              </a:tr>
              <a:tr h="267131">
                <a:tc>
                  <a:txBody>
                    <a:bodyPr/>
                    <a:lstStyle/>
                    <a:p>
                      <a:pPr algn="l" fontAlgn="ctr"/>
                      <a:r>
                        <a:rPr lang="ru-RU" sz="1400" b="0" i="0" u="none" strike="noStrike" dirty="0">
                          <a:solidFill>
                            <a:srgbClr val="000000"/>
                          </a:solidFill>
                          <a:effectLst/>
                          <a:latin typeface="Arial" panose="020B0604020202020204" pitchFamily="34" charset="0"/>
                          <a:cs typeface="Arial" panose="020B0604020202020204" pitchFamily="34" charset="0"/>
                        </a:rPr>
                        <a:t>Забайкальский край</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3797</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KZ" sz="1400" b="0" i="0" u="none" strike="noStrike">
                          <a:solidFill>
                            <a:srgbClr val="000000"/>
                          </a:solidFill>
                          <a:effectLst/>
                          <a:latin typeface="Arial" panose="020B0604020202020204" pitchFamily="34" charset="0"/>
                          <a:cs typeface="Arial" panose="020B0604020202020204" pitchFamily="34" charset="0"/>
                        </a:rPr>
                        <a:t>3888</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KZ" sz="1400" b="0" i="0" u="none" strike="noStrike">
                          <a:solidFill>
                            <a:srgbClr val="000000"/>
                          </a:solidFill>
                          <a:effectLst/>
                          <a:latin typeface="Arial" panose="020B0604020202020204" pitchFamily="34" charset="0"/>
                          <a:cs typeface="Arial" panose="020B0604020202020204" pitchFamily="34" charset="0"/>
                        </a:rPr>
                        <a:t>97,66</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70603511"/>
                  </a:ext>
                </a:extLst>
              </a:tr>
              <a:tr h="426004">
                <a:tc>
                  <a:txBody>
                    <a:bodyPr/>
                    <a:lstStyle/>
                    <a:p>
                      <a:pPr algn="l" fontAlgn="ctr"/>
                      <a:r>
                        <a:rPr lang="ru-RU" sz="1400" b="0" i="0" u="none" strike="noStrike" dirty="0">
                          <a:solidFill>
                            <a:srgbClr val="000000"/>
                          </a:solidFill>
                          <a:effectLst/>
                          <a:latin typeface="Arial" panose="020B0604020202020204" pitchFamily="34" charset="0"/>
                          <a:cs typeface="Arial" panose="020B0604020202020204" pitchFamily="34" charset="0"/>
                        </a:rPr>
                        <a:t>Еврейская автономная область</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326</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328</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a:solidFill>
                            <a:srgbClr val="000000"/>
                          </a:solidFill>
                          <a:effectLst/>
                          <a:latin typeface="Arial" panose="020B0604020202020204" pitchFamily="34" charset="0"/>
                          <a:cs typeface="Arial" panose="020B0604020202020204" pitchFamily="34" charset="0"/>
                        </a:rPr>
                        <a:t>99,39</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0002"/>
                  </a:ext>
                </a:extLst>
              </a:tr>
              <a:tr h="255746">
                <a:tc>
                  <a:txBody>
                    <a:bodyPr/>
                    <a:lstStyle/>
                    <a:p>
                      <a:pPr algn="l" fontAlgn="ctr"/>
                      <a:r>
                        <a:rPr lang="ru-RU" sz="1400" b="0" i="0" u="none" strike="noStrike" dirty="0">
                          <a:solidFill>
                            <a:srgbClr val="000000"/>
                          </a:solidFill>
                          <a:effectLst/>
                          <a:latin typeface="Arial" panose="020B0604020202020204" pitchFamily="34" charset="0"/>
                          <a:cs typeface="Arial" panose="020B0604020202020204" pitchFamily="34" charset="0"/>
                        </a:rPr>
                        <a:t>Приморский край</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a:solidFill>
                            <a:srgbClr val="000000"/>
                          </a:solidFill>
                          <a:effectLst/>
                          <a:latin typeface="Arial" panose="020B0604020202020204" pitchFamily="34" charset="0"/>
                          <a:cs typeface="Arial" panose="020B0604020202020204" pitchFamily="34" charset="0"/>
                        </a:rPr>
                        <a:t>8082</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8126</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99,46</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0003"/>
                  </a:ext>
                </a:extLst>
              </a:tr>
              <a:tr h="245424">
                <a:tc>
                  <a:txBody>
                    <a:bodyPr/>
                    <a:lstStyle/>
                    <a:p>
                      <a:pPr algn="l" fontAlgn="ctr"/>
                      <a:r>
                        <a:rPr lang="ru-RU" sz="1400" b="0" i="0" u="none" strike="noStrike" dirty="0">
                          <a:solidFill>
                            <a:srgbClr val="000000"/>
                          </a:solidFill>
                          <a:effectLst/>
                          <a:latin typeface="Arial" panose="020B0604020202020204" pitchFamily="34" charset="0"/>
                          <a:cs typeface="Arial" panose="020B0604020202020204" pitchFamily="34" charset="0"/>
                        </a:rPr>
                        <a:t>Камчатский край</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952</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a:solidFill>
                            <a:srgbClr val="000000"/>
                          </a:solidFill>
                          <a:effectLst/>
                          <a:latin typeface="Arial" panose="020B0604020202020204" pitchFamily="34" charset="0"/>
                          <a:cs typeface="Arial" panose="020B0604020202020204" pitchFamily="34" charset="0"/>
                        </a:rPr>
                        <a:t>957</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99,48</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0004"/>
                  </a:ext>
                </a:extLst>
              </a:tr>
              <a:tr h="245424">
                <a:tc>
                  <a:txBody>
                    <a:bodyPr/>
                    <a:lstStyle/>
                    <a:p>
                      <a:pPr algn="l" fontAlgn="ctr"/>
                      <a:r>
                        <a:rPr lang="ru-RU" sz="1400" b="0" i="0" u="none" strike="noStrike" dirty="0">
                          <a:solidFill>
                            <a:srgbClr val="000000"/>
                          </a:solidFill>
                          <a:effectLst/>
                          <a:latin typeface="Arial" panose="020B0604020202020204" pitchFamily="34" charset="0"/>
                          <a:cs typeface="Arial" panose="020B0604020202020204" pitchFamily="34" charset="0"/>
                        </a:rPr>
                        <a:t>Республика Бурятия</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5906</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a:solidFill>
                            <a:srgbClr val="000000"/>
                          </a:solidFill>
                          <a:effectLst/>
                          <a:latin typeface="Arial" panose="020B0604020202020204" pitchFamily="34" charset="0"/>
                          <a:cs typeface="Arial" panose="020B0604020202020204" pitchFamily="34" charset="0"/>
                        </a:rPr>
                        <a:t>5920</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99,76</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0005"/>
                  </a:ext>
                </a:extLst>
              </a:tr>
              <a:tr h="245424">
                <a:tc>
                  <a:txBody>
                    <a:bodyPr/>
                    <a:lstStyle/>
                    <a:p>
                      <a:pPr algn="l" fontAlgn="ctr"/>
                      <a:r>
                        <a:rPr lang="ru-RU" sz="1400" b="0" i="0" u="none" strike="noStrike" dirty="0">
                          <a:solidFill>
                            <a:srgbClr val="000000"/>
                          </a:solidFill>
                          <a:effectLst/>
                          <a:latin typeface="Arial" panose="020B0604020202020204" pitchFamily="34" charset="0"/>
                          <a:cs typeface="Arial" panose="020B0604020202020204" pitchFamily="34" charset="0"/>
                        </a:rPr>
                        <a:t>Магаданская область</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504</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505</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99,80</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0006"/>
                  </a:ext>
                </a:extLst>
              </a:tr>
              <a:tr h="245424">
                <a:tc>
                  <a:txBody>
                    <a:bodyPr/>
                    <a:lstStyle/>
                    <a:p>
                      <a:pPr algn="l" fontAlgn="ctr"/>
                      <a:r>
                        <a:rPr lang="ru-RU" sz="1400" b="0" i="0" u="none" strike="noStrike" dirty="0">
                          <a:solidFill>
                            <a:srgbClr val="000000"/>
                          </a:solidFill>
                          <a:effectLst/>
                          <a:latin typeface="Arial" panose="020B0604020202020204" pitchFamily="34" charset="0"/>
                          <a:cs typeface="Arial" panose="020B0604020202020204" pitchFamily="34" charset="0"/>
                        </a:rPr>
                        <a:t>Амурская область</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1045</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1046</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99,90</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0007"/>
                  </a:ext>
                </a:extLst>
              </a:tr>
              <a:tr h="245424">
                <a:tc>
                  <a:txBody>
                    <a:bodyPr/>
                    <a:lstStyle/>
                    <a:p>
                      <a:pPr algn="l" fontAlgn="ctr"/>
                      <a:r>
                        <a:rPr lang="ru-RU" sz="1400" b="0" i="0" u="none" strike="noStrike">
                          <a:solidFill>
                            <a:srgbClr val="000000"/>
                          </a:solidFill>
                          <a:effectLst/>
                          <a:latin typeface="Arial" panose="020B0604020202020204" pitchFamily="34" charset="0"/>
                          <a:cs typeface="Arial" panose="020B0604020202020204" pitchFamily="34" charset="0"/>
                        </a:rPr>
                        <a:t>Хабаровский край</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a:solidFill>
                            <a:srgbClr val="000000"/>
                          </a:solidFill>
                          <a:effectLst/>
                          <a:latin typeface="Arial" panose="020B0604020202020204" pitchFamily="34" charset="0"/>
                          <a:cs typeface="Arial" panose="020B0604020202020204" pitchFamily="34" charset="0"/>
                        </a:rPr>
                        <a:t>3012</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3013</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99,97</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0008"/>
                  </a:ext>
                </a:extLst>
              </a:tr>
              <a:tr h="245424">
                <a:tc>
                  <a:txBody>
                    <a:bodyPr/>
                    <a:lstStyle/>
                    <a:p>
                      <a:pPr algn="l" fontAlgn="ctr"/>
                      <a:r>
                        <a:rPr lang="ru-RU" sz="1400" b="0" i="0" u="none" strike="noStrike">
                          <a:solidFill>
                            <a:srgbClr val="000000"/>
                          </a:solidFill>
                          <a:effectLst/>
                          <a:latin typeface="Arial" panose="020B0604020202020204" pitchFamily="34" charset="0"/>
                          <a:cs typeface="Arial" panose="020B0604020202020204" pitchFamily="34" charset="0"/>
                        </a:rPr>
                        <a:t>Республика Саха (Якутия)</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a:solidFill>
                            <a:srgbClr val="000000"/>
                          </a:solidFill>
                          <a:effectLst/>
                          <a:latin typeface="Arial" panose="020B0604020202020204" pitchFamily="34" charset="0"/>
                          <a:cs typeface="Arial" panose="020B0604020202020204" pitchFamily="34" charset="0"/>
                        </a:rPr>
                        <a:t>1143</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1143</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100,00</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0009"/>
                  </a:ext>
                </a:extLst>
              </a:tr>
              <a:tr h="245424">
                <a:tc>
                  <a:txBody>
                    <a:bodyPr/>
                    <a:lstStyle/>
                    <a:p>
                      <a:pPr algn="l" fontAlgn="ctr"/>
                      <a:r>
                        <a:rPr lang="ru-RU" sz="1400" b="0" i="0" u="none" strike="noStrike">
                          <a:solidFill>
                            <a:srgbClr val="000000"/>
                          </a:solidFill>
                          <a:effectLst/>
                          <a:latin typeface="Arial" panose="020B0604020202020204" pitchFamily="34" charset="0"/>
                          <a:cs typeface="Arial" panose="020B0604020202020204" pitchFamily="34" charset="0"/>
                        </a:rPr>
                        <a:t>Сахалинская область</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a:solidFill>
                            <a:srgbClr val="000000"/>
                          </a:solidFill>
                          <a:effectLst/>
                          <a:latin typeface="Arial" panose="020B0604020202020204" pitchFamily="34" charset="0"/>
                          <a:cs typeface="Arial" panose="020B0604020202020204" pitchFamily="34" charset="0"/>
                        </a:rPr>
                        <a:t>1377</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1377</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100,00</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0010"/>
                  </a:ext>
                </a:extLst>
              </a:tr>
              <a:tr h="245424">
                <a:tc>
                  <a:txBody>
                    <a:bodyPr/>
                    <a:lstStyle/>
                    <a:p>
                      <a:pPr algn="l" fontAlgn="ctr"/>
                      <a:r>
                        <a:rPr lang="ru-RU" sz="1400" b="0" i="0" u="none" strike="noStrike">
                          <a:solidFill>
                            <a:srgbClr val="000000"/>
                          </a:solidFill>
                          <a:effectLst/>
                          <a:latin typeface="Arial" panose="020B0604020202020204" pitchFamily="34" charset="0"/>
                          <a:cs typeface="Arial" panose="020B0604020202020204" pitchFamily="34" charset="0"/>
                        </a:rPr>
                        <a:t>Чукотский автономный округ</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a:solidFill>
                            <a:srgbClr val="000000"/>
                          </a:solidFill>
                          <a:effectLst/>
                          <a:latin typeface="Arial" panose="020B0604020202020204" pitchFamily="34" charset="0"/>
                          <a:cs typeface="Arial" panose="020B0604020202020204" pitchFamily="34" charset="0"/>
                        </a:rPr>
                        <a:t>237</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a:solidFill>
                            <a:srgbClr val="000000"/>
                          </a:solidFill>
                          <a:effectLst/>
                          <a:latin typeface="Arial" panose="020B0604020202020204" pitchFamily="34" charset="0"/>
                          <a:cs typeface="Arial" panose="020B0604020202020204" pitchFamily="34" charset="0"/>
                        </a:rPr>
                        <a:t>237</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100,00</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426351391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6D7B3A5-3987-4120-82AF-9A285ED8B17F}"/>
              </a:ext>
            </a:extLst>
          </p:cNvPr>
          <p:cNvSpPr>
            <a:spLocks noGrp="1"/>
          </p:cNvSpPr>
          <p:nvPr>
            <p:ph type="title"/>
          </p:nvPr>
        </p:nvSpPr>
        <p:spPr>
          <a:xfrm>
            <a:off x="2390345" y="869833"/>
            <a:ext cx="7703180" cy="648050"/>
          </a:xfrm>
          <a:noFill/>
        </p:spPr>
        <p:txBody>
          <a:bodyPr vert="horz" lIns="68580" tIns="34290" rIns="68580" bIns="34290" rtlCol="0" anchor="ctr">
            <a:normAutofit/>
          </a:bodyPr>
          <a:lstStyle/>
          <a:p>
            <a:pPr algn="ctr"/>
            <a:r>
              <a:rPr lang="ru-RU" sz="2100" dirty="0">
                <a:cs typeface="Arial" panose="020B0604020202020204" pitchFamily="34" charset="0"/>
              </a:rPr>
              <a:t>Качество внесения сведений</a:t>
            </a:r>
            <a:r>
              <a:rPr lang="en-US" sz="2100" dirty="0">
                <a:cs typeface="Arial" panose="020B0604020202020204" pitchFamily="34" charset="0"/>
              </a:rPr>
              <a:t> </a:t>
            </a:r>
            <a:r>
              <a:rPr lang="ru-RU" sz="2100" dirty="0">
                <a:cs typeface="Arial" panose="020B0604020202020204" pitchFamily="34" charset="0"/>
              </a:rPr>
              <a:t/>
            </a:r>
            <a:br>
              <a:rPr lang="ru-RU" sz="2100" dirty="0">
                <a:cs typeface="Arial" panose="020B0604020202020204" pitchFamily="34" charset="0"/>
              </a:rPr>
            </a:br>
            <a:r>
              <a:rPr lang="ru-RU" sz="2100" dirty="0">
                <a:cs typeface="Arial" panose="020B0604020202020204" pitchFamily="34" charset="0"/>
              </a:rPr>
              <a:t>о неопределяемой вирусной нагрузке</a:t>
            </a:r>
          </a:p>
        </p:txBody>
      </p:sp>
      <p:graphicFrame>
        <p:nvGraphicFramePr>
          <p:cNvPr id="5" name="Таблица 4">
            <a:extLst>
              <a:ext uri="{FF2B5EF4-FFF2-40B4-BE49-F238E27FC236}">
                <a16:creationId xmlns:a16="http://schemas.microsoft.com/office/drawing/2014/main" id="{BE649743-FAC3-4D8B-BCF5-1BFB871C70AF}"/>
              </a:ext>
            </a:extLst>
          </p:cNvPr>
          <p:cNvGraphicFramePr>
            <a:graphicFrameLocks noGrp="1"/>
          </p:cNvGraphicFramePr>
          <p:nvPr>
            <p:extLst/>
          </p:nvPr>
        </p:nvGraphicFramePr>
        <p:xfrm>
          <a:off x="2098477" y="1517883"/>
          <a:ext cx="8235417" cy="4388546"/>
        </p:xfrm>
        <a:graphic>
          <a:graphicData uri="http://schemas.openxmlformats.org/drawingml/2006/table">
            <a:tbl>
              <a:tblPr/>
              <a:tblGrid>
                <a:gridCol w="2410577">
                  <a:extLst>
                    <a:ext uri="{9D8B030D-6E8A-4147-A177-3AD203B41FA5}">
                      <a16:colId xmlns:a16="http://schemas.microsoft.com/office/drawing/2014/main" val="2977248685"/>
                    </a:ext>
                  </a:extLst>
                </a:gridCol>
                <a:gridCol w="1892818">
                  <a:extLst>
                    <a:ext uri="{9D8B030D-6E8A-4147-A177-3AD203B41FA5}">
                      <a16:colId xmlns:a16="http://schemas.microsoft.com/office/drawing/2014/main" val="3218362485"/>
                    </a:ext>
                  </a:extLst>
                </a:gridCol>
                <a:gridCol w="1951181">
                  <a:extLst>
                    <a:ext uri="{9D8B030D-6E8A-4147-A177-3AD203B41FA5}">
                      <a16:colId xmlns:a16="http://schemas.microsoft.com/office/drawing/2014/main" val="1720840461"/>
                    </a:ext>
                  </a:extLst>
                </a:gridCol>
                <a:gridCol w="1980841">
                  <a:extLst>
                    <a:ext uri="{9D8B030D-6E8A-4147-A177-3AD203B41FA5}">
                      <a16:colId xmlns:a16="http://schemas.microsoft.com/office/drawing/2014/main" val="1264676009"/>
                    </a:ext>
                  </a:extLst>
                </a:gridCol>
              </a:tblGrid>
              <a:tr h="1241584">
                <a:tc>
                  <a:txBody>
                    <a:bodyPr/>
                    <a:lstStyle/>
                    <a:p>
                      <a:pPr algn="ctr" rtl="0" fontAlgn="ctr"/>
                      <a:r>
                        <a:rPr lang="ru-RU" sz="1400" b="1" i="0" u="none" strike="noStrike" dirty="0">
                          <a:solidFill>
                            <a:srgbClr val="000000"/>
                          </a:solidFill>
                          <a:effectLst/>
                          <a:latin typeface="Arial" panose="020B0604020202020204" pitchFamily="34" charset="0"/>
                        </a:rPr>
                        <a:t>Субъект РФ</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ru-RU" sz="1400" b="1" i="0" u="none" strike="noStrike" dirty="0">
                          <a:solidFill>
                            <a:schemeClr val="tx1"/>
                          </a:solidFill>
                          <a:effectLst/>
                          <a:latin typeface="Arial" panose="020B0604020202020204" pitchFamily="34" charset="0"/>
                        </a:rPr>
                        <a:t>Количество открытых РЗ с внесенной ПП, </a:t>
                      </a:r>
                      <a:br>
                        <a:rPr lang="ru-RU" sz="1400" b="1" i="0" u="none" strike="noStrike" dirty="0">
                          <a:solidFill>
                            <a:schemeClr val="tx1"/>
                          </a:solidFill>
                          <a:effectLst/>
                          <a:latin typeface="Arial" panose="020B0604020202020204" pitchFamily="34" charset="0"/>
                        </a:rPr>
                      </a:br>
                      <a:r>
                        <a:rPr lang="ru-RU" sz="1400" b="1" i="0" u="sng" strike="noStrike" dirty="0">
                          <a:solidFill>
                            <a:schemeClr val="tx1"/>
                          </a:solidFill>
                          <a:effectLst/>
                          <a:latin typeface="Arial" panose="020B0604020202020204" pitchFamily="34" charset="0"/>
                        </a:rPr>
                        <a:t>у которых в течение 6 месяцев внесена ВН</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ru-RU" sz="1400" b="1" i="0" u="none" strike="noStrike" dirty="0">
                          <a:solidFill>
                            <a:srgbClr val="000000"/>
                          </a:solidFill>
                          <a:effectLst/>
                          <a:latin typeface="Arial" panose="020B0604020202020204" pitchFamily="34" charset="0"/>
                        </a:rPr>
                        <a:t>Количество открытых РЗ с внесенной ПП, у которых в течение 6 месяцев ВН является неопределяемой</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tc>
                  <a:txBody>
                    <a:bodyPr/>
                    <a:lstStyle/>
                    <a:p>
                      <a:pPr algn="ctr" rtl="0" fontAlgn="ctr"/>
                      <a:r>
                        <a:rPr lang="ru-RU" sz="1400" b="1" i="0" u="none" strike="noStrike" dirty="0">
                          <a:solidFill>
                            <a:srgbClr val="000000"/>
                          </a:solidFill>
                          <a:effectLst/>
                          <a:latin typeface="Arial" panose="020B0604020202020204" pitchFamily="34" charset="0"/>
                        </a:rPr>
                        <a:t>% от количества открытых РЗ с внесенной ПП, у которых в течение 6 месяцев внесена ВН</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solidFill>
                  </a:tcPr>
                </a:tc>
                <a:extLst>
                  <a:ext uri="{0D108BD9-81ED-4DB2-BD59-A6C34878D82A}">
                    <a16:rowId xmlns:a16="http://schemas.microsoft.com/office/drawing/2014/main" val="1368691408"/>
                  </a:ext>
                </a:extLst>
              </a:tr>
              <a:tr h="264288">
                <a:tc>
                  <a:txBody>
                    <a:bodyPr/>
                    <a:lstStyle/>
                    <a:p>
                      <a:pPr algn="l" fontAlgn="ctr"/>
                      <a:r>
                        <a:rPr lang="ru-RU" sz="1400" b="0" i="0" u="none" strike="noStrike" dirty="0">
                          <a:solidFill>
                            <a:srgbClr val="000000"/>
                          </a:solidFill>
                          <a:effectLst/>
                          <a:latin typeface="Arial" panose="020B0604020202020204" pitchFamily="34" charset="0"/>
                          <a:cs typeface="Arial" panose="020B0604020202020204" pitchFamily="34" charset="0"/>
                        </a:rPr>
                        <a:t>Чукотский автономный округ</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113</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59</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52,21</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2856985256"/>
                  </a:ext>
                </a:extLst>
              </a:tr>
              <a:tr h="251643">
                <a:tc>
                  <a:txBody>
                    <a:bodyPr/>
                    <a:lstStyle/>
                    <a:p>
                      <a:pPr algn="l" fontAlgn="ctr"/>
                      <a:r>
                        <a:rPr lang="ru-RU" sz="1400" b="0" i="0" u="none" strike="noStrike" dirty="0">
                          <a:solidFill>
                            <a:srgbClr val="000000"/>
                          </a:solidFill>
                          <a:effectLst/>
                          <a:latin typeface="Arial" panose="020B0604020202020204" pitchFamily="34" charset="0"/>
                          <a:cs typeface="Arial" panose="020B0604020202020204" pitchFamily="34" charset="0"/>
                        </a:rPr>
                        <a:t>Забайкальский край</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2243</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1564</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40000"/>
                        <a:lumOff val="60000"/>
                      </a:schemeClr>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69,73</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40000"/>
                        <a:lumOff val="60000"/>
                      </a:schemeClr>
                    </a:solidFill>
                  </a:tcPr>
                </a:tc>
                <a:extLst>
                  <a:ext uri="{0D108BD9-81ED-4DB2-BD59-A6C34878D82A}">
                    <a16:rowId xmlns:a16="http://schemas.microsoft.com/office/drawing/2014/main" val="10002"/>
                  </a:ext>
                </a:extLst>
              </a:tr>
              <a:tr h="257988">
                <a:tc>
                  <a:txBody>
                    <a:bodyPr/>
                    <a:lstStyle/>
                    <a:p>
                      <a:pPr algn="l" fontAlgn="ctr"/>
                      <a:r>
                        <a:rPr lang="ru-RU" sz="1400" b="0" i="0" u="none" strike="noStrike">
                          <a:solidFill>
                            <a:srgbClr val="000000"/>
                          </a:solidFill>
                          <a:effectLst/>
                          <a:latin typeface="Arial" panose="020B0604020202020204" pitchFamily="34" charset="0"/>
                          <a:cs typeface="Arial" panose="020B0604020202020204" pitchFamily="34" charset="0"/>
                        </a:rPr>
                        <a:t>Амурская область</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795</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KZ" sz="1400" b="0" i="0" u="none" strike="noStrike">
                          <a:solidFill>
                            <a:srgbClr val="000000"/>
                          </a:solidFill>
                          <a:effectLst/>
                          <a:latin typeface="Arial" panose="020B0604020202020204" pitchFamily="34" charset="0"/>
                          <a:cs typeface="Arial" panose="020B0604020202020204" pitchFamily="34" charset="0"/>
                        </a:rPr>
                        <a:t>584</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KZ" sz="1400" b="0" i="0" u="none" strike="noStrike">
                          <a:solidFill>
                            <a:srgbClr val="000000"/>
                          </a:solidFill>
                          <a:effectLst/>
                          <a:latin typeface="Arial" panose="020B0604020202020204" pitchFamily="34" charset="0"/>
                          <a:cs typeface="Arial" panose="020B0604020202020204" pitchFamily="34" charset="0"/>
                        </a:rPr>
                        <a:t>73,46</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3"/>
                  </a:ext>
                </a:extLst>
              </a:tr>
              <a:tr h="270259">
                <a:tc>
                  <a:txBody>
                    <a:bodyPr/>
                    <a:lstStyle/>
                    <a:p>
                      <a:pPr algn="l" fontAlgn="ctr"/>
                      <a:r>
                        <a:rPr lang="ru-RU" sz="1400" b="0" i="0" u="none" strike="noStrike">
                          <a:solidFill>
                            <a:srgbClr val="000000"/>
                          </a:solidFill>
                          <a:effectLst/>
                          <a:latin typeface="Arial" panose="020B0604020202020204" pitchFamily="34" charset="0"/>
                          <a:cs typeface="Arial" panose="020B0604020202020204" pitchFamily="34" charset="0"/>
                        </a:rPr>
                        <a:t>Магаданская область</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KZ" sz="1400" b="0" i="0" u="none" strike="noStrike">
                          <a:solidFill>
                            <a:srgbClr val="000000"/>
                          </a:solidFill>
                          <a:effectLst/>
                          <a:latin typeface="Arial" panose="020B0604020202020204" pitchFamily="34" charset="0"/>
                          <a:cs typeface="Arial" panose="020B0604020202020204" pitchFamily="34" charset="0"/>
                        </a:rPr>
                        <a:t>386</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KZ" sz="1400" b="0" i="0" u="none" strike="noStrike">
                          <a:solidFill>
                            <a:srgbClr val="000000"/>
                          </a:solidFill>
                          <a:effectLst/>
                          <a:latin typeface="Arial" panose="020B0604020202020204" pitchFamily="34" charset="0"/>
                          <a:cs typeface="Arial" panose="020B0604020202020204" pitchFamily="34" charset="0"/>
                        </a:rPr>
                        <a:t>299</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KZ" sz="1400" b="0" i="0" u="none" strike="noStrike">
                          <a:solidFill>
                            <a:srgbClr val="000000"/>
                          </a:solidFill>
                          <a:effectLst/>
                          <a:latin typeface="Arial" panose="020B0604020202020204" pitchFamily="34" charset="0"/>
                          <a:cs typeface="Arial" panose="020B0604020202020204" pitchFamily="34" charset="0"/>
                        </a:rPr>
                        <a:t>77,46</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4"/>
                  </a:ext>
                </a:extLst>
              </a:tr>
              <a:tr h="264681">
                <a:tc>
                  <a:txBody>
                    <a:bodyPr/>
                    <a:lstStyle/>
                    <a:p>
                      <a:pPr algn="l" fontAlgn="ctr"/>
                      <a:r>
                        <a:rPr lang="ru-RU" sz="1400" b="0" i="0" u="none" strike="noStrike">
                          <a:solidFill>
                            <a:srgbClr val="000000"/>
                          </a:solidFill>
                          <a:effectLst/>
                          <a:latin typeface="Arial" panose="020B0604020202020204" pitchFamily="34" charset="0"/>
                          <a:cs typeface="Arial" panose="020B0604020202020204" pitchFamily="34" charset="0"/>
                        </a:rPr>
                        <a:t>Приморский край</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KZ" sz="1400" b="0" i="0" u="none" strike="noStrike">
                          <a:solidFill>
                            <a:srgbClr val="000000"/>
                          </a:solidFill>
                          <a:effectLst/>
                          <a:latin typeface="Arial" panose="020B0604020202020204" pitchFamily="34" charset="0"/>
                          <a:cs typeface="Arial" panose="020B0604020202020204" pitchFamily="34" charset="0"/>
                        </a:rPr>
                        <a:t>5261</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KZ" sz="1400" b="0" i="0" u="none" strike="noStrike">
                          <a:solidFill>
                            <a:srgbClr val="000000"/>
                          </a:solidFill>
                          <a:effectLst/>
                          <a:latin typeface="Arial" panose="020B0604020202020204" pitchFamily="34" charset="0"/>
                          <a:cs typeface="Arial" panose="020B0604020202020204" pitchFamily="34" charset="0"/>
                        </a:rPr>
                        <a:t>4165</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KZ" sz="1400" b="0" i="0" u="none" strike="noStrike">
                          <a:solidFill>
                            <a:srgbClr val="000000"/>
                          </a:solidFill>
                          <a:effectLst/>
                          <a:latin typeface="Arial" panose="020B0604020202020204" pitchFamily="34" charset="0"/>
                          <a:cs typeface="Arial" panose="020B0604020202020204" pitchFamily="34" charset="0"/>
                        </a:rPr>
                        <a:t>79,17</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5"/>
                  </a:ext>
                </a:extLst>
              </a:tr>
              <a:tr h="280555">
                <a:tc>
                  <a:txBody>
                    <a:bodyPr/>
                    <a:lstStyle/>
                    <a:p>
                      <a:pPr algn="l" fontAlgn="ctr"/>
                      <a:r>
                        <a:rPr lang="ru-RU" sz="1400" b="0" i="0" u="none" strike="noStrike" dirty="0">
                          <a:solidFill>
                            <a:srgbClr val="000000"/>
                          </a:solidFill>
                          <a:effectLst/>
                          <a:latin typeface="Arial" panose="020B0604020202020204" pitchFamily="34" charset="0"/>
                          <a:cs typeface="Arial" panose="020B0604020202020204" pitchFamily="34" charset="0"/>
                        </a:rPr>
                        <a:t>Республика Бурятия</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2363</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KZ" sz="1400" b="0" i="0" u="none" strike="noStrike">
                          <a:solidFill>
                            <a:srgbClr val="000000"/>
                          </a:solidFill>
                          <a:effectLst/>
                          <a:latin typeface="Arial" panose="020B0604020202020204" pitchFamily="34" charset="0"/>
                          <a:cs typeface="Arial" panose="020B0604020202020204" pitchFamily="34" charset="0"/>
                        </a:rPr>
                        <a:t>1874</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ru-KZ" sz="1400" b="0" i="0" u="none" strike="noStrike">
                          <a:solidFill>
                            <a:srgbClr val="000000"/>
                          </a:solidFill>
                          <a:effectLst/>
                          <a:latin typeface="Arial" panose="020B0604020202020204" pitchFamily="34" charset="0"/>
                          <a:cs typeface="Arial" panose="020B0604020202020204" pitchFamily="34" charset="0"/>
                        </a:rPr>
                        <a:t>79,31</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006"/>
                  </a:ext>
                </a:extLst>
              </a:tr>
              <a:tr h="279327">
                <a:tc>
                  <a:txBody>
                    <a:bodyPr/>
                    <a:lstStyle/>
                    <a:p>
                      <a:pPr algn="l" fontAlgn="ctr"/>
                      <a:r>
                        <a:rPr lang="ru-RU" sz="1400" b="0" i="0" u="none" strike="noStrike" dirty="0">
                          <a:solidFill>
                            <a:srgbClr val="000000"/>
                          </a:solidFill>
                          <a:effectLst/>
                          <a:latin typeface="Arial" panose="020B0604020202020204" pitchFamily="34" charset="0"/>
                          <a:cs typeface="Arial" panose="020B0604020202020204" pitchFamily="34" charset="0"/>
                        </a:rPr>
                        <a:t>Камчатский край</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466</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394</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84,55</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0007"/>
                  </a:ext>
                </a:extLst>
              </a:tr>
              <a:tr h="274276">
                <a:tc>
                  <a:txBody>
                    <a:bodyPr/>
                    <a:lstStyle/>
                    <a:p>
                      <a:pPr algn="l" fontAlgn="ctr"/>
                      <a:r>
                        <a:rPr lang="ru-RU" sz="1400" b="0" i="0" u="none" strike="noStrike" dirty="0">
                          <a:solidFill>
                            <a:srgbClr val="000000"/>
                          </a:solidFill>
                          <a:effectLst/>
                          <a:latin typeface="Arial" panose="020B0604020202020204" pitchFamily="34" charset="0"/>
                          <a:cs typeface="Arial" panose="020B0604020202020204" pitchFamily="34" charset="0"/>
                        </a:rPr>
                        <a:t>Сахалинская область</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fontAlgn="ctr"/>
                      <a:r>
                        <a:rPr lang="ru-KZ" sz="1400" b="0" i="0" u="none" strike="noStrike">
                          <a:solidFill>
                            <a:srgbClr val="000000"/>
                          </a:solidFill>
                          <a:effectLst/>
                          <a:latin typeface="Arial" panose="020B0604020202020204" pitchFamily="34" charset="0"/>
                          <a:cs typeface="Arial" panose="020B0604020202020204" pitchFamily="34" charset="0"/>
                        </a:rPr>
                        <a:t>1038</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890</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85,74</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10008"/>
                  </a:ext>
                </a:extLst>
              </a:tr>
              <a:tr h="267470">
                <a:tc>
                  <a:txBody>
                    <a:bodyPr/>
                    <a:lstStyle/>
                    <a:p>
                      <a:pPr algn="l" fontAlgn="ctr"/>
                      <a:r>
                        <a:rPr lang="ru-RU" sz="1400" b="0" i="0" u="none" strike="noStrike" dirty="0">
                          <a:solidFill>
                            <a:srgbClr val="000000"/>
                          </a:solidFill>
                          <a:effectLst/>
                          <a:latin typeface="Arial" panose="020B0604020202020204" pitchFamily="34" charset="0"/>
                          <a:cs typeface="Arial" panose="020B0604020202020204" pitchFamily="34" charset="0"/>
                        </a:rPr>
                        <a:t>Республика Саха (Якутия)</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959</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840</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87,59</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10009"/>
                  </a:ext>
                </a:extLst>
              </a:tr>
              <a:tr h="417195">
                <a:tc>
                  <a:txBody>
                    <a:bodyPr/>
                    <a:lstStyle/>
                    <a:p>
                      <a:pPr algn="l" fontAlgn="ctr"/>
                      <a:r>
                        <a:rPr lang="ru-RU" sz="1400" b="0" i="0" u="none" strike="noStrike">
                          <a:solidFill>
                            <a:srgbClr val="000000"/>
                          </a:solidFill>
                          <a:effectLst/>
                          <a:latin typeface="Arial" panose="020B0604020202020204" pitchFamily="34" charset="0"/>
                          <a:cs typeface="Arial" panose="020B0604020202020204" pitchFamily="34" charset="0"/>
                        </a:rPr>
                        <a:t>Еврейская автономная область</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162</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145</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89,51</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val="10010"/>
                  </a:ext>
                </a:extLst>
              </a:tr>
              <a:tr h="258320">
                <a:tc>
                  <a:txBody>
                    <a:bodyPr/>
                    <a:lstStyle/>
                    <a:p>
                      <a:pPr algn="l" fontAlgn="ctr"/>
                      <a:r>
                        <a:rPr lang="ru-RU" sz="1400" b="0" i="0" u="none" strike="noStrike" dirty="0">
                          <a:solidFill>
                            <a:srgbClr val="000000"/>
                          </a:solidFill>
                          <a:effectLst/>
                          <a:latin typeface="Arial" panose="020B0604020202020204" pitchFamily="34" charset="0"/>
                          <a:cs typeface="Arial" panose="020B0604020202020204" pitchFamily="34" charset="0"/>
                        </a:rPr>
                        <a:t>Хабаровский край</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2236</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2093</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60000"/>
                        <a:lumOff val="40000"/>
                      </a:schemeClr>
                    </a:solidFill>
                  </a:tcPr>
                </a:tc>
                <a:tc>
                  <a:txBody>
                    <a:bodyPr/>
                    <a:lstStyle/>
                    <a:p>
                      <a:pPr algn="ctr" fontAlgn="ctr"/>
                      <a:r>
                        <a:rPr lang="ru-KZ" sz="1400" b="0" i="0" u="none" strike="noStrike" dirty="0">
                          <a:solidFill>
                            <a:srgbClr val="000000"/>
                          </a:solidFill>
                          <a:effectLst/>
                          <a:latin typeface="Arial" panose="020B0604020202020204" pitchFamily="34" charset="0"/>
                          <a:cs typeface="Arial" panose="020B0604020202020204" pitchFamily="34" charset="0"/>
                        </a:rPr>
                        <a:t>93,60</a:t>
                      </a:r>
                    </a:p>
                  </a:txBody>
                  <a:tcPr marL="5715" marR="5715" marT="571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6">
                        <a:lumMod val="60000"/>
                        <a:lumOff val="40000"/>
                      </a:schemeClr>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19648070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8852FACC-4365-44BE-A4C0-1F29D6E83AD8}"/>
              </a:ext>
            </a:extLst>
          </p:cNvPr>
          <p:cNvSpPr>
            <a:spLocks noGrp="1"/>
          </p:cNvSpPr>
          <p:nvPr>
            <p:ph type="title"/>
          </p:nvPr>
        </p:nvSpPr>
        <p:spPr>
          <a:xfrm>
            <a:off x="831849" y="1722847"/>
            <a:ext cx="10970509" cy="1706153"/>
          </a:xfrm>
        </p:spPr>
        <p:txBody>
          <a:bodyPr>
            <a:normAutofit/>
          </a:bodyPr>
          <a:lstStyle/>
          <a:p>
            <a:pPr algn="ctr"/>
            <a:r>
              <a:rPr lang="en-US" sz="4400" dirty="0" smtClean="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r>
              <a:rPr lang="ru-RU" sz="4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Правила заполнения ф. ФГСН № 61</a:t>
            </a:r>
            <a:r>
              <a:rPr lang="en-US" sz="4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a:t>
            </a:r>
            <a:r>
              <a:rPr lang="ru-RU" sz="4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t>
            </a:r>
            <a:r>
              <a:rPr lang="en-US" sz="4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
            </a:r>
            <a:br>
              <a:rPr lang="en-US" sz="4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br>
            <a:r>
              <a:rPr lang="ru-RU" sz="4400" dirty="0">
                <a:ln w="0"/>
                <a:effectLst>
                  <a:outerShdw blurRad="38100" dist="19050" dir="2700000" algn="tl" rotWithShape="0">
                    <a:schemeClr val="dk1">
                      <a:alpha val="40000"/>
                    </a:schemeClr>
                  </a:outerShdw>
                </a:effectLst>
                <a:latin typeface="Times New Roman" panose="02020603050405020304" pitchFamily="18" charset="0"/>
                <a:cs typeface="Times New Roman" panose="02020603050405020304" pitchFamily="18" charset="0"/>
              </a:rPr>
              <a:t>таблицы и контроли</a:t>
            </a:r>
          </a:p>
        </p:txBody>
      </p:sp>
    </p:spTree>
    <p:extLst>
      <p:ext uri="{BB962C8B-B14F-4D97-AF65-F5344CB8AC3E}">
        <p14:creationId xmlns:p14="http://schemas.microsoft.com/office/powerpoint/2010/main" val="15493643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11B3DB87-CD42-431B-8E81-DAC38EED5273}"/>
              </a:ext>
            </a:extLst>
          </p:cNvPr>
          <p:cNvSpPr/>
          <p:nvPr/>
        </p:nvSpPr>
        <p:spPr>
          <a:xfrm>
            <a:off x="379807" y="253141"/>
            <a:ext cx="11711580" cy="646331"/>
          </a:xfrm>
          <a:prstGeom prst="rect">
            <a:avLst/>
          </a:prstGeom>
        </p:spPr>
        <p:txBody>
          <a:bodyPr wrap="square">
            <a:spAutoFit/>
          </a:bodyPr>
          <a:lstStyle/>
          <a:p>
            <a:r>
              <a:rPr lang="ru-RU" b="1" dirty="0">
                <a:solidFill>
                  <a:schemeClr val="accent2">
                    <a:lumMod val="75000"/>
                  </a:schemeClr>
                </a:solidFill>
                <a:latin typeface="Times New Roman" panose="02020603050405020304" pitchFamily="18" charset="0"/>
                <a:ea typeface="Calibri" panose="020F0502020204030204" pitchFamily="34" charset="0"/>
              </a:rPr>
              <a:t>Число пациентов с впервые в жизни установленным диагнозом болезни, вызванной ВИЧ,  всего </a:t>
            </a:r>
            <a:r>
              <a:rPr lang="ru-RU" b="1" dirty="0">
                <a:latin typeface="Times New Roman" panose="02020603050405020304" pitchFamily="18" charset="0"/>
                <a:ea typeface="Calibri" panose="020F0502020204030204" pitchFamily="34" charset="0"/>
              </a:rPr>
              <a:t>– таблица 1000 строки 1 и 2 графа 5</a:t>
            </a:r>
            <a:endParaRPr lang="ru-RU" b="1" dirty="0"/>
          </a:p>
        </p:txBody>
      </p:sp>
      <p:graphicFrame>
        <p:nvGraphicFramePr>
          <p:cNvPr id="5" name="Таблица 4">
            <a:extLst>
              <a:ext uri="{FF2B5EF4-FFF2-40B4-BE49-F238E27FC236}">
                <a16:creationId xmlns:a16="http://schemas.microsoft.com/office/drawing/2014/main" id="{8659C0E7-D5E1-4BFE-968A-4B2F88B4D193}"/>
              </a:ext>
            </a:extLst>
          </p:cNvPr>
          <p:cNvGraphicFramePr>
            <a:graphicFrameLocks noGrp="1"/>
          </p:cNvGraphicFramePr>
          <p:nvPr>
            <p:extLst>
              <p:ext uri="{D42A27DB-BD31-4B8C-83A1-F6EECF244321}">
                <p14:modId xmlns:p14="http://schemas.microsoft.com/office/powerpoint/2010/main" val="2146242022"/>
              </p:ext>
            </p:extLst>
          </p:nvPr>
        </p:nvGraphicFramePr>
        <p:xfrm>
          <a:off x="815864" y="890869"/>
          <a:ext cx="10996330" cy="3937058"/>
        </p:xfrm>
        <a:graphic>
          <a:graphicData uri="http://schemas.openxmlformats.org/drawingml/2006/table">
            <a:tbl>
              <a:tblPr firstCol="1" bandRow="1">
                <a:tableStyleId>{5940675A-B579-460E-94D1-54222C63F5DA}</a:tableStyleId>
              </a:tblPr>
              <a:tblGrid>
                <a:gridCol w="1808555">
                  <a:extLst>
                    <a:ext uri="{9D8B030D-6E8A-4147-A177-3AD203B41FA5}">
                      <a16:colId xmlns:a16="http://schemas.microsoft.com/office/drawing/2014/main" val="2608623701"/>
                    </a:ext>
                  </a:extLst>
                </a:gridCol>
                <a:gridCol w="239444">
                  <a:extLst>
                    <a:ext uri="{9D8B030D-6E8A-4147-A177-3AD203B41FA5}">
                      <a16:colId xmlns:a16="http://schemas.microsoft.com/office/drawing/2014/main" val="3242545301"/>
                    </a:ext>
                  </a:extLst>
                </a:gridCol>
                <a:gridCol w="373691">
                  <a:extLst>
                    <a:ext uri="{9D8B030D-6E8A-4147-A177-3AD203B41FA5}">
                      <a16:colId xmlns:a16="http://schemas.microsoft.com/office/drawing/2014/main" val="357137840"/>
                    </a:ext>
                  </a:extLst>
                </a:gridCol>
                <a:gridCol w="602299">
                  <a:extLst>
                    <a:ext uri="{9D8B030D-6E8A-4147-A177-3AD203B41FA5}">
                      <a16:colId xmlns:a16="http://schemas.microsoft.com/office/drawing/2014/main" val="1773258729"/>
                    </a:ext>
                  </a:extLst>
                </a:gridCol>
                <a:gridCol w="487588">
                  <a:extLst>
                    <a:ext uri="{9D8B030D-6E8A-4147-A177-3AD203B41FA5}">
                      <a16:colId xmlns:a16="http://schemas.microsoft.com/office/drawing/2014/main" val="930734392"/>
                    </a:ext>
                  </a:extLst>
                </a:gridCol>
                <a:gridCol w="536771">
                  <a:extLst>
                    <a:ext uri="{9D8B030D-6E8A-4147-A177-3AD203B41FA5}">
                      <a16:colId xmlns:a16="http://schemas.microsoft.com/office/drawing/2014/main" val="1386615856"/>
                    </a:ext>
                  </a:extLst>
                </a:gridCol>
                <a:gridCol w="622740">
                  <a:extLst>
                    <a:ext uri="{9D8B030D-6E8A-4147-A177-3AD203B41FA5}">
                      <a16:colId xmlns:a16="http://schemas.microsoft.com/office/drawing/2014/main" val="1761145955"/>
                    </a:ext>
                  </a:extLst>
                </a:gridCol>
                <a:gridCol w="450381">
                  <a:extLst>
                    <a:ext uri="{9D8B030D-6E8A-4147-A177-3AD203B41FA5}">
                      <a16:colId xmlns:a16="http://schemas.microsoft.com/office/drawing/2014/main" val="1987561963"/>
                    </a:ext>
                  </a:extLst>
                </a:gridCol>
                <a:gridCol w="425347">
                  <a:extLst>
                    <a:ext uri="{9D8B030D-6E8A-4147-A177-3AD203B41FA5}">
                      <a16:colId xmlns:a16="http://schemas.microsoft.com/office/drawing/2014/main" val="1156821326"/>
                    </a:ext>
                  </a:extLst>
                </a:gridCol>
                <a:gridCol w="681189">
                  <a:extLst>
                    <a:ext uri="{9D8B030D-6E8A-4147-A177-3AD203B41FA5}">
                      <a16:colId xmlns:a16="http://schemas.microsoft.com/office/drawing/2014/main" val="4157795867"/>
                    </a:ext>
                  </a:extLst>
                </a:gridCol>
                <a:gridCol w="681189">
                  <a:extLst>
                    <a:ext uri="{9D8B030D-6E8A-4147-A177-3AD203B41FA5}">
                      <a16:colId xmlns:a16="http://schemas.microsoft.com/office/drawing/2014/main" val="3616704908"/>
                    </a:ext>
                  </a:extLst>
                </a:gridCol>
                <a:gridCol w="681189">
                  <a:extLst>
                    <a:ext uri="{9D8B030D-6E8A-4147-A177-3AD203B41FA5}">
                      <a16:colId xmlns:a16="http://schemas.microsoft.com/office/drawing/2014/main" val="1558812945"/>
                    </a:ext>
                  </a:extLst>
                </a:gridCol>
                <a:gridCol w="681189">
                  <a:extLst>
                    <a:ext uri="{9D8B030D-6E8A-4147-A177-3AD203B41FA5}">
                      <a16:colId xmlns:a16="http://schemas.microsoft.com/office/drawing/2014/main" val="278332361"/>
                    </a:ext>
                  </a:extLst>
                </a:gridCol>
                <a:gridCol w="583876">
                  <a:extLst>
                    <a:ext uri="{9D8B030D-6E8A-4147-A177-3AD203B41FA5}">
                      <a16:colId xmlns:a16="http://schemas.microsoft.com/office/drawing/2014/main" val="3528647956"/>
                    </a:ext>
                  </a:extLst>
                </a:gridCol>
                <a:gridCol w="681189">
                  <a:extLst>
                    <a:ext uri="{9D8B030D-6E8A-4147-A177-3AD203B41FA5}">
                      <a16:colId xmlns:a16="http://schemas.microsoft.com/office/drawing/2014/main" val="1824531817"/>
                    </a:ext>
                  </a:extLst>
                </a:gridCol>
                <a:gridCol w="681189">
                  <a:extLst>
                    <a:ext uri="{9D8B030D-6E8A-4147-A177-3AD203B41FA5}">
                      <a16:colId xmlns:a16="http://schemas.microsoft.com/office/drawing/2014/main" val="7563603"/>
                    </a:ext>
                  </a:extLst>
                </a:gridCol>
                <a:gridCol w="724459">
                  <a:extLst>
                    <a:ext uri="{9D8B030D-6E8A-4147-A177-3AD203B41FA5}">
                      <a16:colId xmlns:a16="http://schemas.microsoft.com/office/drawing/2014/main" val="3862840210"/>
                    </a:ext>
                  </a:extLst>
                </a:gridCol>
                <a:gridCol w="54045">
                  <a:extLst>
                    <a:ext uri="{9D8B030D-6E8A-4147-A177-3AD203B41FA5}">
                      <a16:colId xmlns:a16="http://schemas.microsoft.com/office/drawing/2014/main" val="201149056"/>
                    </a:ext>
                  </a:extLst>
                </a:gridCol>
              </a:tblGrid>
              <a:tr h="233806">
                <a:tc rowSpan="3">
                  <a:txBody>
                    <a:bodyPr/>
                    <a:lstStyle/>
                    <a:p>
                      <a:pPr algn="ctr"/>
                      <a:r>
                        <a:rPr lang="ru-RU" sz="1400" dirty="0">
                          <a:effectLst/>
                          <a:latin typeface="Times New Roman" panose="02020603050405020304" pitchFamily="18" charset="0"/>
                          <a:cs typeface="Times New Roman" panose="02020603050405020304" pitchFamily="18" charset="0"/>
                        </a:rPr>
                        <a:t>Формы ВИЧ-инфекции,</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контингенты</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3">
                  <a:txBody>
                    <a:bodyPr/>
                    <a:lstStyle/>
                    <a:p>
                      <a:pPr marL="71755" marR="71755" algn="ctr">
                        <a:spcAft>
                          <a:spcPts val="0"/>
                        </a:spcAft>
                      </a:pPr>
                      <a:r>
                        <a:rPr lang="ru-RU" sz="1400" dirty="0">
                          <a:effectLst/>
                          <a:latin typeface="Times New Roman" panose="02020603050405020304" pitchFamily="18" charset="0"/>
                          <a:cs typeface="Times New Roman" panose="02020603050405020304" pitchFamily="18" charset="0"/>
                        </a:rPr>
                        <a:t>Пол</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vert="vert270" anchor="ctr"/>
                </a:tc>
                <a:tc rowSpan="3">
                  <a:txBody>
                    <a:bodyPr/>
                    <a:lstStyle/>
                    <a:p>
                      <a:pPr algn="ctr"/>
                      <a:r>
                        <a:rPr lang="ru-RU" sz="1400" dirty="0">
                          <a:effectLst/>
                          <a:latin typeface="Times New Roman" panose="02020603050405020304" pitchFamily="18" charset="0"/>
                          <a:cs typeface="Times New Roman" panose="02020603050405020304" pitchFamily="18" charset="0"/>
                        </a:rPr>
                        <a:t>№</a:t>
                      </a:r>
                      <a:br>
                        <a:rPr lang="ru-RU" sz="1400" dirty="0">
                          <a:effectLst/>
                          <a:latin typeface="Times New Roman" panose="02020603050405020304" pitchFamily="18" charset="0"/>
                          <a:cs typeface="Times New Roman" panose="02020603050405020304" pitchFamily="18" charset="0"/>
                        </a:rPr>
                      </a:br>
                      <a:r>
                        <a:rPr lang="ru-RU" sz="1400" dirty="0" err="1">
                          <a:effectLst/>
                          <a:latin typeface="Times New Roman" panose="02020603050405020304" pitchFamily="18" charset="0"/>
                          <a:cs typeface="Times New Roman" panose="02020603050405020304" pitchFamily="18" charset="0"/>
                        </a:rPr>
                        <a:t>стро-ки</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27" marR="7427" marT="0" marB="0" anchor="ctr"/>
                </a:tc>
                <a:tc rowSpan="3">
                  <a:txBody>
                    <a:bodyPr/>
                    <a:lstStyle/>
                    <a:p>
                      <a:pPr algn="ctr"/>
                      <a:r>
                        <a:rPr lang="ru-RU" sz="1400" dirty="0">
                          <a:effectLst/>
                          <a:latin typeface="Times New Roman" panose="02020603050405020304" pitchFamily="18" charset="0"/>
                          <a:cs typeface="Times New Roman" panose="02020603050405020304" pitchFamily="18" charset="0"/>
                        </a:rPr>
                        <a:t>Код</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по МКБ-10</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27" marR="7427" marT="0" marB="0" anchor="ctr"/>
                </a:tc>
                <a:tc gridSpan="14">
                  <a:txBody>
                    <a:bodyPr/>
                    <a:lstStyle/>
                    <a:p>
                      <a:pPr algn="ctr"/>
                      <a:r>
                        <a:rPr lang="ru-RU" sz="1400" dirty="0">
                          <a:effectLst/>
                          <a:latin typeface="Times New Roman" panose="02020603050405020304" pitchFamily="18" charset="0"/>
                          <a:cs typeface="Times New Roman" panose="02020603050405020304" pitchFamily="18" charset="0"/>
                        </a:rPr>
                        <a:t>Число пациентов с впервые в жизни установленным диагнозом</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2218630787"/>
                  </a:ext>
                </a:extLst>
              </a:tr>
              <a:tr h="200176">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rowSpan="2">
                  <a:txBody>
                    <a:bodyPr/>
                    <a:lstStyle/>
                    <a:p>
                      <a:pPr algn="ctr"/>
                      <a:r>
                        <a:rPr lang="ru-RU" sz="1400" dirty="0">
                          <a:effectLst/>
                          <a:latin typeface="Times New Roman" panose="02020603050405020304" pitchFamily="18" charset="0"/>
                          <a:cs typeface="Times New Roman" panose="02020603050405020304" pitchFamily="18" charset="0"/>
                        </a:rPr>
                        <a:t>Всего</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gridSpan="13">
                  <a:txBody>
                    <a:bodyPr/>
                    <a:lstStyle/>
                    <a:p>
                      <a:pPr algn="ctr"/>
                      <a:r>
                        <a:rPr lang="ru-RU" sz="1400" dirty="0">
                          <a:effectLst/>
                          <a:latin typeface="Times New Roman" panose="02020603050405020304" pitchFamily="18" charset="0"/>
                          <a:cs typeface="Times New Roman" panose="02020603050405020304" pitchFamily="18" charset="0"/>
                        </a:rPr>
                        <a:t>в  том  числе  в  возрасте</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432995764"/>
                  </a:ext>
                </a:extLst>
              </a:tr>
              <a:tr h="1409026">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1400" dirty="0">
                          <a:effectLst/>
                          <a:latin typeface="Times New Roman" panose="02020603050405020304" pitchFamily="18" charset="0"/>
                          <a:cs typeface="Times New Roman" panose="02020603050405020304" pitchFamily="18" charset="0"/>
                        </a:rPr>
                        <a:t>до 1</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года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27" marR="7427"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1</a:t>
                      </a:r>
                      <a:r>
                        <a:rPr lang="ru-RU"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ru-RU" sz="1400" dirty="0">
                          <a:effectLst/>
                          <a:latin typeface="Times New Roman" panose="02020603050405020304" pitchFamily="18" charset="0"/>
                          <a:cs typeface="Times New Roman" panose="02020603050405020304" pitchFamily="18" charset="0"/>
                        </a:rPr>
                        <a:t>2</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года</a:t>
                      </a:r>
                      <a:endParaRPr lang="ru-RU" sz="1400" dirty="0">
                        <a:latin typeface="Times New Roman" panose="02020603050405020304" pitchFamily="18" charset="0"/>
                        <a:cs typeface="Times New Roman" panose="02020603050405020304" pitchFamily="18" charset="0"/>
                      </a:endParaRPr>
                    </a:p>
                  </a:txBody>
                  <a:tcPr marL="7427" marR="7427"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3</a:t>
                      </a:r>
                      <a:r>
                        <a:rPr lang="ru-RU"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ru-RU" sz="1400" dirty="0">
                          <a:effectLst/>
                          <a:latin typeface="Times New Roman" panose="02020603050405020304" pitchFamily="18" charset="0"/>
                          <a:cs typeface="Times New Roman" panose="02020603050405020304" pitchFamily="18" charset="0"/>
                        </a:rPr>
                        <a:t>4</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года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27" marR="7427"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5</a:t>
                      </a:r>
                      <a:r>
                        <a:rPr lang="ru-RU"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ru-RU" sz="1400" dirty="0">
                          <a:effectLst/>
                          <a:latin typeface="Times New Roman" panose="02020603050405020304" pitchFamily="18" charset="0"/>
                          <a:cs typeface="Times New Roman" panose="02020603050405020304" pitchFamily="18" charset="0"/>
                        </a:rPr>
                        <a:t>9</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лет</a:t>
                      </a:r>
                      <a:endParaRPr lang="ru-RU" sz="1400" dirty="0">
                        <a:latin typeface="Times New Roman" panose="02020603050405020304" pitchFamily="18" charset="0"/>
                        <a:cs typeface="Times New Roman" panose="02020603050405020304" pitchFamily="18" charset="0"/>
                      </a:endParaRPr>
                    </a:p>
                  </a:txBody>
                  <a:tcPr marL="7427" marR="7427"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10</a:t>
                      </a:r>
                      <a:r>
                        <a:rPr lang="ru-RU"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ru-RU" sz="1400" dirty="0">
                          <a:effectLst/>
                          <a:latin typeface="Times New Roman" panose="02020603050405020304" pitchFamily="18" charset="0"/>
                          <a:cs typeface="Times New Roman" panose="02020603050405020304" pitchFamily="18" charset="0"/>
                        </a:rPr>
                        <a:t>14</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лет</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27" marR="7427"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15</a:t>
                      </a:r>
                      <a:r>
                        <a:rPr lang="ru-RU"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ru-RU" sz="1400" dirty="0">
                          <a:effectLst/>
                          <a:latin typeface="Times New Roman" panose="02020603050405020304" pitchFamily="18" charset="0"/>
                          <a:cs typeface="Times New Roman" panose="02020603050405020304" pitchFamily="18" charset="0"/>
                        </a:rPr>
                        <a:t>17</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лет</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27" marR="7427"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18–24</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года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27" marR="7427"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25–34</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года</a:t>
                      </a:r>
                      <a:endParaRPr lang="ru-RU" sz="1400" dirty="0">
                        <a:latin typeface="Times New Roman" panose="02020603050405020304" pitchFamily="18" charset="0"/>
                        <a:cs typeface="Times New Roman" panose="02020603050405020304" pitchFamily="18" charset="0"/>
                      </a:endParaRPr>
                    </a:p>
                  </a:txBody>
                  <a:tcPr marL="7427" marR="7427"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35–44</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года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27" marR="7427"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45–49</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лет</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27" marR="7427"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50–59</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лет</a:t>
                      </a:r>
                      <a:endParaRPr lang="ru-RU" sz="1400" dirty="0">
                        <a:latin typeface="Times New Roman" panose="02020603050405020304" pitchFamily="18" charset="0"/>
                        <a:cs typeface="Times New Roman" panose="02020603050405020304" pitchFamily="18" charset="0"/>
                      </a:endParaRPr>
                    </a:p>
                  </a:txBody>
                  <a:tcPr marL="7427" marR="7427"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60 лет</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и</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старше</a:t>
                      </a:r>
                      <a:endParaRPr lang="ru-RU" sz="1400" dirty="0">
                        <a:latin typeface="Times New Roman" panose="02020603050405020304" pitchFamily="18" charset="0"/>
                        <a:cs typeface="Times New Roman" panose="02020603050405020304" pitchFamily="18" charset="0"/>
                      </a:endParaRPr>
                    </a:p>
                  </a:txBody>
                  <a:tcPr marL="7427" marR="7427" marT="0" marB="0" anchor="ctr"/>
                </a:tc>
                <a:tc>
                  <a:txBody>
                    <a:bodyPr/>
                    <a:lstStyle/>
                    <a:p>
                      <a:r>
                        <a:rPr lang="ru-RU" sz="1400" dirty="0">
                          <a:effectLst/>
                        </a:rPr>
                        <a:t> </a:t>
                      </a:r>
                      <a:endParaRPr lang="ru-RU" sz="14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3885213491"/>
                  </a:ext>
                </a:extLst>
              </a:tr>
              <a:tr h="200176">
                <a:tc>
                  <a:txBody>
                    <a:bodyPr/>
                    <a:lstStyle/>
                    <a:p>
                      <a:pPr algn="ctr"/>
                      <a:r>
                        <a:rPr lang="ru-RU" sz="1400">
                          <a:effectLst/>
                          <a:latin typeface="Times New Roman" panose="02020603050405020304" pitchFamily="18" charset="0"/>
                          <a:cs typeface="Times New Roman" panose="02020603050405020304" pitchFamily="18" charset="0"/>
                        </a:rPr>
                        <a:t>1</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2</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3</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4</a:t>
                      </a:r>
                      <a:endParaRPr lang="ru-RU" sz="1400" dirty="0">
                        <a:latin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5</a:t>
                      </a:r>
                      <a:endParaRPr lang="ru-RU" sz="1400" dirty="0">
                        <a:latin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6</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7</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8</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9</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10</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11</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12</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13</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14</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15</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16</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17</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rPr>
                        <a:t> </a:t>
                      </a:r>
                      <a:endParaRPr lang="ru-RU" sz="14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2759822961"/>
                  </a:ext>
                </a:extLst>
              </a:tr>
              <a:tr h="200176">
                <a:tc rowSpan="3">
                  <a:txBody>
                    <a:bodyPr/>
                    <a:lstStyle/>
                    <a:p>
                      <a:r>
                        <a:rPr lang="ru-RU" sz="1400" dirty="0">
                          <a:effectLst/>
                          <a:latin typeface="Times New Roman" panose="02020603050405020304" pitchFamily="18" charset="0"/>
                          <a:cs typeface="Times New Roman" panose="02020603050405020304" pitchFamily="18" charset="0"/>
                        </a:rPr>
                        <a:t>Зарегистрировано пациентов</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с болезнью, вызванной ВИЧ, всего</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tc>
                <a:tc rowSpan="2">
                  <a:txBody>
                    <a:bodyPr/>
                    <a:lstStyle/>
                    <a:p>
                      <a:pPr algn="ctr"/>
                      <a:r>
                        <a:rPr lang="ru-RU" sz="1400">
                          <a:effectLst/>
                          <a:latin typeface="Times New Roman" panose="02020603050405020304" pitchFamily="18" charset="0"/>
                          <a:cs typeface="Times New Roman" panose="02020603050405020304" pitchFamily="18" charset="0"/>
                        </a:rPr>
                        <a:t>М</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a:effectLst/>
                          <a:latin typeface="Times New Roman" panose="02020603050405020304" pitchFamily="18" charset="0"/>
                          <a:cs typeface="Times New Roman" panose="02020603050405020304" pitchFamily="18" charset="0"/>
                        </a:rPr>
                        <a:t>1</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3">
                  <a:txBody>
                    <a:bodyPr/>
                    <a:lstStyle/>
                    <a:p>
                      <a:pPr algn="ctr"/>
                      <a:r>
                        <a:rPr lang="ru-RU" sz="1400">
                          <a:effectLst/>
                          <a:latin typeface="Times New Roman" panose="02020603050405020304" pitchFamily="18" charset="0"/>
                          <a:cs typeface="Times New Roman" panose="02020603050405020304" pitchFamily="18" charset="0"/>
                        </a:rPr>
                        <a:t>В20-В24</a:t>
                      </a:r>
                      <a:endParaRPr lang="ru-RU" sz="1400">
                        <a:latin typeface="Times New Roman" panose="02020603050405020304" pitchFamily="18" charset="0"/>
                        <a:cs typeface="Times New Roman" panose="02020603050405020304" pitchFamily="18" charset="0"/>
                      </a:endParaRPr>
                    </a:p>
                  </a:txBody>
                  <a:tcPr marL="28645" marR="28645" marT="0" marB="0" anchor="ctr"/>
                </a:tc>
                <a:tc>
                  <a:txBody>
                    <a:bodyPr/>
                    <a:lstStyle/>
                    <a:p>
                      <a:r>
                        <a:rPr lang="ru-RU" sz="1400">
                          <a:effectLst/>
                          <a:latin typeface="Times New Roman" panose="02020603050405020304" pitchFamily="18" charset="0"/>
                          <a:cs typeface="Times New Roman" panose="02020603050405020304" pitchFamily="18" charset="0"/>
                        </a:rPr>
                        <a:t> </a:t>
                      </a:r>
                      <a:endParaRPr lang="ru-RU" sz="1400">
                        <a:latin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r>
                        <a:rPr lang="ru-RU" sz="1400">
                          <a:effectLst/>
                        </a:rPr>
                        <a:t> </a:t>
                      </a:r>
                      <a:endParaRPr lang="ru-RU" sz="14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245739526"/>
                  </a:ext>
                </a:extLst>
              </a:tr>
              <a:tr h="170989">
                <a:tc vMerge="1">
                  <a:txBody>
                    <a:bodyPr/>
                    <a:lstStyle/>
                    <a:p>
                      <a:endParaRPr lang="ru-RU"/>
                    </a:p>
                  </a:txBody>
                  <a:tcPr/>
                </a:tc>
                <a:tc vMerge="1">
                  <a:txBody>
                    <a:bodyPr/>
                    <a:lstStyle/>
                    <a:p>
                      <a:pPr algn="ctr"/>
                      <a:r>
                        <a:rPr lang="ru-RU" sz="1400">
                          <a:effectLst/>
                          <a:latin typeface="Times New Roman" panose="02020603050405020304" pitchFamily="18" charset="0"/>
                          <a:cs typeface="Times New Roman" panose="02020603050405020304" pitchFamily="18" charset="0"/>
                        </a:rPr>
                        <a:t>Ж</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r>
                        <a:rPr lang="ru-RU" sz="1400">
                          <a:effectLst/>
                          <a:latin typeface="Times New Roman" panose="02020603050405020304" pitchFamily="18" charset="0"/>
                          <a:cs typeface="Times New Roman" panose="02020603050405020304" pitchFamily="18" charset="0"/>
                        </a:rPr>
                        <a:t>2</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endParaRPr lang="ru-RU"/>
                    </a:p>
                  </a:txBody>
                  <a:tcPr/>
                </a:tc>
                <a:tc rowSpan="2">
                  <a:txBody>
                    <a:bodyPr/>
                    <a:lstStyle/>
                    <a:p>
                      <a:r>
                        <a:rPr lang="ru-RU" sz="1400">
                          <a:effectLst/>
                          <a:latin typeface="Times New Roman" panose="02020603050405020304" pitchFamily="18" charset="0"/>
                          <a:cs typeface="Times New Roman" panose="02020603050405020304" pitchFamily="18" charset="0"/>
                        </a:rPr>
                        <a:t> </a:t>
                      </a:r>
                      <a:endParaRPr lang="ru-RU" sz="1400">
                        <a:latin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r>
                        <a:rPr lang="ru-RU" sz="1400" dirty="0">
                          <a:effectLst/>
                        </a:rPr>
                        <a:t> </a:t>
                      </a:r>
                      <a:endParaRPr lang="ru-RU" sz="14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2670410462"/>
                  </a:ext>
                </a:extLst>
              </a:tr>
              <a:tr h="629717">
                <a:tc vMerge="1">
                  <a:txBody>
                    <a:bodyPr/>
                    <a:lstStyle/>
                    <a:p>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tc>
                <a:tc>
                  <a:txBody>
                    <a:bodyPr/>
                    <a:lstStyle/>
                    <a:p>
                      <a:pPr algn="ctr"/>
                      <a:r>
                        <a:rPr lang="ru-RU" sz="1400">
                          <a:effectLst/>
                          <a:latin typeface="Times New Roman" panose="02020603050405020304" pitchFamily="18" charset="0"/>
                          <a:cs typeface="Times New Roman" panose="02020603050405020304" pitchFamily="18" charset="0"/>
                        </a:rPr>
                        <a:t>Ж</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2</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a:latin typeface="Times New Roman" panose="02020603050405020304" pitchFamily="18" charset="0"/>
                        <a:cs typeface="Times New Roman" panose="02020603050405020304" pitchFamily="18" charset="0"/>
                      </a:endParaRPr>
                    </a:p>
                  </a:txBody>
                  <a:tcPr marL="28645" marR="28645" marT="0" marB="0" anchor="ctr"/>
                </a:tc>
                <a:tc vMerge="1">
                  <a:txBody>
                    <a:bodyPr/>
                    <a:lstStyle/>
                    <a:p>
                      <a:endParaRPr lang="ru-RU" sz="1400">
                        <a:latin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endParaRPr lang="ru-RU" sz="14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2398390601"/>
                  </a:ext>
                </a:extLst>
              </a:tr>
              <a:tr h="200176">
                <a:tc rowSpan="3">
                  <a:txBody>
                    <a:bodyPr/>
                    <a:lstStyle/>
                    <a:p>
                      <a:pPr marL="90170" indent="-90170"/>
                      <a:r>
                        <a:rPr lang="ru-RU" sz="1400" dirty="0">
                          <a:effectLst/>
                          <a:latin typeface="Times New Roman" panose="02020603050405020304" pitchFamily="18" charset="0"/>
                          <a:cs typeface="Times New Roman" panose="02020603050405020304" pitchFamily="18" charset="0"/>
                        </a:rPr>
                        <a:t> проявляющейся в виде</a:t>
                      </a:r>
                    </a:p>
                    <a:p>
                      <a:pPr marL="90170" indent="-90170"/>
                      <a:r>
                        <a:rPr lang="ru-RU" sz="1400" dirty="0">
                          <a:effectLst/>
                          <a:latin typeface="Times New Roman" panose="02020603050405020304" pitchFamily="18" charset="0"/>
                          <a:cs typeface="Times New Roman" panose="02020603050405020304" pitchFamily="18" charset="0"/>
                        </a:rPr>
                        <a:t> злокачественных</a:t>
                      </a:r>
                    </a:p>
                    <a:p>
                      <a:pPr marL="90170" indent="-90170"/>
                      <a:r>
                        <a:rPr lang="ru-RU" sz="1400" dirty="0">
                          <a:effectLst/>
                          <a:latin typeface="Times New Roman" panose="02020603050405020304" pitchFamily="18" charset="0"/>
                          <a:cs typeface="Times New Roman" panose="02020603050405020304" pitchFamily="18" charset="0"/>
                        </a:rPr>
                        <a:t> новообразований</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tc>
                <a:tc rowSpan="2">
                  <a:txBody>
                    <a:bodyPr/>
                    <a:lstStyle/>
                    <a:p>
                      <a:pPr algn="ctr"/>
                      <a:r>
                        <a:rPr lang="ru-RU" sz="1400">
                          <a:effectLst/>
                          <a:latin typeface="Times New Roman" panose="02020603050405020304" pitchFamily="18" charset="0"/>
                          <a:cs typeface="Times New Roman" panose="02020603050405020304" pitchFamily="18" charset="0"/>
                        </a:rPr>
                        <a:t>М</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a:effectLst/>
                          <a:latin typeface="Times New Roman" panose="02020603050405020304" pitchFamily="18" charset="0"/>
                          <a:cs typeface="Times New Roman" panose="02020603050405020304" pitchFamily="18" charset="0"/>
                        </a:rPr>
                        <a:t>15</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3">
                  <a:txBody>
                    <a:bodyPr/>
                    <a:lstStyle/>
                    <a:p>
                      <a:pPr algn="ctr"/>
                      <a:r>
                        <a:rPr lang="ru-RU" sz="1400">
                          <a:effectLst/>
                          <a:latin typeface="Times New Roman" panose="02020603050405020304" pitchFamily="18" charset="0"/>
                          <a:cs typeface="Times New Roman" panose="02020603050405020304" pitchFamily="18" charset="0"/>
                        </a:rPr>
                        <a:t>В21</a:t>
                      </a:r>
                      <a:endParaRPr lang="ru-RU" sz="1400">
                        <a:latin typeface="Times New Roman" panose="02020603050405020304" pitchFamily="18" charset="0"/>
                        <a:cs typeface="Times New Roman" panose="02020603050405020304" pitchFamily="18" charset="0"/>
                      </a:endParaRPr>
                    </a:p>
                  </a:txBody>
                  <a:tcPr marL="28645" marR="28645" marT="0" marB="0" anchor="ctr"/>
                </a:tc>
                <a:tc>
                  <a:txBody>
                    <a:bodyPr/>
                    <a:lstStyle/>
                    <a:p>
                      <a:r>
                        <a:rPr lang="ru-RU" sz="1400" dirty="0">
                          <a:effectLst/>
                          <a:latin typeface="Times New Roman" panose="02020603050405020304" pitchFamily="18" charset="0"/>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r>
                        <a:rPr lang="ru-RU" sz="1400" dirty="0">
                          <a:effectLst/>
                        </a:rPr>
                        <a:t> </a:t>
                      </a:r>
                      <a:endParaRPr lang="ru-RU" sz="14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140950174"/>
                  </a:ext>
                </a:extLst>
              </a:tr>
              <a:tr h="146737">
                <a:tc vMerge="1">
                  <a:txBody>
                    <a:bodyPr/>
                    <a:lstStyle/>
                    <a:p>
                      <a:endParaRPr lang="ru-RU"/>
                    </a:p>
                  </a:txBody>
                  <a:tcPr/>
                </a:tc>
                <a:tc vMerge="1">
                  <a:txBody>
                    <a:bodyPr/>
                    <a:lstStyle/>
                    <a:p>
                      <a:pPr algn="ctr"/>
                      <a:r>
                        <a:rPr lang="ru-RU" sz="1400" dirty="0">
                          <a:effectLst/>
                          <a:latin typeface="Times New Roman" panose="02020603050405020304" pitchFamily="18" charset="0"/>
                          <a:cs typeface="Times New Roman" panose="02020603050405020304" pitchFamily="18" charset="0"/>
                        </a:rPr>
                        <a:t>Ж</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r>
                        <a:rPr lang="ru-RU" sz="1400" dirty="0">
                          <a:effectLst/>
                          <a:latin typeface="Times New Roman" panose="02020603050405020304" pitchFamily="18" charset="0"/>
                          <a:cs typeface="Times New Roman" panose="02020603050405020304" pitchFamily="18" charset="0"/>
                        </a:rPr>
                        <a:t>16</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endParaRPr lang="ru-RU"/>
                    </a:p>
                  </a:txBody>
                  <a:tcPr/>
                </a:tc>
                <a:tc rowSpan="2">
                  <a:txBody>
                    <a:bodyPr/>
                    <a:lstStyle/>
                    <a:p>
                      <a:r>
                        <a:rPr lang="ru-RU" sz="1400" dirty="0">
                          <a:effectLst/>
                          <a:latin typeface="Times New Roman" panose="02020603050405020304" pitchFamily="18" charset="0"/>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r>
                        <a:rPr lang="ru-RU" sz="1400" dirty="0">
                          <a:effectLst/>
                        </a:rPr>
                        <a:t> </a:t>
                      </a:r>
                      <a:endParaRPr lang="ru-RU" sz="14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410357350"/>
                  </a:ext>
                </a:extLst>
              </a:tr>
              <a:tr h="493343">
                <a:tc vMerge="1">
                  <a:txBody>
                    <a:bodyPr/>
                    <a:lstStyle/>
                    <a:p>
                      <a:pPr marL="90170" indent="-90170"/>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tc>
                <a:tc>
                  <a:txBody>
                    <a:bodyPr/>
                    <a:lstStyle/>
                    <a:p>
                      <a:pPr algn="ctr"/>
                      <a:r>
                        <a:rPr lang="ru-RU" sz="1400" dirty="0">
                          <a:effectLst/>
                          <a:latin typeface="Times New Roman" panose="02020603050405020304" pitchFamily="18" charset="0"/>
                          <a:cs typeface="Times New Roman" panose="02020603050405020304" pitchFamily="18" charset="0"/>
                        </a:rPr>
                        <a:t>Ж</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16</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a:latin typeface="Times New Roman" panose="02020603050405020304" pitchFamily="18" charset="0"/>
                        <a:cs typeface="Times New Roman" panose="02020603050405020304" pitchFamily="18" charset="0"/>
                      </a:endParaRPr>
                    </a:p>
                  </a:txBody>
                  <a:tcPr marL="28645" marR="28645" marT="0" marB="0" anchor="ctr"/>
                </a:tc>
                <a:tc vMerge="1">
                  <a:txBody>
                    <a:bodyPr/>
                    <a:lstStyle/>
                    <a:p>
                      <a:endParaRPr lang="ru-RU" sz="1400" dirty="0">
                        <a:latin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endParaRPr lang="ru-RU" sz="14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3425477955"/>
                  </a:ext>
                </a:extLst>
              </a:tr>
            </a:tbl>
          </a:graphicData>
        </a:graphic>
      </p:graphicFrame>
      <p:sp>
        <p:nvSpPr>
          <p:cNvPr id="6" name="Овал 5">
            <a:extLst>
              <a:ext uri="{FF2B5EF4-FFF2-40B4-BE49-F238E27FC236}">
                <a16:creationId xmlns:a16="http://schemas.microsoft.com/office/drawing/2014/main" id="{BEAC3DB5-7B0E-4B79-8B62-4EFA1F65BE57}"/>
              </a:ext>
            </a:extLst>
          </p:cNvPr>
          <p:cNvSpPr/>
          <p:nvPr/>
        </p:nvSpPr>
        <p:spPr>
          <a:xfrm>
            <a:off x="3684232" y="2947386"/>
            <a:ext cx="790113" cy="1054224"/>
          </a:xfrm>
          <a:prstGeom prst="ellipse">
            <a:avLst/>
          </a:prstGeom>
          <a:noFill/>
          <a:ln w="57150"/>
        </p:spPr>
        <p:style>
          <a:lnRef idx="2">
            <a:schemeClr val="accent2"/>
          </a:lnRef>
          <a:fillRef idx="1">
            <a:schemeClr val="lt1"/>
          </a:fillRef>
          <a:effectRef idx="0">
            <a:schemeClr val="accent2"/>
          </a:effectRef>
          <a:fontRef idx="minor">
            <a:schemeClr val="dk1"/>
          </a:fontRef>
        </p:style>
        <p:txBody>
          <a:bodyPr rtlCol="0" anchor="ctr"/>
          <a:lstStyle/>
          <a:p>
            <a:pPr algn="ctr"/>
            <a:endParaRPr lang="ru-RU"/>
          </a:p>
        </p:txBody>
      </p:sp>
      <p:sp>
        <p:nvSpPr>
          <p:cNvPr id="8" name="TextBox 7">
            <a:extLst>
              <a:ext uri="{FF2B5EF4-FFF2-40B4-BE49-F238E27FC236}">
                <a16:creationId xmlns:a16="http://schemas.microsoft.com/office/drawing/2014/main" id="{35B9F3B6-D965-D9E0-65DD-48B3A14F124B}"/>
              </a:ext>
            </a:extLst>
          </p:cNvPr>
          <p:cNvSpPr txBox="1"/>
          <p:nvPr/>
        </p:nvSpPr>
        <p:spPr>
          <a:xfrm>
            <a:off x="815863" y="5043801"/>
            <a:ext cx="10996329" cy="707886"/>
          </a:xfrm>
          <a:prstGeom prst="rect">
            <a:avLst/>
          </a:prstGeom>
          <a:noFill/>
        </p:spPr>
        <p:txBody>
          <a:bodyPr wrap="square">
            <a:spAutoFit/>
          </a:bodyPr>
          <a:lstStyle/>
          <a:p>
            <a:r>
              <a:rPr lang="ru-RU" sz="2000" dirty="0">
                <a:latin typeface="Times New Roman" panose="02020603050405020304" pitchFamily="18" charset="0"/>
                <a:cs typeface="Times New Roman" panose="02020603050405020304" pitchFamily="18" charset="0"/>
              </a:rPr>
              <a:t>ФРВИЧ: число регистровых записей в отчете №168 «Журнал пациентов, внесенных в ФРВИЧ», выгруженном за отчетный период </a:t>
            </a:r>
          </a:p>
        </p:txBody>
      </p:sp>
    </p:spTree>
    <p:extLst>
      <p:ext uri="{BB962C8B-B14F-4D97-AF65-F5344CB8AC3E}">
        <p14:creationId xmlns:p14="http://schemas.microsoft.com/office/powerpoint/2010/main" val="95188427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Объект 5">
            <a:extLst>
              <a:ext uri="{FF2B5EF4-FFF2-40B4-BE49-F238E27FC236}">
                <a16:creationId xmlns:a16="http://schemas.microsoft.com/office/drawing/2014/main" id="{61293554-E14D-47D5-9458-0C0BB60E61E6}"/>
              </a:ext>
            </a:extLst>
          </p:cNvPr>
          <p:cNvGraphicFramePr>
            <a:graphicFrameLocks noGrp="1"/>
          </p:cNvGraphicFramePr>
          <p:nvPr>
            <p:ph idx="1"/>
            <p:extLst>
              <p:ext uri="{D42A27DB-BD31-4B8C-83A1-F6EECF244321}">
                <p14:modId xmlns:p14="http://schemas.microsoft.com/office/powerpoint/2010/main" val="2985954483"/>
              </p:ext>
            </p:extLst>
          </p:nvPr>
        </p:nvGraphicFramePr>
        <p:xfrm>
          <a:off x="344903" y="809602"/>
          <a:ext cx="11502192" cy="5138137"/>
        </p:xfrm>
        <a:graphic>
          <a:graphicData uri="http://schemas.openxmlformats.org/drawingml/2006/table">
            <a:tbl>
              <a:tblPr firstRow="1" firstCol="1" bandRow="1"/>
              <a:tblGrid>
                <a:gridCol w="1892968">
                  <a:extLst>
                    <a:ext uri="{9D8B030D-6E8A-4147-A177-3AD203B41FA5}">
                      <a16:colId xmlns:a16="http://schemas.microsoft.com/office/drawing/2014/main" val="3551745552"/>
                    </a:ext>
                  </a:extLst>
                </a:gridCol>
                <a:gridCol w="401053">
                  <a:extLst>
                    <a:ext uri="{9D8B030D-6E8A-4147-A177-3AD203B41FA5}">
                      <a16:colId xmlns:a16="http://schemas.microsoft.com/office/drawing/2014/main" val="1012303163"/>
                    </a:ext>
                  </a:extLst>
                </a:gridCol>
                <a:gridCol w="609600">
                  <a:extLst>
                    <a:ext uri="{9D8B030D-6E8A-4147-A177-3AD203B41FA5}">
                      <a16:colId xmlns:a16="http://schemas.microsoft.com/office/drawing/2014/main" val="1662307462"/>
                    </a:ext>
                  </a:extLst>
                </a:gridCol>
                <a:gridCol w="451725">
                  <a:extLst>
                    <a:ext uri="{9D8B030D-6E8A-4147-A177-3AD203B41FA5}">
                      <a16:colId xmlns:a16="http://schemas.microsoft.com/office/drawing/2014/main" val="2610953050"/>
                    </a:ext>
                  </a:extLst>
                </a:gridCol>
                <a:gridCol w="478716">
                  <a:extLst>
                    <a:ext uri="{9D8B030D-6E8A-4147-A177-3AD203B41FA5}">
                      <a16:colId xmlns:a16="http://schemas.microsoft.com/office/drawing/2014/main" val="916440330"/>
                    </a:ext>
                  </a:extLst>
                </a:gridCol>
                <a:gridCol w="478716">
                  <a:extLst>
                    <a:ext uri="{9D8B030D-6E8A-4147-A177-3AD203B41FA5}">
                      <a16:colId xmlns:a16="http://schemas.microsoft.com/office/drawing/2014/main" val="2917745660"/>
                    </a:ext>
                  </a:extLst>
                </a:gridCol>
                <a:gridCol w="592800">
                  <a:extLst>
                    <a:ext uri="{9D8B030D-6E8A-4147-A177-3AD203B41FA5}">
                      <a16:colId xmlns:a16="http://schemas.microsoft.com/office/drawing/2014/main" val="1447007284"/>
                    </a:ext>
                  </a:extLst>
                </a:gridCol>
                <a:gridCol w="592800">
                  <a:extLst>
                    <a:ext uri="{9D8B030D-6E8A-4147-A177-3AD203B41FA5}">
                      <a16:colId xmlns:a16="http://schemas.microsoft.com/office/drawing/2014/main" val="1244610029"/>
                    </a:ext>
                  </a:extLst>
                </a:gridCol>
                <a:gridCol w="592800">
                  <a:extLst>
                    <a:ext uri="{9D8B030D-6E8A-4147-A177-3AD203B41FA5}">
                      <a16:colId xmlns:a16="http://schemas.microsoft.com/office/drawing/2014/main" val="329278473"/>
                    </a:ext>
                  </a:extLst>
                </a:gridCol>
                <a:gridCol w="592800">
                  <a:extLst>
                    <a:ext uri="{9D8B030D-6E8A-4147-A177-3AD203B41FA5}">
                      <a16:colId xmlns:a16="http://schemas.microsoft.com/office/drawing/2014/main" val="2919273197"/>
                    </a:ext>
                  </a:extLst>
                </a:gridCol>
                <a:gridCol w="592800">
                  <a:extLst>
                    <a:ext uri="{9D8B030D-6E8A-4147-A177-3AD203B41FA5}">
                      <a16:colId xmlns:a16="http://schemas.microsoft.com/office/drawing/2014/main" val="1021081497"/>
                    </a:ext>
                  </a:extLst>
                </a:gridCol>
                <a:gridCol w="478716">
                  <a:extLst>
                    <a:ext uri="{9D8B030D-6E8A-4147-A177-3AD203B41FA5}">
                      <a16:colId xmlns:a16="http://schemas.microsoft.com/office/drawing/2014/main" val="1347095113"/>
                    </a:ext>
                  </a:extLst>
                </a:gridCol>
                <a:gridCol w="592800">
                  <a:extLst>
                    <a:ext uri="{9D8B030D-6E8A-4147-A177-3AD203B41FA5}">
                      <a16:colId xmlns:a16="http://schemas.microsoft.com/office/drawing/2014/main" val="2377206665"/>
                    </a:ext>
                  </a:extLst>
                </a:gridCol>
                <a:gridCol w="592800">
                  <a:extLst>
                    <a:ext uri="{9D8B030D-6E8A-4147-A177-3AD203B41FA5}">
                      <a16:colId xmlns:a16="http://schemas.microsoft.com/office/drawing/2014/main" val="235960807"/>
                    </a:ext>
                  </a:extLst>
                </a:gridCol>
                <a:gridCol w="592800">
                  <a:extLst>
                    <a:ext uri="{9D8B030D-6E8A-4147-A177-3AD203B41FA5}">
                      <a16:colId xmlns:a16="http://schemas.microsoft.com/office/drawing/2014/main" val="3773993371"/>
                    </a:ext>
                  </a:extLst>
                </a:gridCol>
                <a:gridCol w="678723">
                  <a:extLst>
                    <a:ext uri="{9D8B030D-6E8A-4147-A177-3AD203B41FA5}">
                      <a16:colId xmlns:a16="http://schemas.microsoft.com/office/drawing/2014/main" val="4214928558"/>
                    </a:ext>
                  </a:extLst>
                </a:gridCol>
                <a:gridCol w="678723">
                  <a:extLst>
                    <a:ext uri="{9D8B030D-6E8A-4147-A177-3AD203B41FA5}">
                      <a16:colId xmlns:a16="http://schemas.microsoft.com/office/drawing/2014/main" val="3772293795"/>
                    </a:ext>
                  </a:extLst>
                </a:gridCol>
                <a:gridCol w="610852">
                  <a:extLst>
                    <a:ext uri="{9D8B030D-6E8A-4147-A177-3AD203B41FA5}">
                      <a16:colId xmlns:a16="http://schemas.microsoft.com/office/drawing/2014/main" val="617158074"/>
                    </a:ext>
                  </a:extLst>
                </a:gridCol>
              </a:tblGrid>
              <a:tr h="171945">
                <a:tc rowSpan="4">
                  <a:txBody>
                    <a:bodyPr/>
                    <a:lstStyle/>
                    <a:p>
                      <a:pPr algn="ctr">
                        <a:spcAft>
                          <a:spcPts val="0"/>
                        </a:spcAft>
                      </a:pPr>
                      <a:r>
                        <a:rPr lang="ru-RU" sz="1400" dirty="0">
                          <a:effectLst/>
                          <a:latin typeface="Times New Roman" panose="02020603050405020304" pitchFamily="18" charset="0"/>
                          <a:ea typeface="Times New Roman" panose="02020603050405020304" pitchFamily="18" charset="0"/>
                        </a:rPr>
                        <a:t>Формы ВИЧ-инфекции,</a:t>
                      </a:r>
                      <a:br>
                        <a:rPr lang="ru-RU" sz="1400" dirty="0">
                          <a:effectLst/>
                          <a:latin typeface="Times New Roman" panose="02020603050405020304" pitchFamily="18" charset="0"/>
                          <a:ea typeface="Times New Roman" panose="02020603050405020304" pitchFamily="18" charset="0"/>
                        </a:rPr>
                      </a:br>
                      <a:r>
                        <a:rPr lang="ru-RU" sz="1400" dirty="0">
                          <a:effectLst/>
                          <a:latin typeface="Times New Roman" panose="02020603050405020304" pitchFamily="18" charset="0"/>
                          <a:ea typeface="Times New Roman" panose="02020603050405020304" pitchFamily="18" charset="0"/>
                        </a:rPr>
                        <a:t>контингенты</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a:spcAft>
                          <a:spcPts val="0"/>
                        </a:spcAft>
                      </a:pPr>
                      <a:r>
                        <a:rPr lang="ru-RU" sz="1400" dirty="0">
                          <a:effectLst/>
                          <a:latin typeface="Times New Roman" panose="02020603050405020304" pitchFamily="18" charset="0"/>
                          <a:ea typeface="Times New Roman" panose="02020603050405020304" pitchFamily="18" charset="0"/>
                        </a:rPr>
                        <a:t>№</a:t>
                      </a:r>
                      <a:br>
                        <a:rPr lang="ru-RU" sz="1400" dirty="0">
                          <a:effectLst/>
                          <a:latin typeface="Times New Roman" panose="02020603050405020304" pitchFamily="18" charset="0"/>
                          <a:ea typeface="Times New Roman" panose="02020603050405020304" pitchFamily="18" charset="0"/>
                        </a:rPr>
                      </a:br>
                      <a:r>
                        <a:rPr lang="ru-RU" sz="1400" dirty="0" err="1">
                          <a:effectLst/>
                          <a:latin typeface="Times New Roman" panose="02020603050405020304" pitchFamily="18" charset="0"/>
                          <a:ea typeface="Times New Roman" panose="02020603050405020304" pitchFamily="18" charset="0"/>
                        </a:rPr>
                        <a:t>стро-ки</a:t>
                      </a:r>
                      <a:endParaRPr lang="ru-RU" sz="1400" dirty="0">
                        <a:effectLst/>
                        <a:latin typeface="Times New Roman" panose="02020603050405020304" pitchFamily="18" charset="0"/>
                        <a:ea typeface="Times New Roman" panose="02020603050405020304" pitchFamily="18" charset="0"/>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a:spcAft>
                          <a:spcPts val="0"/>
                        </a:spcAft>
                      </a:pPr>
                      <a:r>
                        <a:rPr lang="ru-RU" sz="1400" dirty="0">
                          <a:effectLst/>
                          <a:latin typeface="Times New Roman" panose="02020603050405020304" pitchFamily="18" charset="0"/>
                          <a:ea typeface="Times New Roman" panose="02020603050405020304" pitchFamily="18" charset="0"/>
                        </a:rPr>
                        <a:t>Код</a:t>
                      </a:r>
                      <a:br>
                        <a:rPr lang="ru-RU" sz="1400" dirty="0">
                          <a:effectLst/>
                          <a:latin typeface="Times New Roman" panose="02020603050405020304" pitchFamily="18" charset="0"/>
                          <a:ea typeface="Times New Roman" panose="02020603050405020304" pitchFamily="18" charset="0"/>
                        </a:rPr>
                      </a:br>
                      <a:r>
                        <a:rPr lang="ru-RU" sz="1400" dirty="0">
                          <a:effectLst/>
                          <a:latin typeface="Times New Roman" panose="02020603050405020304" pitchFamily="18" charset="0"/>
                          <a:ea typeface="Times New Roman" panose="02020603050405020304" pitchFamily="18" charset="0"/>
                        </a:rPr>
                        <a:t>МКБ-10</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2">
                  <a:txBody>
                    <a:bodyPr/>
                    <a:lstStyle/>
                    <a:p>
                      <a:pPr algn="ctr">
                        <a:spcAft>
                          <a:spcPts val="0"/>
                        </a:spcAft>
                      </a:pPr>
                      <a:r>
                        <a:rPr lang="ru-RU" sz="1400">
                          <a:effectLst/>
                          <a:latin typeface="Times New Roman" panose="02020603050405020304" pitchFamily="18" charset="0"/>
                          <a:ea typeface="Times New Roman" panose="02020603050405020304" pitchFamily="18" charset="0"/>
                        </a:rPr>
                        <a:t>Зарегистриро-</a:t>
                      </a:r>
                      <a:br>
                        <a:rPr lang="ru-RU" sz="1400">
                          <a:effectLst/>
                          <a:latin typeface="Times New Roman" panose="02020603050405020304" pitchFamily="18" charset="0"/>
                          <a:ea typeface="Times New Roman" panose="02020603050405020304" pitchFamily="18" charset="0"/>
                        </a:rPr>
                      </a:br>
                      <a:r>
                        <a:rPr lang="ru-RU" sz="1400">
                          <a:effectLst/>
                          <a:latin typeface="Times New Roman" panose="02020603050405020304" pitchFamily="18" charset="0"/>
                          <a:ea typeface="Times New Roman" panose="02020603050405020304" pitchFamily="18" charset="0"/>
                        </a:rPr>
                        <a:t>вано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ru-RU"/>
                    </a:p>
                  </a:txBody>
                  <a:tcPr/>
                </a:tc>
                <a:tc gridSpan="6">
                  <a:txBody>
                    <a:bodyPr/>
                    <a:lstStyle/>
                    <a:p>
                      <a:pPr algn="ctr">
                        <a:spcAft>
                          <a:spcPts val="0"/>
                        </a:spcAft>
                      </a:pPr>
                      <a:r>
                        <a:rPr lang="ru-RU" sz="1400">
                          <a:solidFill>
                            <a:srgbClr val="000000"/>
                          </a:solidFill>
                          <a:effectLst/>
                          <a:latin typeface="Times New Roman" panose="02020603050405020304" pitchFamily="18" charset="0"/>
                          <a:ea typeface="Times New Roman" panose="02020603050405020304" pitchFamily="18" charset="0"/>
                        </a:rPr>
                        <a:t>Находилось</a:t>
                      </a:r>
                      <a:r>
                        <a:rPr lang="ru-RU" sz="1400">
                          <a:effectLst/>
                          <a:latin typeface="Times New Roman" panose="02020603050405020304" pitchFamily="18" charset="0"/>
                          <a:ea typeface="Times New Roman" panose="02020603050405020304" pitchFamily="18" charset="0"/>
                        </a:rPr>
                        <a:t> под диспансерным наблюдением</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5">
                  <a:txBody>
                    <a:bodyPr/>
                    <a:lstStyle/>
                    <a:p>
                      <a:pPr algn="ctr">
                        <a:spcAft>
                          <a:spcPts val="0"/>
                        </a:spcAft>
                      </a:pPr>
                      <a:r>
                        <a:rPr lang="ru-RU" sz="1400">
                          <a:effectLst/>
                          <a:latin typeface="Times New Roman" panose="02020603050405020304" pitchFamily="18" charset="0"/>
                          <a:ea typeface="Times New Roman" panose="02020603050405020304" pitchFamily="18" charset="0"/>
                        </a:rPr>
                        <a:t>Снято с диспансерного наблюдения</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rowSpan="2" gridSpan="2">
                  <a:txBody>
                    <a:bodyPr/>
                    <a:lstStyle/>
                    <a:p>
                      <a:pPr algn="ctr">
                        <a:spcAft>
                          <a:spcPts val="0"/>
                        </a:spcAft>
                      </a:pPr>
                      <a:r>
                        <a:rPr lang="ru-RU" sz="1400">
                          <a:solidFill>
                            <a:srgbClr val="000000"/>
                          </a:solidFill>
                          <a:effectLst/>
                          <a:latin typeface="Times New Roman" panose="02020603050405020304" pitchFamily="18" charset="0"/>
                          <a:ea typeface="Times New Roman" panose="02020603050405020304" pitchFamily="18" charset="0"/>
                        </a:rPr>
                        <a:t>Состоит</a:t>
                      </a:r>
                      <a:br>
                        <a:rPr lang="ru-RU" sz="1400">
                          <a:solidFill>
                            <a:srgbClr val="000000"/>
                          </a:solidFill>
                          <a:effectLst/>
                          <a:latin typeface="Times New Roman" panose="02020603050405020304" pitchFamily="18" charset="0"/>
                          <a:ea typeface="Times New Roman" panose="02020603050405020304" pitchFamily="18" charset="0"/>
                        </a:rPr>
                      </a:br>
                      <a:r>
                        <a:rPr lang="ru-RU" sz="1400">
                          <a:solidFill>
                            <a:srgbClr val="000000"/>
                          </a:solidFill>
                          <a:effectLst/>
                          <a:latin typeface="Times New Roman" panose="02020603050405020304" pitchFamily="18" charset="0"/>
                          <a:ea typeface="Times New Roman" panose="02020603050405020304" pitchFamily="18" charset="0"/>
                        </a:rPr>
                        <a:t>под диспансерным наблюдением                    на конец отчетного года</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ru-RU"/>
                    </a:p>
                  </a:txBody>
                  <a:tcPr/>
                </a:tc>
                <a:extLst>
                  <a:ext uri="{0D108BD9-81ED-4DB2-BD59-A6C34878D82A}">
                    <a16:rowId xmlns:a16="http://schemas.microsoft.com/office/drawing/2014/main" val="3655882260"/>
                  </a:ext>
                </a:extLst>
              </a:tr>
              <a:tr h="687783">
                <a:tc vMerge="1">
                  <a:txBody>
                    <a:bodyPr/>
                    <a:lstStyle/>
                    <a:p>
                      <a:endParaRPr lang="ru-RU"/>
                    </a:p>
                  </a:txBody>
                  <a:tcPr/>
                </a:tc>
                <a:tc vMerge="1">
                  <a:txBody>
                    <a:bodyPr/>
                    <a:lstStyle/>
                    <a:p>
                      <a:endParaRPr lang="ru-RU"/>
                    </a:p>
                  </a:txBody>
                  <a:tcPr/>
                </a:tc>
                <a:tc vMerge="1">
                  <a:txBody>
                    <a:bodyPr/>
                    <a:lstStyle/>
                    <a:p>
                      <a:endParaRPr lang="ru-RU"/>
                    </a:p>
                  </a:txBody>
                  <a:tcPr/>
                </a:tc>
                <a:tc gridSpan="2" vMerge="1">
                  <a:txBody>
                    <a:bodyPr/>
                    <a:lstStyle/>
                    <a:p>
                      <a:endParaRPr lang="ru-RU"/>
                    </a:p>
                  </a:txBody>
                  <a:tcPr/>
                </a:tc>
                <a:tc hMerge="1" vMerge="1">
                  <a:txBody>
                    <a:bodyPr/>
                    <a:lstStyle/>
                    <a:p>
                      <a:endParaRPr lang="ru-RU"/>
                    </a:p>
                  </a:txBody>
                  <a:tcPr/>
                </a:tc>
                <a:tc rowSpan="3">
                  <a:txBody>
                    <a:bodyPr/>
                    <a:lstStyle/>
                    <a:p>
                      <a:pPr algn="ctr">
                        <a:spcAft>
                          <a:spcPts val="0"/>
                        </a:spcAft>
                      </a:pPr>
                      <a:r>
                        <a:rPr lang="ru-RU" sz="140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ctr">
                        <a:spcAft>
                          <a:spcPts val="0"/>
                        </a:spcAft>
                      </a:pPr>
                      <a:r>
                        <a:rPr lang="ru-RU" sz="1400" dirty="0">
                          <a:effectLst/>
                          <a:latin typeface="Times New Roman" panose="02020603050405020304" pitchFamily="18" charset="0"/>
                          <a:ea typeface="Times New Roman" panose="02020603050405020304" pitchFamily="18" charset="0"/>
                        </a:rPr>
                        <a:t>из них</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rowSpan="3">
                  <a:txBody>
                    <a:bodyPr/>
                    <a:lstStyle/>
                    <a:p>
                      <a:pPr algn="ctr">
                        <a:spcAft>
                          <a:spcPts val="0"/>
                        </a:spcAft>
                      </a:pPr>
                      <a:r>
                        <a:rPr lang="ru-RU" sz="140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spcAft>
                          <a:spcPts val="0"/>
                        </a:spcAft>
                      </a:pPr>
                      <a:r>
                        <a:rPr lang="ru-RU" sz="1400" dirty="0">
                          <a:effectLst/>
                          <a:latin typeface="Times New Roman" panose="02020603050405020304" pitchFamily="18" charset="0"/>
                          <a:ea typeface="Times New Roman" panose="02020603050405020304" pitchFamily="18" charset="0"/>
                        </a:rPr>
                        <a:t>из них</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gridSpan="2" vMerge="1">
                  <a:txBody>
                    <a:bodyPr/>
                    <a:lstStyle/>
                    <a:p>
                      <a:endParaRPr lang="ru-RU"/>
                    </a:p>
                  </a:txBody>
                  <a:tcPr/>
                </a:tc>
                <a:tc hMerge="1" vMerge="1">
                  <a:txBody>
                    <a:bodyPr/>
                    <a:lstStyle/>
                    <a:p>
                      <a:endParaRPr lang="ru-RU"/>
                    </a:p>
                  </a:txBody>
                  <a:tcPr/>
                </a:tc>
                <a:extLst>
                  <a:ext uri="{0D108BD9-81ED-4DB2-BD59-A6C34878D82A}">
                    <a16:rowId xmlns:a16="http://schemas.microsoft.com/office/drawing/2014/main" val="4244969696"/>
                  </a:ext>
                </a:extLst>
              </a:tr>
              <a:tr h="1157294">
                <a:tc vMerge="1">
                  <a:txBody>
                    <a:bodyPr/>
                    <a:lstStyle/>
                    <a:p>
                      <a:endParaRPr lang="ru-RU"/>
                    </a:p>
                  </a:txBody>
                  <a:tcPr/>
                </a:tc>
                <a:tc vMerge="1">
                  <a:txBody>
                    <a:bodyPr/>
                    <a:lstStyle/>
                    <a:p>
                      <a:endParaRPr lang="ru-RU"/>
                    </a:p>
                  </a:txBody>
                  <a:tcPr/>
                </a:tc>
                <a:tc vMerge="1">
                  <a:txBody>
                    <a:bodyPr/>
                    <a:lstStyle/>
                    <a:p>
                      <a:endParaRPr lang="ru-RU"/>
                    </a:p>
                  </a:txBody>
                  <a:tcPr/>
                </a:tc>
                <a:tc rowSpan="2">
                  <a:txBody>
                    <a:bodyPr/>
                    <a:lstStyle/>
                    <a:p>
                      <a:pPr>
                        <a:spcAft>
                          <a:spcPts val="0"/>
                        </a:spcAft>
                      </a:pPr>
                      <a:r>
                        <a:rPr lang="ru-RU" sz="140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ru-RU" sz="1400" dirty="0">
                          <a:effectLst/>
                          <a:latin typeface="Times New Roman" panose="02020603050405020304" pitchFamily="18" charset="0"/>
                          <a:ea typeface="Times New Roman" panose="02020603050405020304" pitchFamily="18" charset="0"/>
                        </a:rPr>
                        <a:t>с впер-вые</a:t>
                      </a:r>
                      <a:br>
                        <a:rPr lang="ru-RU" sz="1400" dirty="0">
                          <a:effectLst/>
                          <a:latin typeface="Times New Roman" panose="02020603050405020304" pitchFamily="18" charset="0"/>
                          <a:ea typeface="Times New Roman" panose="02020603050405020304" pitchFamily="18" charset="0"/>
                        </a:rPr>
                      </a:br>
                      <a:r>
                        <a:rPr lang="ru-RU" sz="1400" dirty="0">
                          <a:effectLst/>
                          <a:latin typeface="Times New Roman" panose="02020603050405020304" pitchFamily="18" charset="0"/>
                          <a:ea typeface="Times New Roman" panose="02020603050405020304" pitchFamily="18" charset="0"/>
                        </a:rPr>
                        <a:t>в жизни уста-нов-ленным </a:t>
                      </a:r>
                      <a:r>
                        <a:rPr lang="ru-RU" sz="1400" dirty="0" err="1">
                          <a:effectLst/>
                          <a:latin typeface="Times New Roman" panose="02020603050405020304" pitchFamily="18" charset="0"/>
                          <a:ea typeface="Times New Roman" panose="02020603050405020304" pitchFamily="18" charset="0"/>
                        </a:rPr>
                        <a:t>диаг-нозом</a:t>
                      </a:r>
                      <a:endParaRPr lang="ru-RU" sz="1400" dirty="0">
                        <a:effectLst/>
                        <a:latin typeface="Times New Roman" panose="02020603050405020304" pitchFamily="18" charset="0"/>
                        <a:ea typeface="Times New Roman" panose="02020603050405020304" pitchFamily="18" charset="0"/>
                      </a:endParaRP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gridSpan="2">
                  <a:txBody>
                    <a:bodyPr/>
                    <a:lstStyle/>
                    <a:p>
                      <a:pPr algn="ctr">
                        <a:spcAft>
                          <a:spcPts val="0"/>
                        </a:spcAft>
                      </a:pPr>
                      <a:r>
                        <a:rPr lang="ru-RU" sz="1400">
                          <a:effectLst/>
                          <a:latin typeface="Times New Roman" panose="02020603050405020304" pitchFamily="18" charset="0"/>
                          <a:ea typeface="Times New Roman" panose="02020603050405020304" pitchFamily="18" charset="0"/>
                        </a:rPr>
                        <a:t>с впервые в жизни установленным диагнозом</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2">
                  <a:txBody>
                    <a:bodyPr/>
                    <a:lstStyle/>
                    <a:p>
                      <a:pPr algn="ctr">
                        <a:spcAft>
                          <a:spcPts val="0"/>
                        </a:spcAft>
                      </a:pPr>
                      <a:r>
                        <a:rPr lang="ru-RU" sz="1400">
                          <a:effectLst/>
                          <a:latin typeface="Times New Roman" panose="02020603050405020304" pitchFamily="18" charset="0"/>
                          <a:ea typeface="Times New Roman" panose="02020603050405020304" pitchFamily="18" charset="0"/>
                        </a:rPr>
                        <a:t>переведено</a:t>
                      </a:r>
                      <a:r>
                        <a:rPr lang="en-US" sz="1400">
                          <a:effectLst/>
                          <a:latin typeface="Times New Roman" panose="02020603050405020304" pitchFamily="18" charset="0"/>
                          <a:ea typeface="Times New Roman" panose="02020603050405020304" pitchFamily="18" charset="0"/>
                        </a:rPr>
                        <a:t/>
                      </a:r>
                      <a:br>
                        <a:rPr lang="en-US" sz="1400">
                          <a:effectLst/>
                          <a:latin typeface="Times New Roman" panose="02020603050405020304" pitchFamily="18" charset="0"/>
                          <a:ea typeface="Times New Roman" panose="02020603050405020304" pitchFamily="18" charset="0"/>
                        </a:rPr>
                      </a:br>
                      <a:r>
                        <a:rPr lang="ru-RU" sz="1400">
                          <a:effectLst/>
                          <a:latin typeface="Times New Roman" panose="02020603050405020304" pitchFamily="18" charset="0"/>
                          <a:ea typeface="Times New Roman" panose="02020603050405020304" pitchFamily="18" charset="0"/>
                        </a:rPr>
                        <a:t>из других организаций</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rowSpan="2">
                  <a:txBody>
                    <a:bodyPr/>
                    <a:lstStyle/>
                    <a:p>
                      <a:pPr algn="ctr">
                        <a:spcAft>
                          <a:spcPts val="0"/>
                        </a:spcAft>
                      </a:pPr>
                      <a:r>
                        <a:rPr lang="ru-RU" sz="1400">
                          <a:effectLst/>
                          <a:latin typeface="Times New Roman" panose="02020603050405020304" pitchFamily="18" charset="0"/>
                          <a:ea typeface="Times New Roman" panose="02020603050405020304" pitchFamily="18" charset="0"/>
                        </a:rPr>
                        <a:t>прибыло из других субъек-тов России</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gridSpan="2">
                  <a:txBody>
                    <a:bodyPr/>
                    <a:lstStyle/>
                    <a:p>
                      <a:pPr algn="ctr">
                        <a:spcAft>
                          <a:spcPts val="0"/>
                        </a:spcAft>
                      </a:pPr>
                      <a:r>
                        <a:rPr lang="ru-RU" sz="1400" dirty="0">
                          <a:effectLst/>
                          <a:latin typeface="Times New Roman" panose="02020603050405020304" pitchFamily="18" charset="0"/>
                          <a:ea typeface="Times New Roman" panose="02020603050405020304" pitchFamily="18" charset="0"/>
                        </a:rPr>
                        <a:t>переведено</a:t>
                      </a:r>
                      <a:br>
                        <a:rPr lang="ru-RU" sz="1400" dirty="0">
                          <a:effectLst/>
                          <a:latin typeface="Times New Roman" panose="02020603050405020304" pitchFamily="18" charset="0"/>
                          <a:ea typeface="Times New Roman" panose="02020603050405020304" pitchFamily="18" charset="0"/>
                        </a:rPr>
                      </a:br>
                      <a:r>
                        <a:rPr lang="ru-RU" sz="1400" dirty="0">
                          <a:effectLst/>
                          <a:latin typeface="Times New Roman" panose="02020603050405020304" pitchFamily="18" charset="0"/>
                          <a:ea typeface="Times New Roman" panose="02020603050405020304" pitchFamily="18" charset="0"/>
                        </a:rPr>
                        <a:t>в другие организации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rowSpan="2">
                  <a:txBody>
                    <a:bodyPr/>
                    <a:lstStyle/>
                    <a:p>
                      <a:pPr algn="ctr">
                        <a:spcAft>
                          <a:spcPts val="0"/>
                        </a:spcAft>
                      </a:pPr>
                      <a:r>
                        <a:rPr lang="ru-RU" sz="1400" dirty="0">
                          <a:effectLst/>
                          <a:latin typeface="Times New Roman" panose="02020603050405020304" pitchFamily="18" charset="0"/>
                          <a:ea typeface="Times New Roman" panose="02020603050405020304" pitchFamily="18" charset="0"/>
                        </a:rPr>
                        <a:t>выбыло в другие </a:t>
                      </a:r>
                      <a:r>
                        <a:rPr lang="ru-RU" sz="1400" dirty="0" err="1">
                          <a:effectLst/>
                          <a:latin typeface="Times New Roman" panose="02020603050405020304" pitchFamily="18" charset="0"/>
                          <a:ea typeface="Times New Roman" panose="02020603050405020304" pitchFamily="18" charset="0"/>
                        </a:rPr>
                        <a:t>субъек</a:t>
                      </a:r>
                      <a:r>
                        <a:rPr lang="ru-RU" sz="1400" dirty="0">
                          <a:effectLst/>
                          <a:latin typeface="Times New Roman" panose="02020603050405020304" pitchFamily="18" charset="0"/>
                          <a:ea typeface="Times New Roman" panose="02020603050405020304" pitchFamily="18" charset="0"/>
                        </a:rPr>
                        <a:t>-ты России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ru-RU" sz="1400" dirty="0">
                          <a:effectLst/>
                          <a:latin typeface="Times New Roman" panose="02020603050405020304" pitchFamily="18" charset="0"/>
                          <a:ea typeface="Times New Roman" panose="02020603050405020304" pitchFamily="18" charset="0"/>
                        </a:rPr>
                        <a:t>в связи со </a:t>
                      </a:r>
                      <a:r>
                        <a:rPr lang="ru-RU" sz="1400" dirty="0" err="1">
                          <a:effectLst/>
                          <a:latin typeface="Times New Roman" panose="02020603050405020304" pitchFamily="18" charset="0"/>
                          <a:ea typeface="Times New Roman" panose="02020603050405020304" pitchFamily="18" charset="0"/>
                        </a:rPr>
                        <a:t>смер-тью</a:t>
                      </a:r>
                      <a:endParaRPr lang="ru-RU" sz="1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ru-RU" sz="1400" dirty="0">
                          <a:solidFill>
                            <a:srgbClr val="000000"/>
                          </a:solidFill>
                          <a:effectLst/>
                          <a:latin typeface="Times New Roman" panose="02020603050405020304" pitchFamily="18" charset="0"/>
                          <a:ea typeface="Times New Roman" panose="02020603050405020304" pitchFamily="18" charset="0"/>
                        </a:rPr>
                        <a:t>всего</a:t>
                      </a:r>
                      <a:endParaRPr lang="ru-RU" sz="1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ru-RU" sz="1400">
                          <a:solidFill>
                            <a:srgbClr val="000000"/>
                          </a:solidFill>
                          <a:effectLst/>
                          <a:latin typeface="Times New Roman" panose="02020603050405020304" pitchFamily="18" charset="0"/>
                          <a:ea typeface="Times New Roman" panose="02020603050405020304" pitchFamily="18" charset="0"/>
                        </a:rPr>
                        <a:t>из них</a:t>
                      </a:r>
                      <a:br>
                        <a:rPr lang="ru-RU" sz="1400">
                          <a:solidFill>
                            <a:srgbClr val="000000"/>
                          </a:solidFill>
                          <a:effectLst/>
                          <a:latin typeface="Times New Roman" panose="02020603050405020304" pitchFamily="18" charset="0"/>
                          <a:ea typeface="Times New Roman" panose="02020603050405020304" pitchFamily="18" charset="0"/>
                        </a:rPr>
                      </a:br>
                      <a:r>
                        <a:rPr lang="ru-RU" sz="1400">
                          <a:solidFill>
                            <a:srgbClr val="000000"/>
                          </a:solidFill>
                          <a:effectLst/>
                          <a:latin typeface="Times New Roman" panose="02020603050405020304" pitchFamily="18" charset="0"/>
                          <a:ea typeface="Times New Roman" panose="02020603050405020304" pitchFamily="18" charset="0"/>
                        </a:rPr>
                        <a:t>(из гр. 17)</a:t>
                      </a:r>
                      <a:br>
                        <a:rPr lang="ru-RU" sz="1400">
                          <a:solidFill>
                            <a:srgbClr val="000000"/>
                          </a:solidFill>
                          <a:effectLst/>
                          <a:latin typeface="Times New Roman" panose="02020603050405020304" pitchFamily="18" charset="0"/>
                          <a:ea typeface="Times New Roman" panose="02020603050405020304" pitchFamily="18" charset="0"/>
                        </a:rPr>
                      </a:br>
                      <a:r>
                        <a:rPr lang="ru-RU" sz="1400">
                          <a:solidFill>
                            <a:srgbClr val="000000"/>
                          </a:solidFill>
                          <a:effectLst/>
                          <a:latin typeface="Times New Roman" panose="02020603050405020304" pitchFamily="18" charset="0"/>
                          <a:ea typeface="Times New Roman" panose="02020603050405020304" pitchFamily="18" charset="0"/>
                        </a:rPr>
                        <a:t>детей</a:t>
                      </a:r>
                      <a:br>
                        <a:rPr lang="ru-RU" sz="1400">
                          <a:solidFill>
                            <a:srgbClr val="000000"/>
                          </a:solidFill>
                          <a:effectLst/>
                          <a:latin typeface="Times New Roman" panose="02020603050405020304" pitchFamily="18" charset="0"/>
                          <a:ea typeface="Times New Roman" panose="02020603050405020304" pitchFamily="18" charset="0"/>
                        </a:rPr>
                      </a:br>
                      <a:r>
                        <a:rPr lang="ru-RU" sz="1400">
                          <a:solidFill>
                            <a:srgbClr val="000000"/>
                          </a:solidFill>
                          <a:effectLst/>
                          <a:latin typeface="Times New Roman" panose="02020603050405020304" pitchFamily="18" charset="0"/>
                          <a:ea typeface="Times New Roman" panose="02020603050405020304" pitchFamily="18" charset="0"/>
                        </a:rPr>
                        <a:t>в возрасте</a:t>
                      </a:r>
                      <a:endParaRPr lang="ru-RU" sz="1400">
                        <a:effectLst/>
                        <a:latin typeface="Times New Roman" panose="02020603050405020304" pitchFamily="18" charset="0"/>
                        <a:ea typeface="Times New Roman" panose="02020603050405020304" pitchFamily="18" charset="0"/>
                      </a:endParaRPr>
                    </a:p>
                    <a:p>
                      <a:pPr algn="ctr">
                        <a:spcAft>
                          <a:spcPts val="0"/>
                        </a:spcAft>
                      </a:pPr>
                      <a:r>
                        <a:rPr lang="ru-RU" sz="1400">
                          <a:solidFill>
                            <a:srgbClr val="000000"/>
                          </a:solidFill>
                          <a:effectLst/>
                          <a:latin typeface="Times New Roman" panose="02020603050405020304" pitchFamily="18" charset="0"/>
                          <a:ea typeface="Times New Roman" panose="02020603050405020304" pitchFamily="18" charset="0"/>
                        </a:rPr>
                        <a:t>0</a:t>
                      </a:r>
                      <a:r>
                        <a:rPr lang="ru-RU" sz="1400">
                          <a:solidFill>
                            <a:srgbClr val="000000"/>
                          </a:solidFill>
                          <a:effectLst/>
                          <a:latin typeface="Times New Roman" panose="02020603050405020304" pitchFamily="18" charset="0"/>
                          <a:ea typeface="Times New Roman" panose="02020603050405020304" pitchFamily="18" charset="0"/>
                          <a:sym typeface="Symbol" panose="05050102010706020507" pitchFamily="18" charset="2"/>
                        </a:rPr>
                        <a:t></a:t>
                      </a:r>
                      <a:r>
                        <a:rPr lang="ru-RU" sz="1400">
                          <a:solidFill>
                            <a:srgbClr val="000000"/>
                          </a:solidFill>
                          <a:effectLst/>
                          <a:latin typeface="Times New Roman" panose="02020603050405020304" pitchFamily="18" charset="0"/>
                          <a:ea typeface="Times New Roman" panose="02020603050405020304" pitchFamily="18" charset="0"/>
                        </a:rPr>
                        <a:t>17 лет</a:t>
                      </a:r>
                      <a:endParaRPr lang="ru-RU" sz="14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87542067"/>
                  </a:ext>
                </a:extLst>
              </a:tr>
              <a:tr h="1851670">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из них детей в возра-сте</a:t>
                      </a:r>
                      <a:br>
                        <a:rPr lang="ru-RU" sz="1400">
                          <a:effectLst/>
                          <a:latin typeface="Times New Roman" panose="02020603050405020304" pitchFamily="18" charset="0"/>
                          <a:ea typeface="Times New Roman" panose="02020603050405020304" pitchFamily="18" charset="0"/>
                        </a:rPr>
                      </a:br>
                      <a:r>
                        <a:rPr lang="ru-RU" sz="1400">
                          <a:effectLst/>
                          <a:latin typeface="Times New Roman" panose="02020603050405020304" pitchFamily="18" charset="0"/>
                          <a:ea typeface="Times New Roman" panose="02020603050405020304" pitchFamily="18" charset="0"/>
                        </a:rPr>
                        <a:t>0</a:t>
                      </a:r>
                      <a:r>
                        <a:rPr lang="ru-RU" sz="1400">
                          <a:effectLst/>
                          <a:latin typeface="Times New Roman" panose="02020603050405020304" pitchFamily="18" charset="0"/>
                          <a:ea typeface="Times New Roman" panose="02020603050405020304" pitchFamily="18" charset="0"/>
                          <a:sym typeface="Symbol" panose="05050102010706020507" pitchFamily="18" charset="2"/>
                        </a:rPr>
                        <a:t></a:t>
                      </a:r>
                      <a:r>
                        <a:rPr lang="ru-RU" sz="1400">
                          <a:effectLst/>
                          <a:latin typeface="Times New Roman" panose="02020603050405020304" pitchFamily="18" charset="0"/>
                          <a:ea typeface="Times New Roman" panose="02020603050405020304" pitchFamily="18" charset="0"/>
                        </a:rPr>
                        <a:t>17 лет</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из них  ведом-ствен-ных</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a:txBody>
                    <a:bodyPr/>
                    <a:lstStyle/>
                    <a:p>
                      <a:pPr algn="ctr">
                        <a:spcAft>
                          <a:spcPts val="0"/>
                        </a:spcAft>
                      </a:pPr>
                      <a:r>
                        <a:rPr lang="ru-RU" sz="140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effectLst/>
                          <a:latin typeface="Times New Roman" panose="02020603050405020304" pitchFamily="18" charset="0"/>
                          <a:ea typeface="Times New Roman" panose="02020603050405020304" pitchFamily="18" charset="0"/>
                        </a:rPr>
                        <a:t>из них в ведом-</a:t>
                      </a:r>
                      <a:r>
                        <a:rPr lang="ru-RU" sz="1400" dirty="0" err="1">
                          <a:effectLst/>
                          <a:latin typeface="Times New Roman" panose="02020603050405020304" pitchFamily="18" charset="0"/>
                          <a:ea typeface="Times New Roman" panose="02020603050405020304" pitchFamily="18" charset="0"/>
                        </a:rPr>
                        <a:t>ствен</a:t>
                      </a:r>
                      <a:r>
                        <a:rPr lang="ru-RU" sz="1400" dirty="0">
                          <a:effectLst/>
                          <a:latin typeface="Times New Roman" panose="02020603050405020304" pitchFamily="18" charset="0"/>
                          <a:ea typeface="Times New Roman" panose="02020603050405020304" pitchFamily="18" charset="0"/>
                        </a:rPr>
                        <a:t>-</a:t>
                      </a:r>
                      <a:r>
                        <a:rPr lang="ru-RU" sz="1400" dirty="0" err="1">
                          <a:effectLst/>
                          <a:latin typeface="Times New Roman" panose="02020603050405020304" pitchFamily="18" charset="0"/>
                          <a:ea typeface="Times New Roman" panose="02020603050405020304" pitchFamily="18" charset="0"/>
                        </a:rPr>
                        <a:t>ные</a:t>
                      </a:r>
                      <a:r>
                        <a:rPr lang="ru-RU" sz="1400" dirty="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extLst>
                  <a:ext uri="{0D108BD9-81ED-4DB2-BD59-A6C34878D82A}">
                    <a16:rowId xmlns:a16="http://schemas.microsoft.com/office/drawing/2014/main" val="729983727"/>
                  </a:ext>
                </a:extLst>
              </a:tr>
              <a:tr h="290213">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effectLst/>
                          <a:latin typeface="Times New Roman" panose="02020603050405020304" pitchFamily="18" charset="0"/>
                          <a:ea typeface="Times New Roman" panose="02020603050405020304" pitchFamily="18" charset="0"/>
                        </a:rPr>
                        <a:t>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11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12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13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14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15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effectLst/>
                          <a:latin typeface="Times New Roman" panose="02020603050405020304" pitchFamily="18" charset="0"/>
                          <a:ea typeface="Times New Roman" panose="02020603050405020304" pitchFamily="18" charset="0"/>
                        </a:rPr>
                        <a:t>16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17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18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5545911"/>
                  </a:ext>
                </a:extLst>
              </a:tr>
              <a:tr h="525389">
                <a:tc>
                  <a:txBody>
                    <a:bodyPr/>
                    <a:lstStyle/>
                    <a:p>
                      <a:pPr>
                        <a:lnSpc>
                          <a:spcPts val="1050"/>
                        </a:lnSpc>
                        <a:spcAft>
                          <a:spcPts val="0"/>
                        </a:spcAft>
                      </a:pPr>
                      <a:endParaRPr lang="ru-RU" sz="1400" dirty="0">
                        <a:effectLst/>
                        <a:latin typeface="Times New Roman" panose="02020603050405020304" pitchFamily="18" charset="0"/>
                        <a:ea typeface="Times New Roman" panose="02020603050405020304" pitchFamily="18" charset="0"/>
                      </a:endParaRPr>
                    </a:p>
                    <a:p>
                      <a:pPr>
                        <a:lnSpc>
                          <a:spcPts val="1050"/>
                        </a:lnSpc>
                        <a:spcAft>
                          <a:spcPts val="0"/>
                        </a:spcAft>
                      </a:pPr>
                      <a:r>
                        <a:rPr lang="ru-RU" sz="1400" dirty="0">
                          <a:effectLst/>
                          <a:latin typeface="Times New Roman" panose="02020603050405020304" pitchFamily="18" charset="0"/>
                          <a:ea typeface="Times New Roman" panose="02020603050405020304" pitchFamily="18" charset="0"/>
                        </a:rPr>
                        <a:t>Зарегистрировано пациентов с болезнью, вызванной ВИЧ, всего</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a:effectLst/>
                          <a:latin typeface="Times New Roman" panose="02020603050405020304" pitchFamily="18" charset="0"/>
                          <a:ea typeface="Times New Roman" panose="02020603050405020304" pitchFamily="18" charset="0"/>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a:effectLst/>
                          <a:latin typeface="Times New Roman" panose="02020603050405020304" pitchFamily="18" charset="0"/>
                          <a:ea typeface="Times New Roman" panose="02020603050405020304" pitchFamily="18" charset="0"/>
                        </a:rPr>
                        <a:t>В20-В24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dirty="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dirty="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dirty="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dirty="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dirty="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3786665"/>
                  </a:ext>
                </a:extLst>
              </a:tr>
            </a:tbl>
          </a:graphicData>
        </a:graphic>
      </p:graphicFrame>
      <p:sp>
        <p:nvSpPr>
          <p:cNvPr id="4" name="Прямоугольник 3">
            <a:extLst>
              <a:ext uri="{FF2B5EF4-FFF2-40B4-BE49-F238E27FC236}">
                <a16:creationId xmlns:a16="http://schemas.microsoft.com/office/drawing/2014/main" id="{798CE12D-EA45-4871-A497-FE6681C43175}"/>
              </a:ext>
            </a:extLst>
          </p:cNvPr>
          <p:cNvSpPr/>
          <p:nvPr/>
        </p:nvSpPr>
        <p:spPr>
          <a:xfrm>
            <a:off x="745958" y="0"/>
            <a:ext cx="10700083" cy="707886"/>
          </a:xfrm>
          <a:prstGeom prst="rect">
            <a:avLst/>
          </a:prstGeom>
        </p:spPr>
        <p:txBody>
          <a:bodyPr wrap="square">
            <a:spAutoFit/>
          </a:bodyPr>
          <a:lstStyle/>
          <a:p>
            <a:r>
              <a:rPr lang="ru-RU" sz="2000" b="1" dirty="0">
                <a:solidFill>
                  <a:schemeClr val="accent2">
                    <a:lumMod val="75000"/>
                  </a:schemeClr>
                </a:solidFill>
                <a:latin typeface="Times New Roman" panose="02020603050405020304" pitchFamily="18" charset="0"/>
              </a:rPr>
              <a:t>Число пациентов, находившихся под диспансерным наблюдением в течение отчетного периода, всего </a:t>
            </a:r>
            <a:r>
              <a:rPr lang="ru-RU" sz="2000" b="1" dirty="0">
                <a:latin typeface="Times New Roman" panose="02020603050405020304" pitchFamily="18" charset="0"/>
              </a:rPr>
              <a:t>– таблица 2000 строка 1 графа 6</a:t>
            </a:r>
          </a:p>
        </p:txBody>
      </p:sp>
      <p:sp>
        <p:nvSpPr>
          <p:cNvPr id="5" name="Овал 4">
            <a:extLst>
              <a:ext uri="{FF2B5EF4-FFF2-40B4-BE49-F238E27FC236}">
                <a16:creationId xmlns:a16="http://schemas.microsoft.com/office/drawing/2014/main" id="{3DF40264-0061-4B35-AEB9-844B904E1115}"/>
              </a:ext>
            </a:extLst>
          </p:cNvPr>
          <p:cNvSpPr/>
          <p:nvPr/>
        </p:nvSpPr>
        <p:spPr>
          <a:xfrm>
            <a:off x="4132917" y="5403073"/>
            <a:ext cx="559294" cy="530440"/>
          </a:xfrm>
          <a:prstGeom prst="ellipse">
            <a:avLst/>
          </a:prstGeom>
          <a:noFill/>
          <a:ln w="57150"/>
        </p:spPr>
        <p:style>
          <a:lnRef idx="2">
            <a:schemeClr val="accent2"/>
          </a:lnRef>
          <a:fillRef idx="1">
            <a:schemeClr val="lt1"/>
          </a:fillRef>
          <a:effectRef idx="0">
            <a:schemeClr val="accent2"/>
          </a:effectRef>
          <a:fontRef idx="minor">
            <a:schemeClr val="dk1"/>
          </a:fontRef>
        </p:style>
        <p:txBody>
          <a:bodyPr rtlCol="0" anchor="ctr"/>
          <a:lstStyle/>
          <a:p>
            <a:pPr algn="ctr"/>
            <a:endParaRPr lang="ru-RU"/>
          </a:p>
        </p:txBody>
      </p:sp>
      <p:sp>
        <p:nvSpPr>
          <p:cNvPr id="3" name="TextBox 2">
            <a:extLst>
              <a:ext uri="{FF2B5EF4-FFF2-40B4-BE49-F238E27FC236}">
                <a16:creationId xmlns:a16="http://schemas.microsoft.com/office/drawing/2014/main" id="{EC86F43E-E415-D657-9A35-00CDAE8AA6BC}"/>
              </a:ext>
            </a:extLst>
          </p:cNvPr>
          <p:cNvSpPr txBox="1"/>
          <p:nvPr/>
        </p:nvSpPr>
        <p:spPr>
          <a:xfrm>
            <a:off x="344902" y="6048398"/>
            <a:ext cx="11502191" cy="646331"/>
          </a:xfrm>
          <a:prstGeom prst="rect">
            <a:avLst/>
          </a:prstGeom>
          <a:noFill/>
        </p:spPr>
        <p:txBody>
          <a:bodyPr wrap="square">
            <a:spAutoFit/>
          </a:bodyPr>
          <a:lstStyle/>
          <a:p>
            <a:pPr algn="ctr"/>
            <a:r>
              <a:rPr lang="ru-RU" dirty="0">
                <a:latin typeface="Times New Roman" panose="02020603050405020304" pitchFamily="18" charset="0"/>
                <a:cs typeface="Times New Roman" panose="02020603050405020304" pitchFamily="18" charset="0"/>
              </a:rPr>
              <a:t>ФРВИЧ: отчет № 105 выгруженный в конце последнего рабочего дня отчетного периода графа 8 + отчет № 94 строка 3 графа «Выбыло»</a:t>
            </a:r>
          </a:p>
        </p:txBody>
      </p:sp>
    </p:spTree>
    <p:extLst>
      <p:ext uri="{BB962C8B-B14F-4D97-AF65-F5344CB8AC3E}">
        <p14:creationId xmlns:p14="http://schemas.microsoft.com/office/powerpoint/2010/main" val="411950610"/>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F70E21D3-4E22-403D-9907-AF1BFD7AE0E7}"/>
              </a:ext>
            </a:extLst>
          </p:cNvPr>
          <p:cNvSpPr/>
          <p:nvPr/>
        </p:nvSpPr>
        <p:spPr>
          <a:xfrm>
            <a:off x="689266" y="0"/>
            <a:ext cx="11150354" cy="707886"/>
          </a:xfrm>
          <a:prstGeom prst="rect">
            <a:avLst/>
          </a:prstGeom>
        </p:spPr>
        <p:txBody>
          <a:bodyPr wrap="square">
            <a:spAutoFit/>
          </a:bodyPr>
          <a:lstStyle/>
          <a:p>
            <a:r>
              <a:rPr lang="ru-RU" sz="2000" b="1" dirty="0">
                <a:solidFill>
                  <a:schemeClr val="accent2">
                    <a:lumMod val="75000"/>
                  </a:schemeClr>
                </a:solidFill>
                <a:latin typeface="Times New Roman" panose="02020603050405020304" pitchFamily="18" charset="0"/>
              </a:rPr>
              <a:t>Число пациентов, находившихся под диспансерным наблюдением на конец отчетного периода, всего </a:t>
            </a:r>
            <a:r>
              <a:rPr lang="ru-RU" sz="2000" b="1" dirty="0">
                <a:latin typeface="Times New Roman" panose="02020603050405020304" pitchFamily="18" charset="0"/>
              </a:rPr>
              <a:t>–</a:t>
            </a:r>
            <a:r>
              <a:rPr lang="ru-RU" sz="2000" b="1" dirty="0">
                <a:solidFill>
                  <a:schemeClr val="accent2">
                    <a:lumMod val="75000"/>
                  </a:schemeClr>
                </a:solidFill>
                <a:latin typeface="Times New Roman" panose="02020603050405020304" pitchFamily="18" charset="0"/>
              </a:rPr>
              <a:t> </a:t>
            </a:r>
            <a:r>
              <a:rPr lang="ru-RU" sz="2000" b="1" dirty="0">
                <a:latin typeface="Times New Roman" panose="02020603050405020304" pitchFamily="18" charset="0"/>
              </a:rPr>
              <a:t>таблица 2000 строка 1 графа 17</a:t>
            </a:r>
          </a:p>
        </p:txBody>
      </p:sp>
      <p:graphicFrame>
        <p:nvGraphicFramePr>
          <p:cNvPr id="5" name="Объект 5">
            <a:extLst>
              <a:ext uri="{FF2B5EF4-FFF2-40B4-BE49-F238E27FC236}">
                <a16:creationId xmlns:a16="http://schemas.microsoft.com/office/drawing/2014/main" id="{82612879-D2B2-4C9C-B53B-08A434B39FD0}"/>
              </a:ext>
            </a:extLst>
          </p:cNvPr>
          <p:cNvGraphicFramePr>
            <a:graphicFrameLocks noGrp="1"/>
          </p:cNvGraphicFramePr>
          <p:nvPr>
            <p:ph idx="1"/>
            <p:extLst>
              <p:ext uri="{D42A27DB-BD31-4B8C-83A1-F6EECF244321}">
                <p14:modId xmlns:p14="http://schemas.microsoft.com/office/powerpoint/2010/main" val="3337692507"/>
              </p:ext>
            </p:extLst>
          </p:nvPr>
        </p:nvGraphicFramePr>
        <p:xfrm>
          <a:off x="513347" y="881985"/>
          <a:ext cx="11502192" cy="5193340"/>
        </p:xfrm>
        <a:graphic>
          <a:graphicData uri="http://schemas.openxmlformats.org/drawingml/2006/table">
            <a:tbl>
              <a:tblPr firstRow="1" firstCol="1" bandRow="1"/>
              <a:tblGrid>
                <a:gridCol w="1892968">
                  <a:extLst>
                    <a:ext uri="{9D8B030D-6E8A-4147-A177-3AD203B41FA5}">
                      <a16:colId xmlns:a16="http://schemas.microsoft.com/office/drawing/2014/main" val="3551745552"/>
                    </a:ext>
                  </a:extLst>
                </a:gridCol>
                <a:gridCol w="401053">
                  <a:extLst>
                    <a:ext uri="{9D8B030D-6E8A-4147-A177-3AD203B41FA5}">
                      <a16:colId xmlns:a16="http://schemas.microsoft.com/office/drawing/2014/main" val="1012303163"/>
                    </a:ext>
                  </a:extLst>
                </a:gridCol>
                <a:gridCol w="609600">
                  <a:extLst>
                    <a:ext uri="{9D8B030D-6E8A-4147-A177-3AD203B41FA5}">
                      <a16:colId xmlns:a16="http://schemas.microsoft.com/office/drawing/2014/main" val="1662307462"/>
                    </a:ext>
                  </a:extLst>
                </a:gridCol>
                <a:gridCol w="451725">
                  <a:extLst>
                    <a:ext uri="{9D8B030D-6E8A-4147-A177-3AD203B41FA5}">
                      <a16:colId xmlns:a16="http://schemas.microsoft.com/office/drawing/2014/main" val="2610953050"/>
                    </a:ext>
                  </a:extLst>
                </a:gridCol>
                <a:gridCol w="478716">
                  <a:extLst>
                    <a:ext uri="{9D8B030D-6E8A-4147-A177-3AD203B41FA5}">
                      <a16:colId xmlns:a16="http://schemas.microsoft.com/office/drawing/2014/main" val="916440330"/>
                    </a:ext>
                  </a:extLst>
                </a:gridCol>
                <a:gridCol w="478716">
                  <a:extLst>
                    <a:ext uri="{9D8B030D-6E8A-4147-A177-3AD203B41FA5}">
                      <a16:colId xmlns:a16="http://schemas.microsoft.com/office/drawing/2014/main" val="2917745660"/>
                    </a:ext>
                  </a:extLst>
                </a:gridCol>
                <a:gridCol w="592800">
                  <a:extLst>
                    <a:ext uri="{9D8B030D-6E8A-4147-A177-3AD203B41FA5}">
                      <a16:colId xmlns:a16="http://schemas.microsoft.com/office/drawing/2014/main" val="1447007284"/>
                    </a:ext>
                  </a:extLst>
                </a:gridCol>
                <a:gridCol w="592800">
                  <a:extLst>
                    <a:ext uri="{9D8B030D-6E8A-4147-A177-3AD203B41FA5}">
                      <a16:colId xmlns:a16="http://schemas.microsoft.com/office/drawing/2014/main" val="1244610029"/>
                    </a:ext>
                  </a:extLst>
                </a:gridCol>
                <a:gridCol w="592800">
                  <a:extLst>
                    <a:ext uri="{9D8B030D-6E8A-4147-A177-3AD203B41FA5}">
                      <a16:colId xmlns:a16="http://schemas.microsoft.com/office/drawing/2014/main" val="329278473"/>
                    </a:ext>
                  </a:extLst>
                </a:gridCol>
                <a:gridCol w="592800">
                  <a:extLst>
                    <a:ext uri="{9D8B030D-6E8A-4147-A177-3AD203B41FA5}">
                      <a16:colId xmlns:a16="http://schemas.microsoft.com/office/drawing/2014/main" val="2919273197"/>
                    </a:ext>
                  </a:extLst>
                </a:gridCol>
                <a:gridCol w="592800">
                  <a:extLst>
                    <a:ext uri="{9D8B030D-6E8A-4147-A177-3AD203B41FA5}">
                      <a16:colId xmlns:a16="http://schemas.microsoft.com/office/drawing/2014/main" val="1021081497"/>
                    </a:ext>
                  </a:extLst>
                </a:gridCol>
                <a:gridCol w="478716">
                  <a:extLst>
                    <a:ext uri="{9D8B030D-6E8A-4147-A177-3AD203B41FA5}">
                      <a16:colId xmlns:a16="http://schemas.microsoft.com/office/drawing/2014/main" val="1347095113"/>
                    </a:ext>
                  </a:extLst>
                </a:gridCol>
                <a:gridCol w="592800">
                  <a:extLst>
                    <a:ext uri="{9D8B030D-6E8A-4147-A177-3AD203B41FA5}">
                      <a16:colId xmlns:a16="http://schemas.microsoft.com/office/drawing/2014/main" val="2377206665"/>
                    </a:ext>
                  </a:extLst>
                </a:gridCol>
                <a:gridCol w="592800">
                  <a:extLst>
                    <a:ext uri="{9D8B030D-6E8A-4147-A177-3AD203B41FA5}">
                      <a16:colId xmlns:a16="http://schemas.microsoft.com/office/drawing/2014/main" val="235960807"/>
                    </a:ext>
                  </a:extLst>
                </a:gridCol>
                <a:gridCol w="592800">
                  <a:extLst>
                    <a:ext uri="{9D8B030D-6E8A-4147-A177-3AD203B41FA5}">
                      <a16:colId xmlns:a16="http://schemas.microsoft.com/office/drawing/2014/main" val="3773993371"/>
                    </a:ext>
                  </a:extLst>
                </a:gridCol>
                <a:gridCol w="678723">
                  <a:extLst>
                    <a:ext uri="{9D8B030D-6E8A-4147-A177-3AD203B41FA5}">
                      <a16:colId xmlns:a16="http://schemas.microsoft.com/office/drawing/2014/main" val="4214928558"/>
                    </a:ext>
                  </a:extLst>
                </a:gridCol>
                <a:gridCol w="678723">
                  <a:extLst>
                    <a:ext uri="{9D8B030D-6E8A-4147-A177-3AD203B41FA5}">
                      <a16:colId xmlns:a16="http://schemas.microsoft.com/office/drawing/2014/main" val="3772293795"/>
                    </a:ext>
                  </a:extLst>
                </a:gridCol>
                <a:gridCol w="610852">
                  <a:extLst>
                    <a:ext uri="{9D8B030D-6E8A-4147-A177-3AD203B41FA5}">
                      <a16:colId xmlns:a16="http://schemas.microsoft.com/office/drawing/2014/main" val="617158074"/>
                    </a:ext>
                  </a:extLst>
                </a:gridCol>
              </a:tblGrid>
              <a:tr h="179032">
                <a:tc rowSpan="4">
                  <a:txBody>
                    <a:bodyPr/>
                    <a:lstStyle/>
                    <a:p>
                      <a:pPr algn="ctr">
                        <a:spcAft>
                          <a:spcPts val="0"/>
                        </a:spcAft>
                      </a:pPr>
                      <a:r>
                        <a:rPr lang="ru-RU" sz="1400" dirty="0">
                          <a:effectLst/>
                          <a:latin typeface="Times New Roman" panose="02020603050405020304" pitchFamily="18" charset="0"/>
                          <a:ea typeface="Times New Roman" panose="02020603050405020304" pitchFamily="18" charset="0"/>
                        </a:rPr>
                        <a:t>Формы ВИЧ-инфекции,</a:t>
                      </a:r>
                      <a:br>
                        <a:rPr lang="ru-RU" sz="1400" dirty="0">
                          <a:effectLst/>
                          <a:latin typeface="Times New Roman" panose="02020603050405020304" pitchFamily="18" charset="0"/>
                          <a:ea typeface="Times New Roman" panose="02020603050405020304" pitchFamily="18" charset="0"/>
                        </a:rPr>
                      </a:br>
                      <a:r>
                        <a:rPr lang="ru-RU" sz="1400" dirty="0">
                          <a:effectLst/>
                          <a:latin typeface="Times New Roman" panose="02020603050405020304" pitchFamily="18" charset="0"/>
                          <a:ea typeface="Times New Roman" panose="02020603050405020304" pitchFamily="18" charset="0"/>
                        </a:rPr>
                        <a:t>контингенты</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a:spcAft>
                          <a:spcPts val="0"/>
                        </a:spcAft>
                      </a:pPr>
                      <a:r>
                        <a:rPr lang="ru-RU" sz="1400" dirty="0">
                          <a:effectLst/>
                          <a:latin typeface="Times New Roman" panose="02020603050405020304" pitchFamily="18" charset="0"/>
                          <a:ea typeface="Times New Roman" panose="02020603050405020304" pitchFamily="18" charset="0"/>
                        </a:rPr>
                        <a:t>№</a:t>
                      </a:r>
                      <a:br>
                        <a:rPr lang="ru-RU" sz="1400" dirty="0">
                          <a:effectLst/>
                          <a:latin typeface="Times New Roman" panose="02020603050405020304" pitchFamily="18" charset="0"/>
                          <a:ea typeface="Times New Roman" panose="02020603050405020304" pitchFamily="18" charset="0"/>
                        </a:rPr>
                      </a:br>
                      <a:r>
                        <a:rPr lang="ru-RU" sz="1400" dirty="0" err="1">
                          <a:effectLst/>
                          <a:latin typeface="Times New Roman" panose="02020603050405020304" pitchFamily="18" charset="0"/>
                          <a:ea typeface="Times New Roman" panose="02020603050405020304" pitchFamily="18" charset="0"/>
                        </a:rPr>
                        <a:t>стро-ки</a:t>
                      </a:r>
                      <a:endParaRPr lang="ru-RU" sz="1400" dirty="0">
                        <a:effectLst/>
                        <a:latin typeface="Times New Roman" panose="02020603050405020304" pitchFamily="18" charset="0"/>
                        <a:ea typeface="Times New Roman" panose="02020603050405020304" pitchFamily="18" charset="0"/>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a:spcAft>
                          <a:spcPts val="0"/>
                        </a:spcAft>
                      </a:pPr>
                      <a:r>
                        <a:rPr lang="ru-RU" sz="1400">
                          <a:effectLst/>
                          <a:latin typeface="Times New Roman" panose="02020603050405020304" pitchFamily="18" charset="0"/>
                          <a:ea typeface="Times New Roman" panose="02020603050405020304" pitchFamily="18" charset="0"/>
                        </a:rPr>
                        <a:t>Код</a:t>
                      </a:r>
                      <a:br>
                        <a:rPr lang="ru-RU" sz="1400">
                          <a:effectLst/>
                          <a:latin typeface="Times New Roman" panose="02020603050405020304" pitchFamily="18" charset="0"/>
                          <a:ea typeface="Times New Roman" panose="02020603050405020304" pitchFamily="18" charset="0"/>
                        </a:rPr>
                      </a:br>
                      <a:r>
                        <a:rPr lang="ru-RU" sz="1400">
                          <a:effectLst/>
                          <a:latin typeface="Times New Roman" panose="02020603050405020304" pitchFamily="18" charset="0"/>
                          <a:ea typeface="Times New Roman" panose="02020603050405020304" pitchFamily="18" charset="0"/>
                        </a:rPr>
                        <a:t>МКБ-10</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gridSpan="2">
                  <a:txBody>
                    <a:bodyPr/>
                    <a:lstStyle/>
                    <a:p>
                      <a:pPr algn="ctr">
                        <a:spcAft>
                          <a:spcPts val="0"/>
                        </a:spcAft>
                      </a:pPr>
                      <a:r>
                        <a:rPr lang="ru-RU" sz="1400" dirty="0" err="1">
                          <a:effectLst/>
                          <a:latin typeface="Times New Roman" panose="02020603050405020304" pitchFamily="18" charset="0"/>
                          <a:ea typeface="Times New Roman" panose="02020603050405020304" pitchFamily="18" charset="0"/>
                        </a:rPr>
                        <a:t>Зарегистриро</a:t>
                      </a:r>
                      <a:r>
                        <a:rPr lang="ru-RU" sz="1400" dirty="0">
                          <a:effectLst/>
                          <a:latin typeface="Times New Roman" panose="02020603050405020304" pitchFamily="18" charset="0"/>
                          <a:ea typeface="Times New Roman" panose="02020603050405020304" pitchFamily="18" charset="0"/>
                        </a:rPr>
                        <a:t>-</a:t>
                      </a:r>
                      <a:br>
                        <a:rPr lang="ru-RU" sz="1400" dirty="0">
                          <a:effectLst/>
                          <a:latin typeface="Times New Roman" panose="02020603050405020304" pitchFamily="18" charset="0"/>
                          <a:ea typeface="Times New Roman" panose="02020603050405020304" pitchFamily="18" charset="0"/>
                        </a:rPr>
                      </a:br>
                      <a:r>
                        <a:rPr lang="ru-RU" sz="1400" dirty="0" err="1">
                          <a:effectLst/>
                          <a:latin typeface="Times New Roman" panose="02020603050405020304" pitchFamily="18" charset="0"/>
                          <a:ea typeface="Times New Roman" panose="02020603050405020304" pitchFamily="18" charset="0"/>
                        </a:rPr>
                        <a:t>вано</a:t>
                      </a:r>
                      <a:r>
                        <a:rPr lang="ru-RU" sz="1400" dirty="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ru-RU"/>
                    </a:p>
                  </a:txBody>
                  <a:tcPr/>
                </a:tc>
                <a:tc gridSpan="6">
                  <a:txBody>
                    <a:bodyPr/>
                    <a:lstStyle/>
                    <a:p>
                      <a:pPr algn="ctr">
                        <a:spcAft>
                          <a:spcPts val="0"/>
                        </a:spcAft>
                      </a:pPr>
                      <a:r>
                        <a:rPr lang="ru-RU" sz="1400">
                          <a:solidFill>
                            <a:srgbClr val="000000"/>
                          </a:solidFill>
                          <a:effectLst/>
                          <a:latin typeface="Times New Roman" panose="02020603050405020304" pitchFamily="18" charset="0"/>
                          <a:ea typeface="Times New Roman" panose="02020603050405020304" pitchFamily="18" charset="0"/>
                        </a:rPr>
                        <a:t>Находилось</a:t>
                      </a:r>
                      <a:r>
                        <a:rPr lang="ru-RU" sz="1400">
                          <a:effectLst/>
                          <a:latin typeface="Times New Roman" panose="02020603050405020304" pitchFamily="18" charset="0"/>
                          <a:ea typeface="Times New Roman" panose="02020603050405020304" pitchFamily="18" charset="0"/>
                        </a:rPr>
                        <a:t> под диспансерным наблюдением</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5">
                  <a:txBody>
                    <a:bodyPr/>
                    <a:lstStyle/>
                    <a:p>
                      <a:pPr algn="ctr">
                        <a:spcAft>
                          <a:spcPts val="0"/>
                        </a:spcAft>
                      </a:pPr>
                      <a:r>
                        <a:rPr lang="ru-RU" sz="1400">
                          <a:effectLst/>
                          <a:latin typeface="Times New Roman" panose="02020603050405020304" pitchFamily="18" charset="0"/>
                          <a:ea typeface="Times New Roman" panose="02020603050405020304" pitchFamily="18" charset="0"/>
                        </a:rPr>
                        <a:t>Снято с диспансерного наблюдения</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rowSpan="2" gridSpan="2">
                  <a:txBody>
                    <a:bodyPr/>
                    <a:lstStyle/>
                    <a:p>
                      <a:pPr algn="ctr">
                        <a:spcAft>
                          <a:spcPts val="0"/>
                        </a:spcAft>
                      </a:pPr>
                      <a:r>
                        <a:rPr lang="ru-RU" sz="1400">
                          <a:solidFill>
                            <a:srgbClr val="000000"/>
                          </a:solidFill>
                          <a:effectLst/>
                          <a:latin typeface="Times New Roman" panose="02020603050405020304" pitchFamily="18" charset="0"/>
                          <a:ea typeface="Times New Roman" panose="02020603050405020304" pitchFamily="18" charset="0"/>
                        </a:rPr>
                        <a:t>Состоит</a:t>
                      </a:r>
                      <a:br>
                        <a:rPr lang="ru-RU" sz="1400">
                          <a:solidFill>
                            <a:srgbClr val="000000"/>
                          </a:solidFill>
                          <a:effectLst/>
                          <a:latin typeface="Times New Roman" panose="02020603050405020304" pitchFamily="18" charset="0"/>
                          <a:ea typeface="Times New Roman" panose="02020603050405020304" pitchFamily="18" charset="0"/>
                        </a:rPr>
                      </a:br>
                      <a:r>
                        <a:rPr lang="ru-RU" sz="1400">
                          <a:solidFill>
                            <a:srgbClr val="000000"/>
                          </a:solidFill>
                          <a:effectLst/>
                          <a:latin typeface="Times New Roman" panose="02020603050405020304" pitchFamily="18" charset="0"/>
                          <a:ea typeface="Times New Roman" panose="02020603050405020304" pitchFamily="18" charset="0"/>
                        </a:rPr>
                        <a:t>под диспансерным наблюдением                    на конец отчетного года</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hMerge="1">
                  <a:txBody>
                    <a:bodyPr/>
                    <a:lstStyle/>
                    <a:p>
                      <a:endParaRPr lang="ru-RU"/>
                    </a:p>
                  </a:txBody>
                  <a:tcPr/>
                </a:tc>
                <a:extLst>
                  <a:ext uri="{0D108BD9-81ED-4DB2-BD59-A6C34878D82A}">
                    <a16:rowId xmlns:a16="http://schemas.microsoft.com/office/drawing/2014/main" val="3655882260"/>
                  </a:ext>
                </a:extLst>
              </a:tr>
              <a:tr h="716131">
                <a:tc vMerge="1">
                  <a:txBody>
                    <a:bodyPr/>
                    <a:lstStyle/>
                    <a:p>
                      <a:endParaRPr lang="ru-RU"/>
                    </a:p>
                  </a:txBody>
                  <a:tcPr/>
                </a:tc>
                <a:tc vMerge="1">
                  <a:txBody>
                    <a:bodyPr/>
                    <a:lstStyle/>
                    <a:p>
                      <a:endParaRPr lang="ru-RU"/>
                    </a:p>
                  </a:txBody>
                  <a:tcPr/>
                </a:tc>
                <a:tc vMerge="1">
                  <a:txBody>
                    <a:bodyPr/>
                    <a:lstStyle/>
                    <a:p>
                      <a:endParaRPr lang="ru-RU"/>
                    </a:p>
                  </a:txBody>
                  <a:tcPr/>
                </a:tc>
                <a:tc gridSpan="2" vMerge="1">
                  <a:txBody>
                    <a:bodyPr/>
                    <a:lstStyle/>
                    <a:p>
                      <a:endParaRPr lang="ru-RU"/>
                    </a:p>
                  </a:txBody>
                  <a:tcPr/>
                </a:tc>
                <a:tc hMerge="1" vMerge="1">
                  <a:txBody>
                    <a:bodyPr/>
                    <a:lstStyle/>
                    <a:p>
                      <a:endParaRPr lang="ru-RU"/>
                    </a:p>
                  </a:txBody>
                  <a:tcPr/>
                </a:tc>
                <a:tc rowSpan="3">
                  <a:txBody>
                    <a:bodyPr/>
                    <a:lstStyle/>
                    <a:p>
                      <a:pPr algn="ctr">
                        <a:spcAft>
                          <a:spcPts val="0"/>
                        </a:spcAft>
                      </a:pPr>
                      <a:r>
                        <a:rPr lang="ru-RU" sz="140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ctr">
                        <a:spcAft>
                          <a:spcPts val="0"/>
                        </a:spcAft>
                      </a:pPr>
                      <a:r>
                        <a:rPr lang="ru-RU" sz="1400" dirty="0">
                          <a:effectLst/>
                          <a:latin typeface="Times New Roman" panose="02020603050405020304" pitchFamily="18" charset="0"/>
                          <a:ea typeface="Times New Roman" panose="02020603050405020304" pitchFamily="18" charset="0"/>
                        </a:rPr>
                        <a:t>из них</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rowSpan="3">
                  <a:txBody>
                    <a:bodyPr/>
                    <a:lstStyle/>
                    <a:p>
                      <a:pPr algn="ctr">
                        <a:spcAft>
                          <a:spcPts val="0"/>
                        </a:spcAft>
                      </a:pPr>
                      <a:r>
                        <a:rPr lang="ru-RU" sz="140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a:spcAft>
                          <a:spcPts val="0"/>
                        </a:spcAft>
                      </a:pPr>
                      <a:r>
                        <a:rPr lang="ru-RU" sz="1400" dirty="0">
                          <a:effectLst/>
                          <a:latin typeface="Times New Roman" panose="02020603050405020304" pitchFamily="18" charset="0"/>
                          <a:ea typeface="Times New Roman" panose="02020603050405020304" pitchFamily="18" charset="0"/>
                        </a:rPr>
                        <a:t>из них</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gridSpan="2" vMerge="1">
                  <a:txBody>
                    <a:bodyPr/>
                    <a:lstStyle/>
                    <a:p>
                      <a:endParaRPr lang="ru-RU"/>
                    </a:p>
                  </a:txBody>
                  <a:tcPr/>
                </a:tc>
                <a:tc hMerge="1" vMerge="1">
                  <a:txBody>
                    <a:bodyPr/>
                    <a:lstStyle/>
                    <a:p>
                      <a:endParaRPr lang="ru-RU"/>
                    </a:p>
                  </a:txBody>
                  <a:tcPr/>
                </a:tc>
                <a:extLst>
                  <a:ext uri="{0D108BD9-81ED-4DB2-BD59-A6C34878D82A}">
                    <a16:rowId xmlns:a16="http://schemas.microsoft.com/office/drawing/2014/main" val="4244969696"/>
                  </a:ext>
                </a:extLst>
              </a:tr>
              <a:tr h="1204994">
                <a:tc vMerge="1">
                  <a:txBody>
                    <a:bodyPr/>
                    <a:lstStyle/>
                    <a:p>
                      <a:endParaRPr lang="ru-RU"/>
                    </a:p>
                  </a:txBody>
                  <a:tcPr/>
                </a:tc>
                <a:tc vMerge="1">
                  <a:txBody>
                    <a:bodyPr/>
                    <a:lstStyle/>
                    <a:p>
                      <a:endParaRPr lang="ru-RU"/>
                    </a:p>
                  </a:txBody>
                  <a:tcPr/>
                </a:tc>
                <a:tc vMerge="1">
                  <a:txBody>
                    <a:bodyPr/>
                    <a:lstStyle/>
                    <a:p>
                      <a:endParaRPr lang="ru-RU"/>
                    </a:p>
                  </a:txBody>
                  <a:tcPr/>
                </a:tc>
                <a:tc rowSpan="2">
                  <a:txBody>
                    <a:bodyPr/>
                    <a:lstStyle/>
                    <a:p>
                      <a:pPr>
                        <a:spcAft>
                          <a:spcPts val="0"/>
                        </a:spcAft>
                      </a:pPr>
                      <a:r>
                        <a:rPr lang="ru-RU" sz="1400" dirty="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ru-RU" sz="1400">
                          <a:effectLst/>
                          <a:latin typeface="Times New Roman" panose="02020603050405020304" pitchFamily="18" charset="0"/>
                          <a:ea typeface="Times New Roman" panose="02020603050405020304" pitchFamily="18" charset="0"/>
                        </a:rPr>
                        <a:t>с впер-вые</a:t>
                      </a:r>
                      <a:br>
                        <a:rPr lang="ru-RU" sz="1400">
                          <a:effectLst/>
                          <a:latin typeface="Times New Roman" panose="02020603050405020304" pitchFamily="18" charset="0"/>
                          <a:ea typeface="Times New Roman" panose="02020603050405020304" pitchFamily="18" charset="0"/>
                        </a:rPr>
                      </a:br>
                      <a:r>
                        <a:rPr lang="ru-RU" sz="1400">
                          <a:effectLst/>
                          <a:latin typeface="Times New Roman" panose="02020603050405020304" pitchFamily="18" charset="0"/>
                          <a:ea typeface="Times New Roman" panose="02020603050405020304" pitchFamily="18" charset="0"/>
                        </a:rPr>
                        <a:t>в жизни уста-нов-ленным диаг-нозом</a:t>
                      </a:r>
                    </a:p>
                  </a:txBody>
                  <a:tcPr marL="17780" marR="177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gridSpan="2">
                  <a:txBody>
                    <a:bodyPr/>
                    <a:lstStyle/>
                    <a:p>
                      <a:pPr algn="ctr">
                        <a:spcAft>
                          <a:spcPts val="0"/>
                        </a:spcAft>
                      </a:pPr>
                      <a:r>
                        <a:rPr lang="ru-RU" sz="1400">
                          <a:effectLst/>
                          <a:latin typeface="Times New Roman" panose="02020603050405020304" pitchFamily="18" charset="0"/>
                          <a:ea typeface="Times New Roman" panose="02020603050405020304" pitchFamily="18" charset="0"/>
                        </a:rPr>
                        <a:t>с впервые в жизни установленным диагнозом</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2">
                  <a:txBody>
                    <a:bodyPr/>
                    <a:lstStyle/>
                    <a:p>
                      <a:pPr algn="ctr">
                        <a:spcAft>
                          <a:spcPts val="0"/>
                        </a:spcAft>
                      </a:pPr>
                      <a:r>
                        <a:rPr lang="ru-RU" sz="1400">
                          <a:effectLst/>
                          <a:latin typeface="Times New Roman" panose="02020603050405020304" pitchFamily="18" charset="0"/>
                          <a:ea typeface="Times New Roman" panose="02020603050405020304" pitchFamily="18" charset="0"/>
                        </a:rPr>
                        <a:t>переведено</a:t>
                      </a:r>
                      <a:r>
                        <a:rPr lang="en-US" sz="1400">
                          <a:effectLst/>
                          <a:latin typeface="Times New Roman" panose="02020603050405020304" pitchFamily="18" charset="0"/>
                          <a:ea typeface="Times New Roman" panose="02020603050405020304" pitchFamily="18" charset="0"/>
                        </a:rPr>
                        <a:t/>
                      </a:r>
                      <a:br>
                        <a:rPr lang="en-US" sz="1400">
                          <a:effectLst/>
                          <a:latin typeface="Times New Roman" panose="02020603050405020304" pitchFamily="18" charset="0"/>
                          <a:ea typeface="Times New Roman" panose="02020603050405020304" pitchFamily="18" charset="0"/>
                        </a:rPr>
                      </a:br>
                      <a:r>
                        <a:rPr lang="ru-RU" sz="1400">
                          <a:effectLst/>
                          <a:latin typeface="Times New Roman" panose="02020603050405020304" pitchFamily="18" charset="0"/>
                          <a:ea typeface="Times New Roman" panose="02020603050405020304" pitchFamily="18" charset="0"/>
                        </a:rPr>
                        <a:t>из других организаций</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rowSpan="2">
                  <a:txBody>
                    <a:bodyPr/>
                    <a:lstStyle/>
                    <a:p>
                      <a:pPr algn="ctr">
                        <a:spcAft>
                          <a:spcPts val="0"/>
                        </a:spcAft>
                      </a:pPr>
                      <a:r>
                        <a:rPr lang="ru-RU" sz="1400">
                          <a:effectLst/>
                          <a:latin typeface="Times New Roman" panose="02020603050405020304" pitchFamily="18" charset="0"/>
                          <a:ea typeface="Times New Roman" panose="02020603050405020304" pitchFamily="18" charset="0"/>
                        </a:rPr>
                        <a:t>прибыло из других субъек-тов России</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gridSpan="2">
                  <a:txBody>
                    <a:bodyPr/>
                    <a:lstStyle/>
                    <a:p>
                      <a:pPr algn="ctr">
                        <a:spcAft>
                          <a:spcPts val="0"/>
                        </a:spcAft>
                      </a:pPr>
                      <a:r>
                        <a:rPr lang="ru-RU" sz="1400">
                          <a:effectLst/>
                          <a:latin typeface="Times New Roman" panose="02020603050405020304" pitchFamily="18" charset="0"/>
                          <a:ea typeface="Times New Roman" panose="02020603050405020304" pitchFamily="18" charset="0"/>
                        </a:rPr>
                        <a:t>переведено</a:t>
                      </a:r>
                      <a:br>
                        <a:rPr lang="ru-RU" sz="1400">
                          <a:effectLst/>
                          <a:latin typeface="Times New Roman" panose="02020603050405020304" pitchFamily="18" charset="0"/>
                          <a:ea typeface="Times New Roman" panose="02020603050405020304" pitchFamily="18" charset="0"/>
                        </a:rPr>
                      </a:br>
                      <a:r>
                        <a:rPr lang="ru-RU" sz="1400">
                          <a:effectLst/>
                          <a:latin typeface="Times New Roman" panose="02020603050405020304" pitchFamily="18" charset="0"/>
                          <a:ea typeface="Times New Roman" panose="02020603050405020304" pitchFamily="18" charset="0"/>
                        </a:rPr>
                        <a:t>в другие организации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rowSpan="2">
                  <a:txBody>
                    <a:bodyPr/>
                    <a:lstStyle/>
                    <a:p>
                      <a:pPr algn="ctr">
                        <a:spcAft>
                          <a:spcPts val="0"/>
                        </a:spcAft>
                      </a:pPr>
                      <a:r>
                        <a:rPr lang="ru-RU" sz="1400">
                          <a:effectLst/>
                          <a:latin typeface="Times New Roman" panose="02020603050405020304" pitchFamily="18" charset="0"/>
                          <a:ea typeface="Times New Roman" panose="02020603050405020304" pitchFamily="18" charset="0"/>
                        </a:rPr>
                        <a:t>выбыло в другие субъек-ты России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ru-RU" sz="1400">
                          <a:effectLst/>
                          <a:latin typeface="Times New Roman" panose="02020603050405020304" pitchFamily="18" charset="0"/>
                          <a:ea typeface="Times New Roman" panose="02020603050405020304" pitchFamily="18" charset="0"/>
                        </a:rPr>
                        <a:t>в связи со смер-тью</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ru-RU" sz="1400">
                          <a:solidFill>
                            <a:srgbClr val="000000"/>
                          </a:solidFill>
                          <a:effectLst/>
                          <a:latin typeface="Times New Roman" panose="02020603050405020304" pitchFamily="18" charset="0"/>
                          <a:ea typeface="Times New Roman" panose="02020603050405020304" pitchFamily="18" charset="0"/>
                        </a:rPr>
                        <a:t>всего</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ru-RU" sz="1400">
                          <a:solidFill>
                            <a:srgbClr val="000000"/>
                          </a:solidFill>
                          <a:effectLst/>
                          <a:latin typeface="Times New Roman" panose="02020603050405020304" pitchFamily="18" charset="0"/>
                          <a:ea typeface="Times New Roman" panose="02020603050405020304" pitchFamily="18" charset="0"/>
                        </a:rPr>
                        <a:t>из них</a:t>
                      </a:r>
                      <a:br>
                        <a:rPr lang="ru-RU" sz="1400">
                          <a:solidFill>
                            <a:srgbClr val="000000"/>
                          </a:solidFill>
                          <a:effectLst/>
                          <a:latin typeface="Times New Roman" panose="02020603050405020304" pitchFamily="18" charset="0"/>
                          <a:ea typeface="Times New Roman" panose="02020603050405020304" pitchFamily="18" charset="0"/>
                        </a:rPr>
                      </a:br>
                      <a:r>
                        <a:rPr lang="ru-RU" sz="1400">
                          <a:solidFill>
                            <a:srgbClr val="000000"/>
                          </a:solidFill>
                          <a:effectLst/>
                          <a:latin typeface="Times New Roman" panose="02020603050405020304" pitchFamily="18" charset="0"/>
                          <a:ea typeface="Times New Roman" panose="02020603050405020304" pitchFamily="18" charset="0"/>
                        </a:rPr>
                        <a:t>(из гр. 17)</a:t>
                      </a:r>
                      <a:br>
                        <a:rPr lang="ru-RU" sz="1400">
                          <a:solidFill>
                            <a:srgbClr val="000000"/>
                          </a:solidFill>
                          <a:effectLst/>
                          <a:latin typeface="Times New Roman" panose="02020603050405020304" pitchFamily="18" charset="0"/>
                          <a:ea typeface="Times New Roman" panose="02020603050405020304" pitchFamily="18" charset="0"/>
                        </a:rPr>
                      </a:br>
                      <a:r>
                        <a:rPr lang="ru-RU" sz="1400">
                          <a:solidFill>
                            <a:srgbClr val="000000"/>
                          </a:solidFill>
                          <a:effectLst/>
                          <a:latin typeface="Times New Roman" panose="02020603050405020304" pitchFamily="18" charset="0"/>
                          <a:ea typeface="Times New Roman" panose="02020603050405020304" pitchFamily="18" charset="0"/>
                        </a:rPr>
                        <a:t>детей</a:t>
                      </a:r>
                      <a:br>
                        <a:rPr lang="ru-RU" sz="1400">
                          <a:solidFill>
                            <a:srgbClr val="000000"/>
                          </a:solidFill>
                          <a:effectLst/>
                          <a:latin typeface="Times New Roman" panose="02020603050405020304" pitchFamily="18" charset="0"/>
                          <a:ea typeface="Times New Roman" panose="02020603050405020304" pitchFamily="18" charset="0"/>
                        </a:rPr>
                      </a:br>
                      <a:r>
                        <a:rPr lang="ru-RU" sz="1400">
                          <a:solidFill>
                            <a:srgbClr val="000000"/>
                          </a:solidFill>
                          <a:effectLst/>
                          <a:latin typeface="Times New Roman" panose="02020603050405020304" pitchFamily="18" charset="0"/>
                          <a:ea typeface="Times New Roman" panose="02020603050405020304" pitchFamily="18" charset="0"/>
                        </a:rPr>
                        <a:t>в возрасте</a:t>
                      </a:r>
                      <a:endParaRPr lang="ru-RU" sz="1400">
                        <a:effectLst/>
                        <a:latin typeface="Times New Roman" panose="02020603050405020304" pitchFamily="18" charset="0"/>
                        <a:ea typeface="Times New Roman" panose="02020603050405020304" pitchFamily="18" charset="0"/>
                      </a:endParaRPr>
                    </a:p>
                    <a:p>
                      <a:pPr algn="ctr">
                        <a:spcAft>
                          <a:spcPts val="0"/>
                        </a:spcAft>
                      </a:pPr>
                      <a:r>
                        <a:rPr lang="ru-RU" sz="1400">
                          <a:solidFill>
                            <a:srgbClr val="000000"/>
                          </a:solidFill>
                          <a:effectLst/>
                          <a:latin typeface="Times New Roman" panose="02020603050405020304" pitchFamily="18" charset="0"/>
                          <a:ea typeface="Times New Roman" panose="02020603050405020304" pitchFamily="18" charset="0"/>
                        </a:rPr>
                        <a:t>0</a:t>
                      </a:r>
                      <a:r>
                        <a:rPr lang="ru-RU" sz="1400">
                          <a:solidFill>
                            <a:srgbClr val="000000"/>
                          </a:solidFill>
                          <a:effectLst/>
                          <a:latin typeface="Times New Roman" panose="02020603050405020304" pitchFamily="18" charset="0"/>
                          <a:ea typeface="Times New Roman" panose="02020603050405020304" pitchFamily="18" charset="0"/>
                          <a:sym typeface="Symbol" panose="05050102010706020507" pitchFamily="18" charset="2"/>
                        </a:rPr>
                        <a:t></a:t>
                      </a:r>
                      <a:r>
                        <a:rPr lang="ru-RU" sz="1400">
                          <a:solidFill>
                            <a:srgbClr val="000000"/>
                          </a:solidFill>
                          <a:effectLst/>
                          <a:latin typeface="Times New Roman" panose="02020603050405020304" pitchFamily="18" charset="0"/>
                          <a:ea typeface="Times New Roman" panose="02020603050405020304" pitchFamily="18" charset="0"/>
                        </a:rPr>
                        <a:t>17 лет</a:t>
                      </a:r>
                      <a:endParaRPr lang="ru-RU" sz="1400">
                        <a:effectLst/>
                        <a:latin typeface="Times New Roman" panose="02020603050405020304" pitchFamily="18" charset="0"/>
                        <a:ea typeface="Times New Roman" panose="02020603050405020304" pitchFamily="18"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87542067"/>
                  </a:ext>
                </a:extLst>
              </a:tr>
              <a:tr h="1927990">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из них детей в возра-сте</a:t>
                      </a:r>
                      <a:br>
                        <a:rPr lang="ru-RU" sz="1400">
                          <a:effectLst/>
                          <a:latin typeface="Times New Roman" panose="02020603050405020304" pitchFamily="18" charset="0"/>
                          <a:ea typeface="Times New Roman" panose="02020603050405020304" pitchFamily="18" charset="0"/>
                        </a:rPr>
                      </a:br>
                      <a:r>
                        <a:rPr lang="ru-RU" sz="1400">
                          <a:effectLst/>
                          <a:latin typeface="Times New Roman" panose="02020603050405020304" pitchFamily="18" charset="0"/>
                          <a:ea typeface="Times New Roman" panose="02020603050405020304" pitchFamily="18" charset="0"/>
                        </a:rPr>
                        <a:t>0</a:t>
                      </a:r>
                      <a:r>
                        <a:rPr lang="ru-RU" sz="1400">
                          <a:effectLst/>
                          <a:latin typeface="Times New Roman" panose="02020603050405020304" pitchFamily="18" charset="0"/>
                          <a:ea typeface="Times New Roman" panose="02020603050405020304" pitchFamily="18" charset="0"/>
                          <a:sym typeface="Symbol" panose="05050102010706020507" pitchFamily="18" charset="2"/>
                        </a:rPr>
                        <a:t></a:t>
                      </a:r>
                      <a:r>
                        <a:rPr lang="ru-RU" sz="1400">
                          <a:effectLst/>
                          <a:latin typeface="Times New Roman" panose="02020603050405020304" pitchFamily="18" charset="0"/>
                          <a:ea typeface="Times New Roman" panose="02020603050405020304" pitchFamily="18" charset="0"/>
                        </a:rPr>
                        <a:t>17 лет</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из них  ведом-ствен-ных</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из них в ведом-ствен-ные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extLst>
                  <a:ext uri="{0D108BD9-81ED-4DB2-BD59-A6C34878D82A}">
                    <a16:rowId xmlns:a16="http://schemas.microsoft.com/office/drawing/2014/main" val="729983727"/>
                  </a:ext>
                </a:extLst>
              </a:tr>
              <a:tr h="221396">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effectLst/>
                          <a:latin typeface="Times New Roman" panose="02020603050405020304" pitchFamily="18" charset="0"/>
                          <a:ea typeface="Times New Roman" panose="02020603050405020304" pitchFamily="18" charset="0"/>
                        </a:rPr>
                        <a:t>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11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12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13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14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15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16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17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effectLst/>
                          <a:latin typeface="Times New Roman" panose="02020603050405020304" pitchFamily="18" charset="0"/>
                          <a:ea typeface="Times New Roman" panose="02020603050405020304" pitchFamily="18" charset="0"/>
                        </a:rPr>
                        <a:t>18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45545911"/>
                  </a:ext>
                </a:extLst>
              </a:tr>
              <a:tr h="547045">
                <a:tc>
                  <a:txBody>
                    <a:bodyPr/>
                    <a:lstStyle/>
                    <a:p>
                      <a:pPr>
                        <a:lnSpc>
                          <a:spcPts val="1050"/>
                        </a:lnSpc>
                        <a:spcAft>
                          <a:spcPts val="0"/>
                        </a:spcAft>
                      </a:pPr>
                      <a:endParaRPr lang="ru-RU" sz="1400" dirty="0">
                        <a:effectLst/>
                        <a:latin typeface="Times New Roman" panose="02020603050405020304" pitchFamily="18" charset="0"/>
                        <a:ea typeface="Times New Roman" panose="02020603050405020304" pitchFamily="18" charset="0"/>
                      </a:endParaRPr>
                    </a:p>
                    <a:p>
                      <a:pPr>
                        <a:lnSpc>
                          <a:spcPts val="1050"/>
                        </a:lnSpc>
                        <a:spcAft>
                          <a:spcPts val="0"/>
                        </a:spcAft>
                      </a:pPr>
                      <a:r>
                        <a:rPr lang="ru-RU" sz="1400" dirty="0">
                          <a:effectLst/>
                          <a:latin typeface="Times New Roman" panose="02020603050405020304" pitchFamily="18" charset="0"/>
                          <a:ea typeface="Times New Roman" panose="02020603050405020304" pitchFamily="18" charset="0"/>
                        </a:rPr>
                        <a:t>Зарегистрировано пациентов с болезнью, вызванной ВИЧ, всего</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a:effectLst/>
                          <a:latin typeface="Times New Roman" panose="02020603050405020304" pitchFamily="18" charset="0"/>
                          <a:ea typeface="Times New Roman" panose="02020603050405020304" pitchFamily="18" charset="0"/>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a:effectLst/>
                          <a:latin typeface="Times New Roman" panose="02020603050405020304" pitchFamily="18" charset="0"/>
                          <a:ea typeface="Times New Roman" panose="02020603050405020304" pitchFamily="18" charset="0"/>
                        </a:rPr>
                        <a:t>В20-В24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dirty="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dirty="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50"/>
                        </a:lnSpc>
                        <a:spcAft>
                          <a:spcPts val="0"/>
                        </a:spcAft>
                      </a:pPr>
                      <a:r>
                        <a:rPr lang="ru-RU" sz="1400" dirty="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3786665"/>
                  </a:ext>
                </a:extLst>
              </a:tr>
            </a:tbl>
          </a:graphicData>
        </a:graphic>
      </p:graphicFrame>
      <p:sp>
        <p:nvSpPr>
          <p:cNvPr id="6" name="Овал 5">
            <a:extLst>
              <a:ext uri="{FF2B5EF4-FFF2-40B4-BE49-F238E27FC236}">
                <a16:creationId xmlns:a16="http://schemas.microsoft.com/office/drawing/2014/main" id="{FAD7F92B-E9C0-471B-AE38-2F985DBB3DC6}"/>
              </a:ext>
            </a:extLst>
          </p:cNvPr>
          <p:cNvSpPr/>
          <p:nvPr/>
        </p:nvSpPr>
        <p:spPr>
          <a:xfrm>
            <a:off x="10805030" y="5551680"/>
            <a:ext cx="559294" cy="530440"/>
          </a:xfrm>
          <a:prstGeom prst="ellipse">
            <a:avLst/>
          </a:prstGeom>
          <a:noFill/>
          <a:ln w="57150"/>
        </p:spPr>
        <p:style>
          <a:lnRef idx="2">
            <a:schemeClr val="accent2"/>
          </a:lnRef>
          <a:fillRef idx="1">
            <a:schemeClr val="lt1"/>
          </a:fillRef>
          <a:effectRef idx="0">
            <a:schemeClr val="accent2"/>
          </a:effectRef>
          <a:fontRef idx="minor">
            <a:schemeClr val="dk1"/>
          </a:fontRef>
        </p:style>
        <p:txBody>
          <a:bodyPr rtlCol="0" anchor="ctr"/>
          <a:lstStyle/>
          <a:p>
            <a:pPr algn="ctr"/>
            <a:endParaRPr lang="ru-RU"/>
          </a:p>
        </p:txBody>
      </p:sp>
      <p:sp>
        <p:nvSpPr>
          <p:cNvPr id="3" name="TextBox 2">
            <a:extLst>
              <a:ext uri="{FF2B5EF4-FFF2-40B4-BE49-F238E27FC236}">
                <a16:creationId xmlns:a16="http://schemas.microsoft.com/office/drawing/2014/main" id="{3499E927-C29E-F572-ABE2-741C8288A8B0}"/>
              </a:ext>
            </a:extLst>
          </p:cNvPr>
          <p:cNvSpPr txBox="1"/>
          <p:nvPr/>
        </p:nvSpPr>
        <p:spPr>
          <a:xfrm>
            <a:off x="513346" y="6211669"/>
            <a:ext cx="11502191" cy="369332"/>
          </a:xfrm>
          <a:prstGeom prst="rect">
            <a:avLst/>
          </a:prstGeom>
          <a:noFill/>
        </p:spPr>
        <p:txBody>
          <a:bodyPr wrap="square">
            <a:spAutoFit/>
          </a:bodyPr>
          <a:lstStyle/>
          <a:p>
            <a:pPr algn="ctr"/>
            <a:r>
              <a:rPr kumimoji="0" lang="ru-RU"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ФРВИЧ: отчет № 105 выгруженный в конце последнего рабочего дня отчетного периода графа 8 </a:t>
            </a:r>
            <a:endParaRPr lang="ru-RU" dirty="0"/>
          </a:p>
        </p:txBody>
      </p:sp>
    </p:spTree>
    <p:extLst>
      <p:ext uri="{BB962C8B-B14F-4D97-AF65-F5344CB8AC3E}">
        <p14:creationId xmlns:p14="http://schemas.microsoft.com/office/powerpoint/2010/main" val="355926315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66CEEC50-DE78-4DBD-ACA7-99A5FED61121}"/>
              </a:ext>
            </a:extLst>
          </p:cNvPr>
          <p:cNvSpPr/>
          <p:nvPr/>
        </p:nvSpPr>
        <p:spPr>
          <a:xfrm>
            <a:off x="453452" y="120987"/>
            <a:ext cx="11285096" cy="707886"/>
          </a:xfrm>
          <a:prstGeom prst="rect">
            <a:avLst/>
          </a:prstGeom>
        </p:spPr>
        <p:txBody>
          <a:bodyPr wrap="square">
            <a:spAutoFit/>
          </a:bodyPr>
          <a:lstStyle/>
          <a:p>
            <a:r>
              <a:rPr lang="ru-RU" sz="2000" b="1" dirty="0">
                <a:solidFill>
                  <a:schemeClr val="accent2">
                    <a:lumMod val="75000"/>
                  </a:schemeClr>
                </a:solidFill>
                <a:latin typeface="Times New Roman" panose="02020603050405020304" pitchFamily="18" charset="0"/>
              </a:rPr>
              <a:t>Число пациентов, получавших антиретровирусную терапию в течение отчетного периода, всего</a:t>
            </a:r>
            <a:r>
              <a:rPr lang="en-US" sz="2000" b="1" dirty="0">
                <a:solidFill>
                  <a:schemeClr val="accent2">
                    <a:lumMod val="75000"/>
                  </a:schemeClr>
                </a:solidFill>
                <a:latin typeface="Times New Roman" panose="02020603050405020304" pitchFamily="18" charset="0"/>
              </a:rPr>
              <a:t> </a:t>
            </a:r>
            <a:r>
              <a:rPr lang="ru-RU" sz="2000" b="1" dirty="0">
                <a:latin typeface="Times New Roman" panose="02020603050405020304" pitchFamily="18" charset="0"/>
              </a:rPr>
              <a:t>–</a:t>
            </a:r>
            <a:r>
              <a:rPr lang="ru-RU" sz="2000" b="1" dirty="0">
                <a:solidFill>
                  <a:schemeClr val="accent2">
                    <a:lumMod val="75000"/>
                  </a:schemeClr>
                </a:solidFill>
                <a:latin typeface="Times New Roman" panose="02020603050405020304" pitchFamily="18" charset="0"/>
              </a:rPr>
              <a:t> </a:t>
            </a:r>
            <a:r>
              <a:rPr lang="ru-RU" sz="2000" b="1" dirty="0">
                <a:latin typeface="Times New Roman" panose="02020603050405020304" pitchFamily="18" charset="0"/>
              </a:rPr>
              <a:t>таблица </a:t>
            </a:r>
            <a:r>
              <a:rPr lang="ru-RU" sz="2000" b="1" dirty="0">
                <a:solidFill>
                  <a:srgbClr val="C00000"/>
                </a:solidFill>
                <a:latin typeface="Times New Roman" panose="02020603050405020304" pitchFamily="18" charset="0"/>
              </a:rPr>
              <a:t>8000</a:t>
            </a:r>
            <a:r>
              <a:rPr lang="ru-RU" sz="2000" b="1" dirty="0">
                <a:latin typeface="Times New Roman" panose="02020603050405020304" pitchFamily="18" charset="0"/>
              </a:rPr>
              <a:t> строка 1 графа 3 </a:t>
            </a:r>
          </a:p>
        </p:txBody>
      </p:sp>
      <p:graphicFrame>
        <p:nvGraphicFramePr>
          <p:cNvPr id="6" name="Таблица 5">
            <a:extLst>
              <a:ext uri="{FF2B5EF4-FFF2-40B4-BE49-F238E27FC236}">
                <a16:creationId xmlns:a16="http://schemas.microsoft.com/office/drawing/2014/main" id="{A581A249-A084-4C0E-BDC2-0A413A35C037}"/>
              </a:ext>
            </a:extLst>
          </p:cNvPr>
          <p:cNvGraphicFramePr>
            <a:graphicFrameLocks noGrp="1"/>
          </p:cNvGraphicFramePr>
          <p:nvPr>
            <p:extLst>
              <p:ext uri="{D42A27DB-BD31-4B8C-83A1-F6EECF244321}">
                <p14:modId xmlns:p14="http://schemas.microsoft.com/office/powerpoint/2010/main" val="2602648790"/>
              </p:ext>
            </p:extLst>
          </p:nvPr>
        </p:nvGraphicFramePr>
        <p:xfrm>
          <a:off x="586764" y="828873"/>
          <a:ext cx="10515600" cy="5227320"/>
        </p:xfrm>
        <a:graphic>
          <a:graphicData uri="http://schemas.openxmlformats.org/drawingml/2006/table">
            <a:tbl>
              <a:tblPr firstRow="1" firstCol="1" bandRow="1"/>
              <a:tblGrid>
                <a:gridCol w="6571488">
                  <a:extLst>
                    <a:ext uri="{9D8B030D-6E8A-4147-A177-3AD203B41FA5}">
                      <a16:colId xmlns:a16="http://schemas.microsoft.com/office/drawing/2014/main" val="504995929"/>
                    </a:ext>
                  </a:extLst>
                </a:gridCol>
                <a:gridCol w="703072">
                  <a:extLst>
                    <a:ext uri="{9D8B030D-6E8A-4147-A177-3AD203B41FA5}">
                      <a16:colId xmlns:a16="http://schemas.microsoft.com/office/drawing/2014/main" val="770411369"/>
                    </a:ext>
                  </a:extLst>
                </a:gridCol>
                <a:gridCol w="1068155">
                  <a:extLst>
                    <a:ext uri="{9D8B030D-6E8A-4147-A177-3AD203B41FA5}">
                      <a16:colId xmlns:a16="http://schemas.microsoft.com/office/drawing/2014/main" val="3856583421"/>
                    </a:ext>
                  </a:extLst>
                </a:gridCol>
                <a:gridCol w="2172885">
                  <a:extLst>
                    <a:ext uri="{9D8B030D-6E8A-4147-A177-3AD203B41FA5}">
                      <a16:colId xmlns:a16="http://schemas.microsoft.com/office/drawing/2014/main" val="3193921715"/>
                    </a:ext>
                  </a:extLst>
                </a:gridCol>
              </a:tblGrid>
              <a:tr h="0">
                <a:tc>
                  <a:txBody>
                    <a:bodyPr/>
                    <a:lstStyle/>
                    <a:p>
                      <a:pPr algn="ctr">
                        <a:lnSpc>
                          <a:spcPts val="1200"/>
                        </a:lnSpc>
                        <a:spcAft>
                          <a:spcPts val="0"/>
                        </a:spcAft>
                      </a:pPr>
                      <a:r>
                        <a:rPr lang="ru-RU" sz="1400" dirty="0">
                          <a:solidFill>
                            <a:srgbClr val="000000"/>
                          </a:solidFill>
                          <a:effectLst/>
                          <a:latin typeface="Times New Roman" panose="02020603050405020304" pitchFamily="18" charset="0"/>
                          <a:ea typeface="Times New Roman" panose="02020603050405020304" pitchFamily="18" charset="0"/>
                        </a:rPr>
                        <a:t>Наименование показателей</a:t>
                      </a:r>
                      <a:endParaRPr lang="ru-RU" sz="1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a:t>
                      </a:r>
                      <a:br>
                        <a:rPr lang="ru-RU" sz="1400">
                          <a:solidFill>
                            <a:srgbClr val="000000"/>
                          </a:solidFill>
                          <a:effectLst/>
                          <a:latin typeface="Times New Roman" panose="02020603050405020304" pitchFamily="18" charset="0"/>
                          <a:ea typeface="Times New Roman" panose="02020603050405020304" pitchFamily="18" charset="0"/>
                        </a:rPr>
                      </a:br>
                      <a:r>
                        <a:rPr lang="ru-RU" sz="1400">
                          <a:solidFill>
                            <a:srgbClr val="000000"/>
                          </a:solidFill>
                          <a:effectLst/>
                          <a:latin typeface="Times New Roman" panose="02020603050405020304" pitchFamily="18" charset="0"/>
                          <a:ea typeface="Times New Roman" panose="02020603050405020304" pitchFamily="18" charset="0"/>
                        </a:rPr>
                        <a:t>строки</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000000"/>
                          </a:solidFill>
                          <a:effectLst/>
                          <a:latin typeface="Times New Roman" panose="02020603050405020304" pitchFamily="18" charset="0"/>
                          <a:ea typeface="Times New Roman" panose="02020603050405020304" pitchFamily="18" charset="0"/>
                        </a:rPr>
                        <a:t>Всего</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000000"/>
                          </a:solidFill>
                          <a:effectLst/>
                          <a:latin typeface="Times New Roman" panose="02020603050405020304" pitchFamily="18" charset="0"/>
                          <a:ea typeface="Times New Roman" panose="02020603050405020304" pitchFamily="18" charset="0"/>
                        </a:rPr>
                        <a:t>из них с впервые в жизни установленным диагнозом</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9116314"/>
                  </a:ext>
                </a:extLst>
              </a:tr>
              <a:tr h="0">
                <a:tc>
                  <a:txBody>
                    <a:bodyPr/>
                    <a:lstStyle/>
                    <a:p>
                      <a:pPr algn="ctr">
                        <a:lnSpc>
                          <a:spcPts val="1200"/>
                        </a:lnSpc>
                        <a:spcAft>
                          <a:spcPts val="0"/>
                        </a:spcAft>
                      </a:pPr>
                      <a:r>
                        <a:rPr lang="ru-RU" sz="1400" dirty="0">
                          <a:solidFill>
                            <a:srgbClr val="000000"/>
                          </a:solidFill>
                          <a:effectLst/>
                          <a:latin typeface="Times New Roman" panose="02020603050405020304" pitchFamily="18" charset="0"/>
                          <a:ea typeface="Times New Roman" panose="02020603050405020304" pitchFamily="18" charset="0"/>
                        </a:rPr>
                        <a:t>1</a:t>
                      </a:r>
                      <a:endParaRPr lang="ru-RU" sz="1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2</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000000"/>
                          </a:solidFill>
                          <a:effectLst/>
                          <a:latin typeface="Times New Roman" panose="02020603050405020304" pitchFamily="18" charset="0"/>
                          <a:ea typeface="Times New Roman" panose="02020603050405020304" pitchFamily="18" charset="0"/>
                        </a:rPr>
                        <a:t>3</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000000"/>
                          </a:solidFill>
                          <a:effectLst/>
                          <a:latin typeface="Times New Roman" panose="02020603050405020304" pitchFamily="18" charset="0"/>
                          <a:ea typeface="Times New Roman" panose="02020603050405020304" pitchFamily="18" charset="0"/>
                        </a:rPr>
                        <a:t>4</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443707"/>
                  </a:ext>
                </a:extLst>
              </a:tr>
              <a:tr h="0">
                <a:tc>
                  <a:txBody>
                    <a:bodyPr/>
                    <a:lstStyle/>
                    <a:p>
                      <a:pPr>
                        <a:lnSpc>
                          <a:spcPts val="1400"/>
                        </a:lnSpc>
                        <a:spcAft>
                          <a:spcPts val="0"/>
                        </a:spcAft>
                      </a:pPr>
                      <a:r>
                        <a:rPr lang="ru-RU" sz="1400" dirty="0">
                          <a:solidFill>
                            <a:srgbClr val="000000"/>
                          </a:solidFill>
                          <a:effectLst/>
                          <a:latin typeface="Times New Roman" panose="02020603050405020304" pitchFamily="18" charset="0"/>
                          <a:ea typeface="Times New Roman" panose="02020603050405020304" pitchFamily="18" charset="0"/>
                        </a:rPr>
                        <a:t>Число пациентов с болезнью, вызванной ВИЧ (В20</a:t>
                      </a:r>
                      <a:r>
                        <a:rPr lang="ru-RU" sz="1400" dirty="0">
                          <a:solidFill>
                            <a:srgbClr val="000000"/>
                          </a:solidFill>
                          <a:effectLst/>
                          <a:latin typeface="Times New Roman" panose="02020603050405020304" pitchFamily="18" charset="0"/>
                          <a:ea typeface="Times New Roman" panose="02020603050405020304" pitchFamily="18" charset="0"/>
                          <a:sym typeface="Symbol" panose="05050102010706020507" pitchFamily="18" charset="2"/>
                        </a:rPr>
                        <a:t></a:t>
                      </a:r>
                      <a:r>
                        <a:rPr lang="ru-RU" sz="1400" dirty="0">
                          <a:solidFill>
                            <a:srgbClr val="000000"/>
                          </a:solidFill>
                          <a:effectLst/>
                          <a:latin typeface="Times New Roman" panose="02020603050405020304" pitchFamily="18" charset="0"/>
                          <a:ea typeface="Times New Roman" panose="02020603050405020304" pitchFamily="18" charset="0"/>
                        </a:rPr>
                        <a:t>В24), получавших антиретровирусную терапию (АРВТ)</a:t>
                      </a:r>
                      <a:endParaRPr lang="ru-RU" sz="1400" dirty="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1</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a:solidFill>
                            <a:srgbClr val="000000"/>
                          </a:solidFill>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a:solidFill>
                            <a:srgbClr val="000000"/>
                          </a:solidFill>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80870176"/>
                  </a:ext>
                </a:extLst>
              </a:tr>
              <a:tr h="0">
                <a:tc>
                  <a:txBody>
                    <a:bodyPr/>
                    <a:lstStyle/>
                    <a:p>
                      <a:pPr indent="1461770">
                        <a:lnSpc>
                          <a:spcPts val="14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в том числе: с уровнем С</a:t>
                      </a:r>
                      <a:r>
                        <a:rPr lang="en-US" sz="1400">
                          <a:solidFill>
                            <a:srgbClr val="000000"/>
                          </a:solidFill>
                          <a:effectLst/>
                          <a:latin typeface="Times New Roman" panose="02020603050405020304" pitchFamily="18" charset="0"/>
                          <a:ea typeface="Times New Roman" panose="02020603050405020304" pitchFamily="18" charset="0"/>
                        </a:rPr>
                        <a:t>D</a:t>
                      </a:r>
                      <a:r>
                        <a:rPr lang="ru-RU" sz="1400">
                          <a:solidFill>
                            <a:srgbClr val="000000"/>
                          </a:solidFill>
                          <a:effectLst/>
                          <a:latin typeface="Times New Roman" panose="02020603050405020304" pitchFamily="18" charset="0"/>
                          <a:ea typeface="Times New Roman" panose="02020603050405020304" pitchFamily="18" charset="0"/>
                        </a:rPr>
                        <a:t>4:  более 500/мкл</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2</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a:solidFill>
                            <a:srgbClr val="000000"/>
                          </a:solidFill>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a:solidFill>
                            <a:srgbClr val="000000"/>
                          </a:solidFill>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1054441"/>
                  </a:ext>
                </a:extLst>
              </a:tr>
              <a:tr h="0">
                <a:tc>
                  <a:txBody>
                    <a:bodyPr/>
                    <a:lstStyle/>
                    <a:p>
                      <a:pPr algn="ctr">
                        <a:lnSpc>
                          <a:spcPts val="14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                                                351</a:t>
                      </a:r>
                      <a:r>
                        <a:rPr lang="ru-RU" sz="1400">
                          <a:solidFill>
                            <a:srgbClr val="000000"/>
                          </a:solidFill>
                          <a:effectLst/>
                          <a:latin typeface="Times New Roman" panose="02020603050405020304" pitchFamily="18" charset="0"/>
                          <a:ea typeface="Times New Roman" panose="02020603050405020304" pitchFamily="18" charset="0"/>
                          <a:sym typeface="Symbol" panose="05050102010706020507" pitchFamily="18" charset="2"/>
                        </a:rPr>
                        <a:t></a:t>
                      </a:r>
                      <a:r>
                        <a:rPr lang="ru-RU" sz="1400">
                          <a:solidFill>
                            <a:srgbClr val="000000"/>
                          </a:solidFill>
                          <a:effectLst/>
                          <a:latin typeface="Times New Roman" panose="02020603050405020304" pitchFamily="18" charset="0"/>
                          <a:ea typeface="Times New Roman" panose="02020603050405020304" pitchFamily="18" charset="0"/>
                        </a:rPr>
                        <a:t>500/мкл</a:t>
                      </a:r>
                      <a:endParaRPr lang="ru-RU" sz="14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3</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a:solidFill>
                            <a:srgbClr val="000000"/>
                          </a:solidFill>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a:solidFill>
                            <a:srgbClr val="000000"/>
                          </a:solidFill>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72285134"/>
                  </a:ext>
                </a:extLst>
              </a:tr>
              <a:tr h="0">
                <a:tc>
                  <a:txBody>
                    <a:bodyPr/>
                    <a:lstStyle/>
                    <a:p>
                      <a:pPr algn="ctr">
                        <a:lnSpc>
                          <a:spcPts val="14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                                                200</a:t>
                      </a:r>
                      <a:r>
                        <a:rPr lang="ru-RU" sz="1400">
                          <a:solidFill>
                            <a:srgbClr val="000000"/>
                          </a:solidFill>
                          <a:effectLst/>
                          <a:latin typeface="Times New Roman" panose="02020603050405020304" pitchFamily="18" charset="0"/>
                          <a:ea typeface="Times New Roman" panose="02020603050405020304" pitchFamily="18" charset="0"/>
                          <a:sym typeface="Symbol" panose="05050102010706020507" pitchFamily="18" charset="2"/>
                        </a:rPr>
                        <a:t></a:t>
                      </a:r>
                      <a:r>
                        <a:rPr lang="ru-RU" sz="1400">
                          <a:solidFill>
                            <a:srgbClr val="000000"/>
                          </a:solidFill>
                          <a:effectLst/>
                          <a:latin typeface="Times New Roman" panose="02020603050405020304" pitchFamily="18" charset="0"/>
                          <a:ea typeface="Times New Roman" panose="02020603050405020304" pitchFamily="18" charset="0"/>
                        </a:rPr>
                        <a:t>350/мкл</a:t>
                      </a:r>
                      <a:endParaRPr lang="ru-RU" sz="14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4</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a:solidFill>
                            <a:srgbClr val="000000"/>
                          </a:solidFill>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a:solidFill>
                            <a:srgbClr val="000000"/>
                          </a:solidFill>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92671969"/>
                  </a:ext>
                </a:extLst>
              </a:tr>
              <a:tr h="0">
                <a:tc>
                  <a:txBody>
                    <a:bodyPr/>
                    <a:lstStyle/>
                    <a:p>
                      <a:pPr algn="ctr">
                        <a:lnSpc>
                          <a:spcPts val="1400"/>
                        </a:lnSpc>
                        <a:spcAft>
                          <a:spcPts val="0"/>
                        </a:spcAft>
                      </a:pPr>
                      <a:r>
                        <a:rPr lang="ru-RU" sz="1400" dirty="0">
                          <a:solidFill>
                            <a:srgbClr val="000000"/>
                          </a:solidFill>
                          <a:effectLst/>
                          <a:latin typeface="Times New Roman" panose="02020603050405020304" pitchFamily="18" charset="0"/>
                          <a:ea typeface="Times New Roman" panose="02020603050405020304" pitchFamily="18" charset="0"/>
                        </a:rPr>
                        <a:t>                                               100</a:t>
                      </a:r>
                      <a:r>
                        <a:rPr lang="ru-RU" sz="1400" dirty="0">
                          <a:solidFill>
                            <a:srgbClr val="000000"/>
                          </a:solidFill>
                          <a:effectLst/>
                          <a:latin typeface="Times New Roman" panose="02020603050405020304" pitchFamily="18" charset="0"/>
                          <a:ea typeface="Times New Roman" panose="02020603050405020304" pitchFamily="18" charset="0"/>
                          <a:sym typeface="Symbol" panose="05050102010706020507" pitchFamily="18" charset="2"/>
                        </a:rPr>
                        <a:t></a:t>
                      </a:r>
                      <a:r>
                        <a:rPr lang="ru-RU" sz="1400" dirty="0">
                          <a:solidFill>
                            <a:srgbClr val="000000"/>
                          </a:solidFill>
                          <a:effectLst/>
                          <a:latin typeface="Times New Roman" panose="02020603050405020304" pitchFamily="18" charset="0"/>
                          <a:ea typeface="Times New Roman" panose="02020603050405020304" pitchFamily="18" charset="0"/>
                        </a:rPr>
                        <a:t>199/</a:t>
                      </a:r>
                      <a:r>
                        <a:rPr lang="ru-RU" sz="1400" dirty="0" err="1">
                          <a:solidFill>
                            <a:srgbClr val="000000"/>
                          </a:solidFill>
                          <a:effectLst/>
                          <a:latin typeface="Times New Roman" panose="02020603050405020304" pitchFamily="18" charset="0"/>
                          <a:ea typeface="Times New Roman" panose="02020603050405020304" pitchFamily="18" charset="0"/>
                        </a:rPr>
                        <a:t>мкл</a:t>
                      </a:r>
                      <a:endParaRPr lang="ru-RU" sz="1400" dirty="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5</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a:solidFill>
                            <a:srgbClr val="000000"/>
                          </a:solidFill>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a:solidFill>
                            <a:srgbClr val="000000"/>
                          </a:solidFill>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49559965"/>
                  </a:ext>
                </a:extLst>
              </a:tr>
              <a:tr h="0">
                <a:tc>
                  <a:txBody>
                    <a:bodyPr/>
                    <a:lstStyle/>
                    <a:p>
                      <a:pPr algn="ctr">
                        <a:lnSpc>
                          <a:spcPts val="14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                                              50</a:t>
                      </a:r>
                      <a:r>
                        <a:rPr lang="ru-RU" sz="1400">
                          <a:solidFill>
                            <a:srgbClr val="000000"/>
                          </a:solidFill>
                          <a:effectLst/>
                          <a:latin typeface="Times New Roman" panose="02020603050405020304" pitchFamily="18" charset="0"/>
                          <a:ea typeface="Times New Roman" panose="02020603050405020304" pitchFamily="18" charset="0"/>
                          <a:sym typeface="Symbol" panose="05050102010706020507" pitchFamily="18" charset="2"/>
                        </a:rPr>
                        <a:t></a:t>
                      </a:r>
                      <a:r>
                        <a:rPr lang="ru-RU" sz="1400">
                          <a:solidFill>
                            <a:srgbClr val="000000"/>
                          </a:solidFill>
                          <a:effectLst/>
                          <a:latin typeface="Times New Roman" panose="02020603050405020304" pitchFamily="18" charset="0"/>
                          <a:ea typeface="Times New Roman" panose="02020603050405020304" pitchFamily="18" charset="0"/>
                        </a:rPr>
                        <a:t>99/мкл</a:t>
                      </a:r>
                      <a:endParaRPr lang="ru-RU" sz="14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6</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a:solidFill>
                            <a:srgbClr val="000000"/>
                          </a:solidFill>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a:solidFill>
                            <a:srgbClr val="000000"/>
                          </a:solidFill>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73023709"/>
                  </a:ext>
                </a:extLst>
              </a:tr>
              <a:tr h="0">
                <a:tc>
                  <a:txBody>
                    <a:bodyPr/>
                    <a:lstStyle/>
                    <a:p>
                      <a:pPr algn="ctr">
                        <a:lnSpc>
                          <a:spcPts val="1400"/>
                        </a:lnSpc>
                        <a:spcAft>
                          <a:spcPts val="0"/>
                        </a:spcAft>
                      </a:pPr>
                      <a:r>
                        <a:rPr lang="en-US" sz="1400">
                          <a:solidFill>
                            <a:srgbClr val="000000"/>
                          </a:solidFill>
                          <a:effectLst/>
                          <a:latin typeface="Times New Roman" panose="02020603050405020304" pitchFamily="18" charset="0"/>
                          <a:ea typeface="Times New Roman" panose="02020603050405020304" pitchFamily="18" charset="0"/>
                        </a:rPr>
                        <a:t>                          </a:t>
                      </a:r>
                      <a:r>
                        <a:rPr lang="ru-RU" sz="1400">
                          <a:solidFill>
                            <a:srgbClr val="000000"/>
                          </a:solidFill>
                          <a:effectLst/>
                          <a:latin typeface="Times New Roman" panose="02020603050405020304" pitchFamily="18" charset="0"/>
                          <a:ea typeface="Times New Roman" panose="02020603050405020304" pitchFamily="18" charset="0"/>
                        </a:rPr>
                        <a:t>                        менее 50/мкл</a:t>
                      </a:r>
                      <a:endParaRPr lang="ru-RU" sz="14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7</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a:solidFill>
                            <a:srgbClr val="000000"/>
                          </a:solidFill>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a:solidFill>
                            <a:srgbClr val="000000"/>
                          </a:solidFill>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69512206"/>
                  </a:ext>
                </a:extLst>
              </a:tr>
              <a:tr h="172085">
                <a:tc>
                  <a:txBody>
                    <a:bodyPr/>
                    <a:lstStyle/>
                    <a:p>
                      <a:pPr indent="21590" algn="just">
                        <a:lnSpc>
                          <a:spcPts val="1400"/>
                        </a:lnSpc>
                        <a:spcAft>
                          <a:spcPts val="0"/>
                        </a:spcAft>
                      </a:pPr>
                      <a:r>
                        <a:rPr lang="ru-RU" sz="1400" dirty="0">
                          <a:solidFill>
                            <a:srgbClr val="000000"/>
                          </a:solidFill>
                          <a:effectLst/>
                          <a:latin typeface="Times New Roman" panose="02020603050405020304" pitchFamily="18" charset="0"/>
                          <a:ea typeface="Times New Roman" panose="02020603050405020304" pitchFamily="18" charset="0"/>
                        </a:rPr>
                        <a:t>Из числа пациентов с болезнью, вызванной ВИЧ, получавших АРВТ в отчетном году (из стр. 1):</a:t>
                      </a:r>
                      <a:endParaRPr lang="ru-RU" sz="1400" dirty="0">
                        <a:effectLst/>
                        <a:latin typeface="Times New Roman" panose="02020603050405020304" pitchFamily="18" charset="0"/>
                        <a:ea typeface="Times New Roman" panose="02020603050405020304" pitchFamily="18" charset="0"/>
                      </a:endParaRPr>
                    </a:p>
                    <a:p>
                      <a:pPr indent="291465">
                        <a:lnSpc>
                          <a:spcPts val="1400"/>
                        </a:lnSpc>
                        <a:spcAft>
                          <a:spcPts val="0"/>
                        </a:spcAft>
                      </a:pPr>
                      <a:r>
                        <a:rPr lang="ru-RU" sz="1400" dirty="0">
                          <a:solidFill>
                            <a:srgbClr val="000000"/>
                          </a:solidFill>
                          <a:effectLst/>
                          <a:latin typeface="Times New Roman" panose="02020603050405020304" pitchFamily="18" charset="0"/>
                          <a:ea typeface="Times New Roman" panose="02020603050405020304" pitchFamily="18" charset="0"/>
                        </a:rPr>
                        <a:t>вирусная нагрузка при последнем исследовании в отчетном году ниже порога определения</a:t>
                      </a:r>
                      <a:endParaRPr lang="ru-RU" sz="1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8</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dirty="0">
                          <a:solidFill>
                            <a:srgbClr val="000000"/>
                          </a:solidFill>
                          <a:effectLst/>
                          <a:latin typeface="Times New Roman" panose="02020603050405020304" pitchFamily="18" charset="0"/>
                          <a:ea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a:solidFill>
                            <a:srgbClr val="000000"/>
                          </a:solidFill>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20637889"/>
                  </a:ext>
                </a:extLst>
              </a:tr>
              <a:tr h="172085">
                <a:tc>
                  <a:txBody>
                    <a:bodyPr/>
                    <a:lstStyle/>
                    <a:p>
                      <a:pPr>
                        <a:lnSpc>
                          <a:spcPts val="14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         получали АРВТ не менее 12 месяцев, всего (из стр. 1)</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9</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a:solidFill>
                            <a:srgbClr val="000000"/>
                          </a:solidFill>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77319321"/>
                  </a:ext>
                </a:extLst>
              </a:tr>
              <a:tr h="172085">
                <a:tc>
                  <a:txBody>
                    <a:bodyPr/>
                    <a:lstStyle/>
                    <a:p>
                      <a:pPr>
                        <a:lnSpc>
                          <a:spcPts val="14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Из числа обследованных пациентов с болезнью, вызванной ВИЧ (В20 </a:t>
                      </a:r>
                      <a:r>
                        <a:rPr lang="ru-RU" sz="1400">
                          <a:solidFill>
                            <a:srgbClr val="000000"/>
                          </a:solidFill>
                          <a:effectLst/>
                          <a:latin typeface="Times New Roman" panose="02020603050405020304" pitchFamily="18" charset="0"/>
                          <a:ea typeface="Times New Roman" panose="02020603050405020304" pitchFamily="18" charset="0"/>
                          <a:sym typeface="Symbol" panose="05050102010706020507" pitchFamily="18" charset="2"/>
                        </a:rPr>
                        <a:t></a:t>
                      </a:r>
                      <a:r>
                        <a:rPr lang="ru-RU" sz="1400">
                          <a:solidFill>
                            <a:srgbClr val="000000"/>
                          </a:solidFill>
                          <a:effectLst/>
                          <a:latin typeface="Times New Roman" panose="02020603050405020304" pitchFamily="18" charset="0"/>
                          <a:ea typeface="Times New Roman" panose="02020603050405020304" pitchFamily="18" charset="0"/>
                        </a:rPr>
                        <a:t> В24) (табл. 3000, стр. 1), получили курс химиопрофилактики в отчетном году от:</a:t>
                      </a:r>
                      <a:endParaRPr lang="ru-RU" sz="1400">
                        <a:effectLst/>
                        <a:latin typeface="Times New Roman" panose="02020603050405020304" pitchFamily="18" charset="0"/>
                        <a:ea typeface="Times New Roman" panose="02020603050405020304" pitchFamily="18" charset="0"/>
                      </a:endParaRPr>
                    </a:p>
                    <a:p>
                      <a:pPr indent="921385">
                        <a:lnSpc>
                          <a:spcPts val="14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туберкулеза</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10</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dirty="0">
                          <a:solidFill>
                            <a:srgbClr val="000000"/>
                          </a:solidFill>
                          <a:effectLst/>
                          <a:latin typeface="Times New Roman" panose="02020603050405020304" pitchFamily="18" charset="0"/>
                          <a:ea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7761710"/>
                  </a:ext>
                </a:extLst>
              </a:tr>
              <a:tr h="172085">
                <a:tc>
                  <a:txBody>
                    <a:bodyPr/>
                    <a:lstStyle/>
                    <a:p>
                      <a:pPr indent="921385">
                        <a:lnSpc>
                          <a:spcPts val="14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токсоплазмоза</a:t>
                      </a:r>
                      <a:endParaRPr lang="ru-RU" sz="14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11</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dirty="0">
                          <a:solidFill>
                            <a:srgbClr val="000000"/>
                          </a:solidFill>
                          <a:effectLst/>
                          <a:latin typeface="Times New Roman" panose="02020603050405020304" pitchFamily="18" charset="0"/>
                          <a:ea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56213805"/>
                  </a:ext>
                </a:extLst>
              </a:tr>
              <a:tr h="172085">
                <a:tc>
                  <a:txBody>
                    <a:bodyPr/>
                    <a:lstStyle/>
                    <a:p>
                      <a:pPr indent="921385">
                        <a:lnSpc>
                          <a:spcPts val="14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пневмоцистной пневмонии</a:t>
                      </a:r>
                      <a:endParaRPr lang="ru-RU" sz="14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12</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4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a:solidFill>
                            <a:srgbClr val="000000"/>
                          </a:solidFill>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88383805"/>
                  </a:ext>
                </a:extLst>
              </a:tr>
              <a:tr h="172085">
                <a:tc>
                  <a:txBody>
                    <a:bodyPr/>
                    <a:lstStyle/>
                    <a:p>
                      <a:pPr indent="921385">
                        <a:lnSpc>
                          <a:spcPts val="14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атипичного микобактериоза </a:t>
                      </a:r>
                      <a:endParaRPr lang="ru-RU" sz="140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13</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dirty="0">
                          <a:solidFill>
                            <a:srgbClr val="000000"/>
                          </a:solidFill>
                          <a:effectLst/>
                          <a:latin typeface="Times New Roman" panose="02020603050405020304" pitchFamily="18" charset="0"/>
                          <a:ea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54734226"/>
                  </a:ext>
                </a:extLst>
              </a:tr>
              <a:tr h="172085">
                <a:tc>
                  <a:txBody>
                    <a:bodyPr/>
                    <a:lstStyle/>
                    <a:p>
                      <a:pPr>
                        <a:spcAft>
                          <a:spcPts val="0"/>
                        </a:spcAft>
                      </a:pPr>
                      <a:r>
                        <a:rPr lang="ru-RU" sz="1400" dirty="0">
                          <a:solidFill>
                            <a:srgbClr val="000000"/>
                          </a:solidFill>
                          <a:effectLst/>
                          <a:latin typeface="Times New Roman" panose="02020603050405020304" pitchFamily="18" charset="0"/>
                          <a:ea typeface="Times New Roman" panose="02020603050405020304" pitchFamily="18" charset="0"/>
                        </a:rPr>
                        <a:t>Из числа пациентов с болезнью, вызванной ВИЧ (В20 </a:t>
                      </a:r>
                      <a:r>
                        <a:rPr lang="ru-RU" sz="1400" dirty="0">
                          <a:solidFill>
                            <a:srgbClr val="000000"/>
                          </a:solidFill>
                          <a:effectLst/>
                          <a:latin typeface="Times New Roman" panose="02020603050405020304" pitchFamily="18" charset="0"/>
                          <a:ea typeface="Times New Roman" panose="02020603050405020304" pitchFamily="18" charset="0"/>
                          <a:sym typeface="Symbol" panose="05050102010706020507" pitchFamily="18" charset="2"/>
                        </a:rPr>
                        <a:t></a:t>
                      </a:r>
                      <a:r>
                        <a:rPr lang="ru-RU" sz="1400" dirty="0">
                          <a:solidFill>
                            <a:srgbClr val="000000"/>
                          </a:solidFill>
                          <a:effectLst/>
                          <a:latin typeface="Times New Roman" panose="02020603050405020304" pitchFamily="18" charset="0"/>
                          <a:ea typeface="Times New Roman" panose="02020603050405020304" pitchFamily="18" charset="0"/>
                        </a:rPr>
                        <a:t> В24), состоящих под наблюдением </a:t>
                      </a:r>
                      <a:endParaRPr lang="ru-RU" sz="1400" dirty="0">
                        <a:effectLst/>
                        <a:latin typeface="Times New Roman" panose="02020603050405020304" pitchFamily="18" charset="0"/>
                        <a:ea typeface="Times New Roman" panose="02020603050405020304" pitchFamily="18" charset="0"/>
                      </a:endParaRPr>
                    </a:p>
                    <a:p>
                      <a:pPr>
                        <a:spcAft>
                          <a:spcPts val="0"/>
                        </a:spcAft>
                      </a:pPr>
                      <a:r>
                        <a:rPr lang="ru-RU" sz="1400" dirty="0">
                          <a:solidFill>
                            <a:srgbClr val="000000"/>
                          </a:solidFill>
                          <a:effectLst/>
                          <a:latin typeface="Times New Roman" panose="02020603050405020304" pitchFamily="18" charset="0"/>
                          <a:ea typeface="Times New Roman" panose="02020603050405020304" pitchFamily="18" charset="0"/>
                        </a:rPr>
                        <a:t>(табл. 2000, стр. 1, гр</a:t>
                      </a:r>
                      <a:r>
                        <a:rPr lang="ru-RU" sz="1400" dirty="0">
                          <a:solidFill>
                            <a:srgbClr val="FF0000"/>
                          </a:solidFill>
                          <a:effectLst/>
                          <a:latin typeface="Times New Roman" panose="02020603050405020304" pitchFamily="18" charset="0"/>
                          <a:ea typeface="Times New Roman" panose="02020603050405020304" pitchFamily="18" charset="0"/>
                        </a:rPr>
                        <a:t>.</a:t>
                      </a:r>
                      <a:r>
                        <a:rPr lang="ru-RU" sz="1400" dirty="0">
                          <a:solidFill>
                            <a:schemeClr val="tx1"/>
                          </a:solidFill>
                          <a:effectLst/>
                          <a:latin typeface="Times New Roman" panose="02020603050405020304" pitchFamily="18" charset="0"/>
                          <a:ea typeface="Times New Roman" panose="02020603050405020304" pitchFamily="18" charset="0"/>
                        </a:rPr>
                        <a:t>6</a:t>
                      </a:r>
                      <a:r>
                        <a:rPr lang="ru-RU" sz="1400" dirty="0">
                          <a:solidFill>
                            <a:srgbClr val="000000"/>
                          </a:solidFill>
                          <a:effectLst/>
                          <a:latin typeface="Times New Roman" panose="02020603050405020304" pitchFamily="18" charset="0"/>
                          <a:ea typeface="Times New Roman" panose="02020603050405020304" pitchFamily="18" charset="0"/>
                        </a:rPr>
                        <a:t>), получили лечение в стационарных условиях</a:t>
                      </a:r>
                      <a:endParaRPr lang="ru-RU" sz="1400" dirty="0">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14</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dirty="0">
                          <a:solidFill>
                            <a:srgbClr val="000000"/>
                          </a:solidFill>
                          <a:effectLst/>
                          <a:latin typeface="Times New Roman" panose="02020603050405020304" pitchFamily="18" charset="0"/>
                          <a:ea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96599202"/>
                  </a:ext>
                </a:extLst>
              </a:tr>
              <a:tr h="172085">
                <a:tc>
                  <a:txBody>
                    <a:bodyPr/>
                    <a:lstStyle/>
                    <a:p>
                      <a:pPr indent="381000">
                        <a:spcAft>
                          <a:spcPts val="0"/>
                        </a:spcAft>
                      </a:pPr>
                      <a:r>
                        <a:rPr lang="ru-RU" sz="1400" dirty="0">
                          <a:solidFill>
                            <a:srgbClr val="000000"/>
                          </a:solidFill>
                          <a:effectLst/>
                          <a:latin typeface="Times New Roman" panose="02020603050405020304" pitchFamily="18" charset="0"/>
                          <a:ea typeface="Times New Roman" panose="02020603050405020304" pitchFamily="18" charset="0"/>
                        </a:rPr>
                        <a:t>из них (стр. 14): два и более раза</a:t>
                      </a:r>
                      <a:endParaRPr lang="ru-RU" sz="1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15</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200"/>
                        </a:lnSpc>
                        <a:spcAft>
                          <a:spcPts val="0"/>
                        </a:spcAft>
                      </a:pPr>
                      <a:r>
                        <a:rPr lang="ru-RU" sz="1400">
                          <a:solidFill>
                            <a:srgbClr val="000000"/>
                          </a:solidFill>
                          <a:effectLst/>
                          <a:latin typeface="Times New Roman" panose="02020603050405020304" pitchFamily="18" charset="0"/>
                          <a:ea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b="1" dirty="0">
                          <a:solidFill>
                            <a:srgbClr val="000000"/>
                          </a:solidFill>
                          <a:effectLst/>
                          <a:latin typeface="Times New Roman" panose="02020603050405020304" pitchFamily="18" charset="0"/>
                          <a:ea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35186511"/>
                  </a:ext>
                </a:extLst>
              </a:tr>
            </a:tbl>
          </a:graphicData>
        </a:graphic>
      </p:graphicFrame>
      <p:sp>
        <p:nvSpPr>
          <p:cNvPr id="5" name="Овал 4">
            <a:extLst>
              <a:ext uri="{FF2B5EF4-FFF2-40B4-BE49-F238E27FC236}">
                <a16:creationId xmlns:a16="http://schemas.microsoft.com/office/drawing/2014/main" id="{60755BA1-EDC3-4907-AEBA-1912FC44B92A}"/>
              </a:ext>
            </a:extLst>
          </p:cNvPr>
          <p:cNvSpPr/>
          <p:nvPr/>
        </p:nvSpPr>
        <p:spPr>
          <a:xfrm>
            <a:off x="7859455" y="1427056"/>
            <a:ext cx="1065320" cy="530440"/>
          </a:xfrm>
          <a:prstGeom prst="ellipse">
            <a:avLst/>
          </a:prstGeom>
          <a:noFill/>
          <a:ln w="57150"/>
        </p:spPr>
        <p:style>
          <a:lnRef idx="2">
            <a:schemeClr val="accent2"/>
          </a:lnRef>
          <a:fillRef idx="1">
            <a:schemeClr val="lt1"/>
          </a:fillRef>
          <a:effectRef idx="0">
            <a:schemeClr val="accent2"/>
          </a:effectRef>
          <a:fontRef idx="minor">
            <a:schemeClr val="dk1"/>
          </a:fontRef>
        </p:style>
        <p:txBody>
          <a:bodyPr rtlCol="0" anchor="ctr"/>
          <a:lstStyle/>
          <a:p>
            <a:pPr algn="ctr"/>
            <a:endParaRPr lang="ru-RU"/>
          </a:p>
        </p:txBody>
      </p:sp>
      <p:sp>
        <p:nvSpPr>
          <p:cNvPr id="3" name="TextBox 2">
            <a:extLst>
              <a:ext uri="{FF2B5EF4-FFF2-40B4-BE49-F238E27FC236}">
                <a16:creationId xmlns:a16="http://schemas.microsoft.com/office/drawing/2014/main" id="{02632C2F-3240-0992-E9CB-2372C36FFF24}"/>
              </a:ext>
            </a:extLst>
          </p:cNvPr>
          <p:cNvSpPr txBox="1"/>
          <p:nvPr/>
        </p:nvSpPr>
        <p:spPr>
          <a:xfrm>
            <a:off x="535382" y="6056193"/>
            <a:ext cx="11069854" cy="646331"/>
          </a:xfrm>
          <a:prstGeom prst="rect">
            <a:avLst/>
          </a:prstGeom>
          <a:noFill/>
        </p:spPr>
        <p:txBody>
          <a:bodyPr wrap="square">
            <a:spAutoFit/>
          </a:bodyPr>
          <a:lstStyle/>
          <a:p>
            <a:r>
              <a:rPr lang="ru-RU" dirty="0">
                <a:latin typeface="Times New Roman" panose="02020603050405020304" pitchFamily="18" charset="0"/>
                <a:cs typeface="Times New Roman" panose="02020603050405020304" pitchFamily="18" charset="0"/>
              </a:rPr>
              <a:t>ФРВИЧ: отчет № 105, выгруженный в конце последнего рабочего дня отчетного периода графа 10 + отчет № 94 строка 3.2 графа «Выбыло»</a:t>
            </a:r>
          </a:p>
        </p:txBody>
      </p:sp>
    </p:spTree>
    <p:extLst>
      <p:ext uri="{BB962C8B-B14F-4D97-AF65-F5344CB8AC3E}">
        <p14:creationId xmlns:p14="http://schemas.microsoft.com/office/powerpoint/2010/main" val="300886781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7E972B78-FDFC-478C-BBC4-5E140D07D508}"/>
              </a:ext>
            </a:extLst>
          </p:cNvPr>
          <p:cNvSpPr/>
          <p:nvPr/>
        </p:nvSpPr>
        <p:spPr>
          <a:xfrm>
            <a:off x="693727" y="811646"/>
            <a:ext cx="11144172" cy="707886"/>
          </a:xfrm>
          <a:prstGeom prst="rect">
            <a:avLst/>
          </a:prstGeom>
        </p:spPr>
        <p:txBody>
          <a:bodyPr wrap="square">
            <a:spAutoFit/>
          </a:bodyPr>
          <a:lstStyle/>
          <a:p>
            <a:r>
              <a:rPr lang="ru-RU" sz="2000" b="1" dirty="0">
                <a:solidFill>
                  <a:schemeClr val="accent2">
                    <a:lumMod val="75000"/>
                  </a:schemeClr>
                </a:solidFill>
                <a:latin typeface="Times New Roman" panose="02020603050405020304" pitchFamily="18" charset="0"/>
              </a:rPr>
              <a:t>Внесение данных по путям передачи ВИЧ у впервые выявленных пациентов </a:t>
            </a:r>
            <a:r>
              <a:rPr lang="ru-RU" sz="2000" b="1" dirty="0">
                <a:latin typeface="Times New Roman" panose="02020603050405020304" pitchFamily="18" charset="0"/>
              </a:rPr>
              <a:t>– таблица 2100 строки 2; 4; 6; 8</a:t>
            </a:r>
          </a:p>
        </p:txBody>
      </p:sp>
      <p:sp>
        <p:nvSpPr>
          <p:cNvPr id="7" name="Прямоугольник 6">
            <a:extLst>
              <a:ext uri="{FF2B5EF4-FFF2-40B4-BE49-F238E27FC236}">
                <a16:creationId xmlns:a16="http://schemas.microsoft.com/office/drawing/2014/main" id="{F8C203D0-D783-4118-ACD7-B7A73335CE55}"/>
              </a:ext>
            </a:extLst>
          </p:cNvPr>
          <p:cNvSpPr/>
          <p:nvPr/>
        </p:nvSpPr>
        <p:spPr>
          <a:xfrm>
            <a:off x="1216241" y="1982450"/>
            <a:ext cx="9836770" cy="2308324"/>
          </a:xfrm>
          <a:prstGeom prst="rect">
            <a:avLst/>
          </a:prstGeom>
        </p:spPr>
        <p:txBody>
          <a:bodyPr wrap="square">
            <a:spAutoFit/>
          </a:bodyPr>
          <a:lstStyle/>
          <a:p>
            <a:pPr>
              <a:spcAft>
                <a:spcPts val="0"/>
              </a:spcAft>
            </a:pPr>
            <a:r>
              <a:rPr lang="ru-RU" sz="2000" dirty="0">
                <a:latin typeface="Times New Roman" panose="02020603050405020304" pitchFamily="18" charset="0"/>
                <a:ea typeface="Times New Roman" panose="02020603050405020304" pitchFamily="18" charset="0"/>
              </a:rPr>
              <a:t>Пути передачи (из табл. 2000, стр.1, гр. 6 и 7): парентеральный 1_______, из него (стр. 1): у лиц с впервые в жизни установленным диагнозом 2 _______, половой  3 ______, из него (стр. 3): у лиц с впервые в жизни установленным диагнозом 4 _______, вертикальный  5_______, из него (стр. 5): у лиц с впервые в жизни установленным диагнозом 6 _______, неустановленный  7_______, из него (стр. 7): у лиц с впервые в жизни установленным диагнозом 8 _______.</a:t>
            </a:r>
            <a:endParaRPr lang="ru-RU" sz="1600" dirty="0">
              <a:effectLst/>
              <a:latin typeface="Times New Roman" panose="02020603050405020304" pitchFamily="18" charset="0"/>
              <a:ea typeface="Times New Roman" panose="02020603050405020304" pitchFamily="18" charset="0"/>
            </a:endParaRPr>
          </a:p>
          <a:p>
            <a:pPr>
              <a:spcAft>
                <a:spcPts val="0"/>
              </a:spcAft>
            </a:pPr>
            <a:r>
              <a:rPr lang="ru-RU" sz="2400" dirty="0">
                <a:effectLst/>
                <a:latin typeface="Times New Roman" panose="02020603050405020304" pitchFamily="18" charset="0"/>
                <a:ea typeface="Times New Roman" panose="02020603050405020304" pitchFamily="18" charset="0"/>
              </a:rPr>
              <a:t> </a:t>
            </a:r>
            <a:endParaRPr lang="ru-RU" sz="1600" dirty="0">
              <a:effectLst/>
              <a:latin typeface="Times New Roman" panose="02020603050405020304" pitchFamily="18" charset="0"/>
              <a:ea typeface="Times New Roman" panose="02020603050405020304" pitchFamily="18" charset="0"/>
            </a:endParaRPr>
          </a:p>
        </p:txBody>
      </p:sp>
      <p:sp>
        <p:nvSpPr>
          <p:cNvPr id="5" name="Овал 4">
            <a:extLst>
              <a:ext uri="{FF2B5EF4-FFF2-40B4-BE49-F238E27FC236}">
                <a16:creationId xmlns:a16="http://schemas.microsoft.com/office/drawing/2014/main" id="{926B1D62-280F-4B9D-95E0-BBA5DF9550DF}"/>
              </a:ext>
            </a:extLst>
          </p:cNvPr>
          <p:cNvSpPr/>
          <p:nvPr/>
        </p:nvSpPr>
        <p:spPr>
          <a:xfrm>
            <a:off x="8623420" y="2508027"/>
            <a:ext cx="781234" cy="530440"/>
          </a:xfrm>
          <a:prstGeom prst="ellipse">
            <a:avLst/>
          </a:prstGeom>
          <a:noFill/>
          <a:ln w="28575"/>
        </p:spPr>
        <p:style>
          <a:lnRef idx="2">
            <a:schemeClr val="accent2"/>
          </a:lnRef>
          <a:fillRef idx="1">
            <a:schemeClr val="lt1"/>
          </a:fillRef>
          <a:effectRef idx="0">
            <a:schemeClr val="accent2"/>
          </a:effectRef>
          <a:fontRef idx="minor">
            <a:schemeClr val="dk1"/>
          </a:fontRef>
        </p:style>
        <p:txBody>
          <a:bodyPr rtlCol="0" anchor="ctr"/>
          <a:lstStyle/>
          <a:p>
            <a:pPr algn="ctr"/>
            <a:endParaRPr lang="ru-RU"/>
          </a:p>
        </p:txBody>
      </p:sp>
      <p:sp>
        <p:nvSpPr>
          <p:cNvPr id="6" name="Овал 5">
            <a:extLst>
              <a:ext uri="{FF2B5EF4-FFF2-40B4-BE49-F238E27FC236}">
                <a16:creationId xmlns:a16="http://schemas.microsoft.com/office/drawing/2014/main" id="{C140E06D-72F2-4AF2-A73C-AF07CC10243F}"/>
              </a:ext>
            </a:extLst>
          </p:cNvPr>
          <p:cNvSpPr/>
          <p:nvPr/>
        </p:nvSpPr>
        <p:spPr>
          <a:xfrm>
            <a:off x="7527953" y="2242807"/>
            <a:ext cx="781234" cy="530440"/>
          </a:xfrm>
          <a:prstGeom prst="ellipse">
            <a:avLst/>
          </a:prstGeom>
          <a:noFill/>
          <a:ln w="28575"/>
        </p:spPr>
        <p:style>
          <a:lnRef idx="2">
            <a:schemeClr val="accent2"/>
          </a:lnRef>
          <a:fillRef idx="1">
            <a:schemeClr val="lt1"/>
          </a:fillRef>
          <a:effectRef idx="0">
            <a:schemeClr val="accent2"/>
          </a:effectRef>
          <a:fontRef idx="minor">
            <a:schemeClr val="dk1"/>
          </a:fontRef>
        </p:style>
        <p:txBody>
          <a:bodyPr rtlCol="0" anchor="ctr"/>
          <a:lstStyle/>
          <a:p>
            <a:pPr algn="ctr"/>
            <a:endParaRPr lang="ru-RU"/>
          </a:p>
        </p:txBody>
      </p:sp>
      <p:sp>
        <p:nvSpPr>
          <p:cNvPr id="8" name="Овал 7">
            <a:extLst>
              <a:ext uri="{FF2B5EF4-FFF2-40B4-BE49-F238E27FC236}">
                <a16:creationId xmlns:a16="http://schemas.microsoft.com/office/drawing/2014/main" id="{E4F387D9-5232-4425-AD10-9492DB756B2D}"/>
              </a:ext>
            </a:extLst>
          </p:cNvPr>
          <p:cNvSpPr/>
          <p:nvPr/>
        </p:nvSpPr>
        <p:spPr>
          <a:xfrm>
            <a:off x="2781725" y="3120580"/>
            <a:ext cx="781234" cy="530440"/>
          </a:xfrm>
          <a:prstGeom prst="ellipse">
            <a:avLst/>
          </a:prstGeom>
          <a:noFill/>
          <a:ln w="28575"/>
        </p:spPr>
        <p:style>
          <a:lnRef idx="2">
            <a:schemeClr val="accent2"/>
          </a:lnRef>
          <a:fillRef idx="1">
            <a:schemeClr val="lt1"/>
          </a:fillRef>
          <a:effectRef idx="0">
            <a:schemeClr val="accent2"/>
          </a:effectRef>
          <a:fontRef idx="minor">
            <a:schemeClr val="dk1"/>
          </a:fontRef>
        </p:style>
        <p:txBody>
          <a:bodyPr rtlCol="0" anchor="ctr"/>
          <a:lstStyle/>
          <a:p>
            <a:pPr algn="ctr"/>
            <a:endParaRPr lang="ru-RU"/>
          </a:p>
        </p:txBody>
      </p:sp>
      <p:sp>
        <p:nvSpPr>
          <p:cNvPr id="9" name="Овал 8">
            <a:extLst>
              <a:ext uri="{FF2B5EF4-FFF2-40B4-BE49-F238E27FC236}">
                <a16:creationId xmlns:a16="http://schemas.microsoft.com/office/drawing/2014/main" id="{478680CB-69DB-4786-B8F8-1117CB5CC112}"/>
              </a:ext>
            </a:extLst>
          </p:cNvPr>
          <p:cNvSpPr/>
          <p:nvPr/>
        </p:nvSpPr>
        <p:spPr>
          <a:xfrm>
            <a:off x="5314766" y="3429000"/>
            <a:ext cx="781234" cy="530440"/>
          </a:xfrm>
          <a:prstGeom prst="ellipse">
            <a:avLst/>
          </a:prstGeom>
          <a:noFill/>
          <a:ln w="28575"/>
        </p:spPr>
        <p:style>
          <a:lnRef idx="2">
            <a:schemeClr val="accent2"/>
          </a:lnRef>
          <a:fillRef idx="1">
            <a:schemeClr val="lt1"/>
          </a:fillRef>
          <a:effectRef idx="0">
            <a:schemeClr val="accent2"/>
          </a:effectRef>
          <a:fontRef idx="minor">
            <a:schemeClr val="dk1"/>
          </a:fontRef>
        </p:style>
        <p:txBody>
          <a:bodyPr rtlCol="0" anchor="ctr"/>
          <a:lstStyle/>
          <a:p>
            <a:pPr algn="ctr"/>
            <a:endParaRPr lang="ru-RU"/>
          </a:p>
        </p:txBody>
      </p:sp>
      <p:sp>
        <p:nvSpPr>
          <p:cNvPr id="11" name="TextBox 10">
            <a:extLst>
              <a:ext uri="{FF2B5EF4-FFF2-40B4-BE49-F238E27FC236}">
                <a16:creationId xmlns:a16="http://schemas.microsoft.com/office/drawing/2014/main" id="{D0B130D2-E30E-90B0-207F-BC85E5BE9BAE}"/>
              </a:ext>
            </a:extLst>
          </p:cNvPr>
          <p:cNvSpPr txBox="1"/>
          <p:nvPr/>
        </p:nvSpPr>
        <p:spPr>
          <a:xfrm>
            <a:off x="1216240" y="4536995"/>
            <a:ext cx="9971163" cy="1015663"/>
          </a:xfrm>
          <a:prstGeom prst="rect">
            <a:avLst/>
          </a:prstGeom>
          <a:noFill/>
        </p:spPr>
        <p:txBody>
          <a:bodyPr wrap="square">
            <a:spAutoFit/>
          </a:bodyPr>
          <a:lstStyle/>
          <a:p>
            <a:r>
              <a:rPr lang="ru-RU" sz="2000" dirty="0">
                <a:latin typeface="Times New Roman" panose="02020603050405020304" pitchFamily="18" charset="0"/>
                <a:cs typeface="Times New Roman" panose="02020603050405020304" pitchFamily="18" charset="0"/>
              </a:rPr>
              <a:t>ФРВИЧ: отчет №168 «Журнал пациентов, внесенных в ФРВИЧ», выгруженный за отчетный период, данные из графы «Вероятный механизм передачи ВИЧ» по соответствующим путям передачи ВИЧ-инфекции</a:t>
            </a:r>
          </a:p>
        </p:txBody>
      </p:sp>
    </p:spTree>
    <p:extLst>
      <p:ext uri="{BB962C8B-B14F-4D97-AF65-F5344CB8AC3E}">
        <p14:creationId xmlns:p14="http://schemas.microsoft.com/office/powerpoint/2010/main" val="206725871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a:extLst>
              <a:ext uri="{FF2B5EF4-FFF2-40B4-BE49-F238E27FC236}">
                <a16:creationId xmlns:a16="http://schemas.microsoft.com/office/drawing/2014/main" id="{54F9AE06-2908-4415-99EE-1A6E631A88B4}"/>
              </a:ext>
            </a:extLst>
          </p:cNvPr>
          <p:cNvPicPr>
            <a:picLocks noGrp="1" noChangeAspect="1"/>
          </p:cNvPicPr>
          <p:nvPr>
            <p:ph idx="1"/>
          </p:nvPr>
        </p:nvPicPr>
        <p:blipFill rotWithShape="1">
          <a:blip r:embed="rId2"/>
          <a:srcRect l="1494" t="24760" r="39059" b="26887"/>
          <a:stretch/>
        </p:blipFill>
        <p:spPr>
          <a:xfrm>
            <a:off x="1171852" y="1944209"/>
            <a:ext cx="9481350" cy="4337994"/>
          </a:xfrm>
          <a:prstGeom prst="rect">
            <a:avLst/>
          </a:prstGeom>
        </p:spPr>
      </p:pic>
      <p:sp>
        <p:nvSpPr>
          <p:cNvPr id="6" name="Прямоугольник 5">
            <a:extLst>
              <a:ext uri="{FF2B5EF4-FFF2-40B4-BE49-F238E27FC236}">
                <a16:creationId xmlns:a16="http://schemas.microsoft.com/office/drawing/2014/main" id="{45E93C90-DC85-4D64-89CC-80409FA30D0E}"/>
              </a:ext>
            </a:extLst>
          </p:cNvPr>
          <p:cNvSpPr/>
          <p:nvPr/>
        </p:nvSpPr>
        <p:spPr>
          <a:xfrm>
            <a:off x="997253" y="366811"/>
            <a:ext cx="10511162" cy="1569660"/>
          </a:xfrm>
          <a:prstGeom prst="rect">
            <a:avLst/>
          </a:prstGeom>
        </p:spPr>
        <p:txBody>
          <a:bodyPr wrap="square">
            <a:spAutoFit/>
          </a:bodyPr>
          <a:lstStyle/>
          <a:p>
            <a:pPr indent="449580" algn="just">
              <a:spcAft>
                <a:spcPts val="0"/>
              </a:spcAft>
            </a:pPr>
            <a:r>
              <a:rPr lang="ru-RU" sz="2400" dirty="0">
                <a:latin typeface="Times New Roman" panose="02020603050405020304" pitchFamily="18" charset="0"/>
                <a:ea typeface="Calibri" panose="020F0502020204030204" pitchFamily="34" charset="0"/>
              </a:rPr>
              <a:t>Показатель </a:t>
            </a:r>
            <a:r>
              <a:rPr lang="ru-RU" sz="2400" b="1" dirty="0">
                <a:solidFill>
                  <a:schemeClr val="accent2">
                    <a:lumMod val="75000"/>
                  </a:schemeClr>
                </a:solidFill>
                <a:latin typeface="Times New Roman" panose="02020603050405020304" pitchFamily="18" charset="0"/>
                <a:ea typeface="Calibri" panose="020F0502020204030204" pitchFamily="34" charset="0"/>
              </a:rPr>
              <a:t>числа пациентов, снятых с диспансерного наблюдения в связи со смертью </a:t>
            </a:r>
            <a:r>
              <a:rPr lang="ru-RU" sz="2400" dirty="0">
                <a:latin typeface="Times New Roman" panose="02020603050405020304" pitchFamily="18" charset="0"/>
                <a:ea typeface="Calibri" panose="020F0502020204030204" pitchFamily="34" charset="0"/>
              </a:rPr>
              <a:t>(</a:t>
            </a:r>
            <a:r>
              <a:rPr lang="ru-RU" sz="2400" b="1" dirty="0">
                <a:latin typeface="Times New Roman" panose="02020603050405020304" pitchFamily="18" charset="0"/>
                <a:ea typeface="Calibri" panose="020F0502020204030204" pitchFamily="34" charset="0"/>
              </a:rPr>
              <a:t>таблица 2000 строка 1 графа 16</a:t>
            </a:r>
            <a:r>
              <a:rPr lang="ru-RU" sz="2400" dirty="0">
                <a:latin typeface="Times New Roman" panose="02020603050405020304" pitchFamily="18" charset="0"/>
                <a:ea typeface="Calibri" panose="020F0502020204030204" pitchFamily="34" charset="0"/>
              </a:rPr>
              <a:t>), сравнивается с ФРВИЧ </a:t>
            </a:r>
            <a:br>
              <a:rPr lang="ru-RU" sz="2400" dirty="0">
                <a:latin typeface="Times New Roman" panose="02020603050405020304" pitchFamily="18" charset="0"/>
                <a:ea typeface="Calibri" panose="020F0502020204030204" pitchFamily="34" charset="0"/>
              </a:rPr>
            </a:br>
            <a:r>
              <a:rPr lang="ru-RU" sz="2400" dirty="0">
                <a:latin typeface="Times New Roman" panose="02020603050405020304" pitchFamily="18" charset="0"/>
                <a:ea typeface="Calibri" panose="020F0502020204030204" pitchFamily="34" charset="0"/>
              </a:rPr>
              <a:t>(</a:t>
            </a:r>
            <a:r>
              <a:rPr lang="ru-RU" sz="2400" b="1" dirty="0">
                <a:latin typeface="Times New Roman" panose="02020603050405020304" pitchFamily="18" charset="0"/>
                <a:ea typeface="Calibri" panose="020F0502020204030204" pitchFamily="34" charset="0"/>
              </a:rPr>
              <a:t>отчет № 94 </a:t>
            </a:r>
            <a:r>
              <a:rPr lang="ru-RU" sz="2400" dirty="0">
                <a:latin typeface="Times New Roman" panose="02020603050405020304" pitchFamily="18" charset="0"/>
                <a:ea typeface="Calibri" panose="020F0502020204030204" pitchFamily="34" charset="0"/>
              </a:rPr>
              <a:t>«Ежемесячный оперативный отчет о движении контингента», </a:t>
            </a:r>
            <a:r>
              <a:rPr lang="ru-RU" sz="2400" b="1" dirty="0">
                <a:latin typeface="Times New Roman" panose="02020603050405020304" pitchFamily="18" charset="0"/>
                <a:ea typeface="Calibri" panose="020F0502020204030204" pitchFamily="34" charset="0"/>
              </a:rPr>
              <a:t>строка 3</a:t>
            </a:r>
            <a:r>
              <a:rPr lang="ru-RU" sz="2400" dirty="0">
                <a:latin typeface="Times New Roman" panose="02020603050405020304" pitchFamily="18" charset="0"/>
                <a:ea typeface="Calibri" panose="020F0502020204030204" pitchFamily="34" charset="0"/>
              </a:rPr>
              <a:t> «Состоящие на диспансерном наблюдении» </a:t>
            </a:r>
            <a:r>
              <a:rPr lang="ru-RU" sz="2400" b="1" dirty="0">
                <a:latin typeface="Times New Roman" panose="02020603050405020304" pitchFamily="18" charset="0"/>
                <a:ea typeface="Calibri" panose="020F0502020204030204" pitchFamily="34" charset="0"/>
              </a:rPr>
              <a:t>графа «Умерло»</a:t>
            </a:r>
            <a:r>
              <a:rPr lang="ru-RU" sz="2400" dirty="0">
                <a:latin typeface="Times New Roman" panose="02020603050405020304" pitchFamily="18" charset="0"/>
                <a:ea typeface="Calibri" panose="020F0502020204030204" pitchFamily="34" charset="0"/>
              </a:rPr>
              <a:t>).</a:t>
            </a:r>
            <a:endParaRPr lang="ru-RU" sz="1400" dirty="0">
              <a:effectLst/>
              <a:latin typeface="Times New Roman" panose="02020603050405020304" pitchFamily="18" charset="0"/>
              <a:ea typeface="Calibri" panose="020F0502020204030204" pitchFamily="34" charset="0"/>
            </a:endParaRPr>
          </a:p>
        </p:txBody>
      </p:sp>
      <p:sp>
        <p:nvSpPr>
          <p:cNvPr id="3" name="Овал 2">
            <a:extLst>
              <a:ext uri="{FF2B5EF4-FFF2-40B4-BE49-F238E27FC236}">
                <a16:creationId xmlns:a16="http://schemas.microsoft.com/office/drawing/2014/main" id="{9163C037-EDD5-4D3D-BD6B-5E64DCFDD1EF}"/>
              </a:ext>
            </a:extLst>
          </p:cNvPr>
          <p:cNvSpPr/>
          <p:nvPr/>
        </p:nvSpPr>
        <p:spPr>
          <a:xfrm>
            <a:off x="8309498" y="4660776"/>
            <a:ext cx="790113" cy="284085"/>
          </a:xfrm>
          <a:prstGeom prst="ellipse">
            <a:avLst/>
          </a:prstGeom>
          <a:noFill/>
          <a:ln w="57150"/>
        </p:spPr>
        <p:style>
          <a:lnRef idx="2">
            <a:schemeClr val="accent2"/>
          </a:lnRef>
          <a:fillRef idx="1">
            <a:schemeClr val="lt1"/>
          </a:fillRef>
          <a:effectRef idx="0">
            <a:schemeClr val="accent2"/>
          </a:effectRef>
          <a:fontRef idx="minor">
            <a:schemeClr val="dk1"/>
          </a:fontRef>
        </p:style>
        <p:txBody>
          <a:bodyPr rtlCol="0" anchor="ctr"/>
          <a:lstStyle/>
          <a:p>
            <a:pPr algn="ctr"/>
            <a:endParaRPr lang="ru-RU"/>
          </a:p>
        </p:txBody>
      </p:sp>
      <p:sp>
        <p:nvSpPr>
          <p:cNvPr id="2" name="Прямоугольник 1">
            <a:extLst>
              <a:ext uri="{FF2B5EF4-FFF2-40B4-BE49-F238E27FC236}">
                <a16:creationId xmlns:a16="http://schemas.microsoft.com/office/drawing/2014/main" id="{DCA54041-A7C7-41E1-918D-63EBD9C9C76C}"/>
              </a:ext>
            </a:extLst>
          </p:cNvPr>
          <p:cNvSpPr/>
          <p:nvPr/>
        </p:nvSpPr>
        <p:spPr>
          <a:xfrm>
            <a:off x="2902998" y="4083728"/>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a:extLst>
              <a:ext uri="{FF2B5EF4-FFF2-40B4-BE49-F238E27FC236}">
                <a16:creationId xmlns:a16="http://schemas.microsoft.com/office/drawing/2014/main" id="{683F62F5-CF99-4A30-9614-C1C39490764D}"/>
              </a:ext>
            </a:extLst>
          </p:cNvPr>
          <p:cNvSpPr/>
          <p:nvPr/>
        </p:nvSpPr>
        <p:spPr>
          <a:xfrm>
            <a:off x="2902998" y="5437321"/>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a:extLst>
              <a:ext uri="{FF2B5EF4-FFF2-40B4-BE49-F238E27FC236}">
                <a16:creationId xmlns:a16="http://schemas.microsoft.com/office/drawing/2014/main" id="{1CFF9F2A-7670-40E2-A732-BB417A002317}"/>
              </a:ext>
            </a:extLst>
          </p:cNvPr>
          <p:cNvSpPr/>
          <p:nvPr/>
        </p:nvSpPr>
        <p:spPr>
          <a:xfrm>
            <a:off x="2902998" y="4734483"/>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a:extLst>
              <a:ext uri="{FF2B5EF4-FFF2-40B4-BE49-F238E27FC236}">
                <a16:creationId xmlns:a16="http://schemas.microsoft.com/office/drawing/2014/main" id="{9E03C208-BD41-437D-A34C-678D11C0B8E4}"/>
              </a:ext>
            </a:extLst>
          </p:cNvPr>
          <p:cNvSpPr/>
          <p:nvPr/>
        </p:nvSpPr>
        <p:spPr>
          <a:xfrm>
            <a:off x="2911876" y="5101152"/>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a:extLst>
              <a:ext uri="{FF2B5EF4-FFF2-40B4-BE49-F238E27FC236}">
                <a16:creationId xmlns:a16="http://schemas.microsoft.com/office/drawing/2014/main" id="{FA593243-BA01-41B3-940A-E7E023D24A30}"/>
              </a:ext>
            </a:extLst>
          </p:cNvPr>
          <p:cNvSpPr/>
          <p:nvPr/>
        </p:nvSpPr>
        <p:spPr>
          <a:xfrm>
            <a:off x="2922233" y="4442999"/>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a:extLst>
              <a:ext uri="{FF2B5EF4-FFF2-40B4-BE49-F238E27FC236}">
                <a16:creationId xmlns:a16="http://schemas.microsoft.com/office/drawing/2014/main" id="{478641D6-1D70-42EF-889B-72B5ECE703AC}"/>
              </a:ext>
            </a:extLst>
          </p:cNvPr>
          <p:cNvSpPr/>
          <p:nvPr/>
        </p:nvSpPr>
        <p:spPr>
          <a:xfrm>
            <a:off x="2922233" y="5803990"/>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Прямоугольник 11">
            <a:extLst>
              <a:ext uri="{FF2B5EF4-FFF2-40B4-BE49-F238E27FC236}">
                <a16:creationId xmlns:a16="http://schemas.microsoft.com/office/drawing/2014/main" id="{074C187F-4B83-4BD8-97E3-CDBF4CAFFB2D}"/>
              </a:ext>
            </a:extLst>
          </p:cNvPr>
          <p:cNvSpPr/>
          <p:nvPr/>
        </p:nvSpPr>
        <p:spPr>
          <a:xfrm flipH="1">
            <a:off x="3704946" y="4388528"/>
            <a:ext cx="529702" cy="1834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Прямоугольник 12">
            <a:extLst>
              <a:ext uri="{FF2B5EF4-FFF2-40B4-BE49-F238E27FC236}">
                <a16:creationId xmlns:a16="http://schemas.microsoft.com/office/drawing/2014/main" id="{BC163E12-6A6A-4E47-A848-8E54CA2770B6}"/>
              </a:ext>
            </a:extLst>
          </p:cNvPr>
          <p:cNvSpPr/>
          <p:nvPr/>
        </p:nvSpPr>
        <p:spPr>
          <a:xfrm>
            <a:off x="3704946" y="4060817"/>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a:extLst>
              <a:ext uri="{FF2B5EF4-FFF2-40B4-BE49-F238E27FC236}">
                <a16:creationId xmlns:a16="http://schemas.microsoft.com/office/drawing/2014/main" id="{34571B1F-02CB-40ED-A2B3-F8EAEE458751}"/>
              </a:ext>
            </a:extLst>
          </p:cNvPr>
          <p:cNvSpPr/>
          <p:nvPr/>
        </p:nvSpPr>
        <p:spPr>
          <a:xfrm>
            <a:off x="3737498" y="4761240"/>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Прямоугольник 14">
            <a:extLst>
              <a:ext uri="{FF2B5EF4-FFF2-40B4-BE49-F238E27FC236}">
                <a16:creationId xmlns:a16="http://schemas.microsoft.com/office/drawing/2014/main" id="{C19BE2D2-E277-4A0F-BC2C-B9067F7FE187}"/>
              </a:ext>
            </a:extLst>
          </p:cNvPr>
          <p:cNvSpPr/>
          <p:nvPr/>
        </p:nvSpPr>
        <p:spPr>
          <a:xfrm>
            <a:off x="3704946" y="5092524"/>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Прямоугольник 15">
            <a:extLst>
              <a:ext uri="{FF2B5EF4-FFF2-40B4-BE49-F238E27FC236}">
                <a16:creationId xmlns:a16="http://schemas.microsoft.com/office/drawing/2014/main" id="{A9EAA208-BC62-44FE-9183-97AD67A5ABF1}"/>
              </a:ext>
            </a:extLst>
          </p:cNvPr>
          <p:cNvSpPr/>
          <p:nvPr/>
        </p:nvSpPr>
        <p:spPr>
          <a:xfrm>
            <a:off x="3721222" y="5423808"/>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Прямоугольник 16">
            <a:extLst>
              <a:ext uri="{FF2B5EF4-FFF2-40B4-BE49-F238E27FC236}">
                <a16:creationId xmlns:a16="http://schemas.microsoft.com/office/drawing/2014/main" id="{D3088DAA-24B5-46BD-8035-2404DF4A21FE}"/>
              </a:ext>
            </a:extLst>
          </p:cNvPr>
          <p:cNvSpPr/>
          <p:nvPr/>
        </p:nvSpPr>
        <p:spPr>
          <a:xfrm>
            <a:off x="3787806" y="5838823"/>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Прямоугольник 17">
            <a:extLst>
              <a:ext uri="{FF2B5EF4-FFF2-40B4-BE49-F238E27FC236}">
                <a16:creationId xmlns:a16="http://schemas.microsoft.com/office/drawing/2014/main" id="{3C5D6D83-95D0-4578-8D30-97D53B219FC3}"/>
              </a:ext>
            </a:extLst>
          </p:cNvPr>
          <p:cNvSpPr/>
          <p:nvPr/>
        </p:nvSpPr>
        <p:spPr>
          <a:xfrm>
            <a:off x="4530571" y="5803989"/>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рямоугольник 18">
            <a:extLst>
              <a:ext uri="{FF2B5EF4-FFF2-40B4-BE49-F238E27FC236}">
                <a16:creationId xmlns:a16="http://schemas.microsoft.com/office/drawing/2014/main" id="{D08254BC-4A71-458C-B30E-4C1865B91236}"/>
              </a:ext>
            </a:extLst>
          </p:cNvPr>
          <p:cNvSpPr/>
          <p:nvPr/>
        </p:nvSpPr>
        <p:spPr>
          <a:xfrm>
            <a:off x="4450671" y="5423807"/>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Прямоугольник 19">
            <a:extLst>
              <a:ext uri="{FF2B5EF4-FFF2-40B4-BE49-F238E27FC236}">
                <a16:creationId xmlns:a16="http://schemas.microsoft.com/office/drawing/2014/main" id="{1BBC2AA0-CB45-4AB7-B753-F729B51458A8}"/>
              </a:ext>
            </a:extLst>
          </p:cNvPr>
          <p:cNvSpPr/>
          <p:nvPr/>
        </p:nvSpPr>
        <p:spPr>
          <a:xfrm>
            <a:off x="4530571" y="5092523"/>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ик 20">
            <a:extLst>
              <a:ext uri="{FF2B5EF4-FFF2-40B4-BE49-F238E27FC236}">
                <a16:creationId xmlns:a16="http://schemas.microsoft.com/office/drawing/2014/main" id="{3E99791E-85C6-40A4-95A6-6B66705537F6}"/>
              </a:ext>
            </a:extLst>
          </p:cNvPr>
          <p:cNvSpPr/>
          <p:nvPr/>
        </p:nvSpPr>
        <p:spPr>
          <a:xfrm>
            <a:off x="4514293" y="4734483"/>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 name="Прямоугольник 21">
            <a:extLst>
              <a:ext uri="{FF2B5EF4-FFF2-40B4-BE49-F238E27FC236}">
                <a16:creationId xmlns:a16="http://schemas.microsoft.com/office/drawing/2014/main" id="{D2FE3EE3-0178-48FB-A152-E10AF734666A}"/>
              </a:ext>
            </a:extLst>
          </p:cNvPr>
          <p:cNvSpPr/>
          <p:nvPr/>
        </p:nvSpPr>
        <p:spPr>
          <a:xfrm>
            <a:off x="4530571" y="4398312"/>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 name="Прямоугольник 22">
            <a:extLst>
              <a:ext uri="{FF2B5EF4-FFF2-40B4-BE49-F238E27FC236}">
                <a16:creationId xmlns:a16="http://schemas.microsoft.com/office/drawing/2014/main" id="{86AA864F-AE7A-4886-BED0-181BDA64CAE0}"/>
              </a:ext>
            </a:extLst>
          </p:cNvPr>
          <p:cNvSpPr/>
          <p:nvPr/>
        </p:nvSpPr>
        <p:spPr>
          <a:xfrm>
            <a:off x="4471385" y="4070638"/>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 name="Прямоугольник 23">
            <a:extLst>
              <a:ext uri="{FF2B5EF4-FFF2-40B4-BE49-F238E27FC236}">
                <a16:creationId xmlns:a16="http://schemas.microsoft.com/office/drawing/2014/main" id="{A465F31C-06B4-4C25-B458-E821FD04C6C9}"/>
              </a:ext>
            </a:extLst>
          </p:cNvPr>
          <p:cNvSpPr/>
          <p:nvPr/>
        </p:nvSpPr>
        <p:spPr>
          <a:xfrm>
            <a:off x="5273333" y="4060816"/>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5" name="Прямоугольник 24">
            <a:extLst>
              <a:ext uri="{FF2B5EF4-FFF2-40B4-BE49-F238E27FC236}">
                <a16:creationId xmlns:a16="http://schemas.microsoft.com/office/drawing/2014/main" id="{DB3CA058-4E01-4C90-9F57-DFC73A5DAAAC}"/>
              </a:ext>
            </a:extLst>
          </p:cNvPr>
          <p:cNvSpPr/>
          <p:nvPr/>
        </p:nvSpPr>
        <p:spPr>
          <a:xfrm>
            <a:off x="5202317" y="4409241"/>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6" name="Прямоугольник 25">
            <a:extLst>
              <a:ext uri="{FF2B5EF4-FFF2-40B4-BE49-F238E27FC236}">
                <a16:creationId xmlns:a16="http://schemas.microsoft.com/office/drawing/2014/main" id="{237F793F-4FD2-4BF4-84E1-82DE5671AAD5}"/>
              </a:ext>
            </a:extLst>
          </p:cNvPr>
          <p:cNvSpPr/>
          <p:nvPr/>
        </p:nvSpPr>
        <p:spPr>
          <a:xfrm>
            <a:off x="5291088" y="4731796"/>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7" name="Прямоугольник 26">
            <a:extLst>
              <a:ext uri="{FF2B5EF4-FFF2-40B4-BE49-F238E27FC236}">
                <a16:creationId xmlns:a16="http://schemas.microsoft.com/office/drawing/2014/main" id="{D00C9541-55E0-491A-AAAB-4C1E4696ACA9}"/>
              </a:ext>
            </a:extLst>
          </p:cNvPr>
          <p:cNvSpPr/>
          <p:nvPr/>
        </p:nvSpPr>
        <p:spPr>
          <a:xfrm>
            <a:off x="5291088" y="5057161"/>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Прямоугольник 27">
            <a:extLst>
              <a:ext uri="{FF2B5EF4-FFF2-40B4-BE49-F238E27FC236}">
                <a16:creationId xmlns:a16="http://schemas.microsoft.com/office/drawing/2014/main" id="{C6DA8ABD-D422-4308-9209-75021D0EE2B2}"/>
              </a:ext>
            </a:extLst>
          </p:cNvPr>
          <p:cNvSpPr/>
          <p:nvPr/>
        </p:nvSpPr>
        <p:spPr>
          <a:xfrm>
            <a:off x="5243747" y="5382526"/>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9" name="Прямоугольник 28">
            <a:extLst>
              <a:ext uri="{FF2B5EF4-FFF2-40B4-BE49-F238E27FC236}">
                <a16:creationId xmlns:a16="http://schemas.microsoft.com/office/drawing/2014/main" id="{267125B1-73FE-4DA7-A06B-4B9D8B87A746}"/>
              </a:ext>
            </a:extLst>
          </p:cNvPr>
          <p:cNvSpPr/>
          <p:nvPr/>
        </p:nvSpPr>
        <p:spPr>
          <a:xfrm>
            <a:off x="5293304" y="5803988"/>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0" name="Прямоугольник 29">
            <a:extLst>
              <a:ext uri="{FF2B5EF4-FFF2-40B4-BE49-F238E27FC236}">
                <a16:creationId xmlns:a16="http://schemas.microsoft.com/office/drawing/2014/main" id="{1E89E4C7-7CF9-4C81-BC20-09E1B46F66EF}"/>
              </a:ext>
            </a:extLst>
          </p:cNvPr>
          <p:cNvSpPr/>
          <p:nvPr/>
        </p:nvSpPr>
        <p:spPr>
          <a:xfrm>
            <a:off x="6096000" y="4384315"/>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1" name="Прямоугольник 30">
            <a:extLst>
              <a:ext uri="{FF2B5EF4-FFF2-40B4-BE49-F238E27FC236}">
                <a16:creationId xmlns:a16="http://schemas.microsoft.com/office/drawing/2014/main" id="{BFBF82F8-3B69-487B-B93C-EDB44BCA31B4}"/>
              </a:ext>
            </a:extLst>
          </p:cNvPr>
          <p:cNvSpPr/>
          <p:nvPr/>
        </p:nvSpPr>
        <p:spPr>
          <a:xfrm>
            <a:off x="6075281" y="4070638"/>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2" name="Прямоугольник 31">
            <a:extLst>
              <a:ext uri="{FF2B5EF4-FFF2-40B4-BE49-F238E27FC236}">
                <a16:creationId xmlns:a16="http://schemas.microsoft.com/office/drawing/2014/main" id="{E30B6E7C-0EC8-4F3C-9D97-23DB7257DA4C}"/>
              </a:ext>
            </a:extLst>
          </p:cNvPr>
          <p:cNvSpPr/>
          <p:nvPr/>
        </p:nvSpPr>
        <p:spPr>
          <a:xfrm>
            <a:off x="6096000" y="4731795"/>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3" name="Прямоугольник 32">
            <a:extLst>
              <a:ext uri="{FF2B5EF4-FFF2-40B4-BE49-F238E27FC236}">
                <a16:creationId xmlns:a16="http://schemas.microsoft.com/office/drawing/2014/main" id="{F8EBAC3A-D4D6-437A-9689-AC3F671580F6}"/>
              </a:ext>
            </a:extLst>
          </p:cNvPr>
          <p:cNvSpPr/>
          <p:nvPr/>
        </p:nvSpPr>
        <p:spPr>
          <a:xfrm>
            <a:off x="6137428" y="5088497"/>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4" name="Прямоугольник 33">
            <a:extLst>
              <a:ext uri="{FF2B5EF4-FFF2-40B4-BE49-F238E27FC236}">
                <a16:creationId xmlns:a16="http://schemas.microsoft.com/office/drawing/2014/main" id="{DAAC32B6-680B-46B1-A1CC-8B69F412BA51}"/>
              </a:ext>
            </a:extLst>
          </p:cNvPr>
          <p:cNvSpPr/>
          <p:nvPr/>
        </p:nvSpPr>
        <p:spPr>
          <a:xfrm>
            <a:off x="6181817" y="5423806"/>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5" name="Прямоугольник 34">
            <a:extLst>
              <a:ext uri="{FF2B5EF4-FFF2-40B4-BE49-F238E27FC236}">
                <a16:creationId xmlns:a16="http://schemas.microsoft.com/office/drawing/2014/main" id="{12499553-BD49-44A5-B920-0B1BC8A5B9C8}"/>
              </a:ext>
            </a:extLst>
          </p:cNvPr>
          <p:cNvSpPr/>
          <p:nvPr/>
        </p:nvSpPr>
        <p:spPr>
          <a:xfrm>
            <a:off x="6137428" y="5837295"/>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6" name="Прямоугольник 35">
            <a:extLst>
              <a:ext uri="{FF2B5EF4-FFF2-40B4-BE49-F238E27FC236}">
                <a16:creationId xmlns:a16="http://schemas.microsoft.com/office/drawing/2014/main" id="{A322B602-307A-4981-BEEA-077CE8F45A38}"/>
              </a:ext>
            </a:extLst>
          </p:cNvPr>
          <p:cNvSpPr/>
          <p:nvPr/>
        </p:nvSpPr>
        <p:spPr>
          <a:xfrm>
            <a:off x="6974892" y="4097555"/>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7" name="Прямоугольник 36">
            <a:extLst>
              <a:ext uri="{FF2B5EF4-FFF2-40B4-BE49-F238E27FC236}">
                <a16:creationId xmlns:a16="http://schemas.microsoft.com/office/drawing/2014/main" id="{AE5DB14A-3DB4-43D8-9A23-DAD272869B4E}"/>
              </a:ext>
            </a:extLst>
          </p:cNvPr>
          <p:cNvSpPr/>
          <p:nvPr/>
        </p:nvSpPr>
        <p:spPr>
          <a:xfrm>
            <a:off x="6880189" y="5047836"/>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8" name="Прямоугольник 37">
            <a:extLst>
              <a:ext uri="{FF2B5EF4-FFF2-40B4-BE49-F238E27FC236}">
                <a16:creationId xmlns:a16="http://schemas.microsoft.com/office/drawing/2014/main" id="{A4C598C2-A121-405C-9BA8-BDA16F9ED749}"/>
              </a:ext>
            </a:extLst>
          </p:cNvPr>
          <p:cNvSpPr/>
          <p:nvPr/>
        </p:nvSpPr>
        <p:spPr>
          <a:xfrm>
            <a:off x="6872795" y="4707266"/>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9" name="Прямоугольник 38">
            <a:extLst>
              <a:ext uri="{FF2B5EF4-FFF2-40B4-BE49-F238E27FC236}">
                <a16:creationId xmlns:a16="http://schemas.microsoft.com/office/drawing/2014/main" id="{6A2A0877-BBC5-4866-865C-FE87939E3D82}"/>
              </a:ext>
            </a:extLst>
          </p:cNvPr>
          <p:cNvSpPr/>
          <p:nvPr/>
        </p:nvSpPr>
        <p:spPr>
          <a:xfrm>
            <a:off x="6946775" y="4424229"/>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0" name="Прямоугольник 39">
            <a:extLst>
              <a:ext uri="{FF2B5EF4-FFF2-40B4-BE49-F238E27FC236}">
                <a16:creationId xmlns:a16="http://schemas.microsoft.com/office/drawing/2014/main" id="{05B9EC58-5E54-4DF9-978D-3E6B223A7A30}"/>
              </a:ext>
            </a:extLst>
          </p:cNvPr>
          <p:cNvSpPr/>
          <p:nvPr/>
        </p:nvSpPr>
        <p:spPr>
          <a:xfrm>
            <a:off x="6800294" y="5803987"/>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1" name="Прямоугольник 40">
            <a:extLst>
              <a:ext uri="{FF2B5EF4-FFF2-40B4-BE49-F238E27FC236}">
                <a16:creationId xmlns:a16="http://schemas.microsoft.com/office/drawing/2014/main" id="{59707848-A849-468E-9657-A2AB58000DCA}"/>
              </a:ext>
            </a:extLst>
          </p:cNvPr>
          <p:cNvSpPr/>
          <p:nvPr/>
        </p:nvSpPr>
        <p:spPr>
          <a:xfrm>
            <a:off x="6880189" y="5437320"/>
            <a:ext cx="497150" cy="14204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2" name="Прямоугольник 41">
            <a:extLst>
              <a:ext uri="{FF2B5EF4-FFF2-40B4-BE49-F238E27FC236}">
                <a16:creationId xmlns:a16="http://schemas.microsoft.com/office/drawing/2014/main" id="{BA1FC23C-77A2-44F5-AFF0-FC5A5D8231CD}"/>
              </a:ext>
            </a:extLst>
          </p:cNvPr>
          <p:cNvSpPr/>
          <p:nvPr/>
        </p:nvSpPr>
        <p:spPr>
          <a:xfrm rot="10800000" flipV="1">
            <a:off x="7658471" y="5767744"/>
            <a:ext cx="497150" cy="214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3" name="Прямоугольник 42">
            <a:extLst>
              <a:ext uri="{FF2B5EF4-FFF2-40B4-BE49-F238E27FC236}">
                <a16:creationId xmlns:a16="http://schemas.microsoft.com/office/drawing/2014/main" id="{7D60BD16-7E00-4A33-9D49-54452EC8DE4E}"/>
              </a:ext>
            </a:extLst>
          </p:cNvPr>
          <p:cNvSpPr/>
          <p:nvPr/>
        </p:nvSpPr>
        <p:spPr>
          <a:xfrm rot="10800000" flipV="1">
            <a:off x="7699899" y="5396792"/>
            <a:ext cx="497150" cy="1420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4" name="Прямоугольник 43">
            <a:extLst>
              <a:ext uri="{FF2B5EF4-FFF2-40B4-BE49-F238E27FC236}">
                <a16:creationId xmlns:a16="http://schemas.microsoft.com/office/drawing/2014/main" id="{730E95C0-4718-42AE-80F6-8AB5A9E6F9B8}"/>
              </a:ext>
            </a:extLst>
          </p:cNvPr>
          <p:cNvSpPr/>
          <p:nvPr/>
        </p:nvSpPr>
        <p:spPr>
          <a:xfrm rot="10800000" flipV="1">
            <a:off x="7710257" y="5037171"/>
            <a:ext cx="497150" cy="1420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5" name="Прямоугольник 44">
            <a:extLst>
              <a:ext uri="{FF2B5EF4-FFF2-40B4-BE49-F238E27FC236}">
                <a16:creationId xmlns:a16="http://schemas.microsoft.com/office/drawing/2014/main" id="{6A7372C3-27B7-4E28-87E6-C16AD855DF09}"/>
              </a:ext>
            </a:extLst>
          </p:cNvPr>
          <p:cNvSpPr/>
          <p:nvPr/>
        </p:nvSpPr>
        <p:spPr>
          <a:xfrm rot="10800000" flipV="1">
            <a:off x="7591146" y="4731795"/>
            <a:ext cx="497150" cy="1420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6" name="Прямоугольник 45">
            <a:extLst>
              <a:ext uri="{FF2B5EF4-FFF2-40B4-BE49-F238E27FC236}">
                <a16:creationId xmlns:a16="http://schemas.microsoft.com/office/drawing/2014/main" id="{B6839614-AE95-48C1-9B80-C181524B4975}"/>
              </a:ext>
            </a:extLst>
          </p:cNvPr>
          <p:cNvSpPr/>
          <p:nvPr/>
        </p:nvSpPr>
        <p:spPr>
          <a:xfrm rot="10800000" flipV="1">
            <a:off x="7679916" y="4070637"/>
            <a:ext cx="497150" cy="1420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7" name="Прямоугольник 46">
            <a:extLst>
              <a:ext uri="{FF2B5EF4-FFF2-40B4-BE49-F238E27FC236}">
                <a16:creationId xmlns:a16="http://schemas.microsoft.com/office/drawing/2014/main" id="{B1DF471A-316A-47EC-BA37-FC8A9659EB5E}"/>
              </a:ext>
            </a:extLst>
          </p:cNvPr>
          <p:cNvSpPr/>
          <p:nvPr/>
        </p:nvSpPr>
        <p:spPr>
          <a:xfrm rot="10800000" flipV="1">
            <a:off x="7679916" y="4427936"/>
            <a:ext cx="497150" cy="1420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8" name="Прямоугольник 47">
            <a:extLst>
              <a:ext uri="{FF2B5EF4-FFF2-40B4-BE49-F238E27FC236}">
                <a16:creationId xmlns:a16="http://schemas.microsoft.com/office/drawing/2014/main" id="{AFE1A505-5E7E-488B-96F6-3E6F20113A50}"/>
              </a:ext>
            </a:extLst>
          </p:cNvPr>
          <p:cNvSpPr/>
          <p:nvPr/>
        </p:nvSpPr>
        <p:spPr>
          <a:xfrm rot="10800000" flipV="1">
            <a:off x="8455979" y="4094578"/>
            <a:ext cx="497150" cy="1420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9" name="Прямоугольник 48">
            <a:extLst>
              <a:ext uri="{FF2B5EF4-FFF2-40B4-BE49-F238E27FC236}">
                <a16:creationId xmlns:a16="http://schemas.microsoft.com/office/drawing/2014/main" id="{0FBE48F9-2517-4B1F-8B7E-3A876C02CBFA}"/>
              </a:ext>
            </a:extLst>
          </p:cNvPr>
          <p:cNvSpPr/>
          <p:nvPr/>
        </p:nvSpPr>
        <p:spPr>
          <a:xfrm rot="10800000" flipV="1">
            <a:off x="8405673" y="4417051"/>
            <a:ext cx="497150" cy="1420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0" name="Прямоугольник 49">
            <a:extLst>
              <a:ext uri="{FF2B5EF4-FFF2-40B4-BE49-F238E27FC236}">
                <a16:creationId xmlns:a16="http://schemas.microsoft.com/office/drawing/2014/main" id="{2ADA75E3-740F-420F-AD85-938F90CF651F}"/>
              </a:ext>
            </a:extLst>
          </p:cNvPr>
          <p:cNvSpPr/>
          <p:nvPr/>
        </p:nvSpPr>
        <p:spPr>
          <a:xfrm rot="10800000" flipV="1">
            <a:off x="8455979" y="5092522"/>
            <a:ext cx="497150" cy="1420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1" name="Прямоугольник 50">
            <a:extLst>
              <a:ext uri="{FF2B5EF4-FFF2-40B4-BE49-F238E27FC236}">
                <a16:creationId xmlns:a16="http://schemas.microsoft.com/office/drawing/2014/main" id="{A80289FB-0BE6-4B0E-AB55-D2F3E1710187}"/>
              </a:ext>
            </a:extLst>
          </p:cNvPr>
          <p:cNvSpPr/>
          <p:nvPr/>
        </p:nvSpPr>
        <p:spPr>
          <a:xfrm rot="10800000" flipV="1">
            <a:off x="8408627" y="5421830"/>
            <a:ext cx="497150" cy="1420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2" name="Прямоугольник 51">
            <a:extLst>
              <a:ext uri="{FF2B5EF4-FFF2-40B4-BE49-F238E27FC236}">
                <a16:creationId xmlns:a16="http://schemas.microsoft.com/office/drawing/2014/main" id="{E8A1E122-E55A-4AD4-A6D1-5DDD7328854D}"/>
              </a:ext>
            </a:extLst>
          </p:cNvPr>
          <p:cNvSpPr/>
          <p:nvPr/>
        </p:nvSpPr>
        <p:spPr>
          <a:xfrm rot="10800000" flipV="1">
            <a:off x="8427866" y="5820149"/>
            <a:ext cx="497150" cy="1420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3" name="Прямоугольник 52">
            <a:extLst>
              <a:ext uri="{FF2B5EF4-FFF2-40B4-BE49-F238E27FC236}">
                <a16:creationId xmlns:a16="http://schemas.microsoft.com/office/drawing/2014/main" id="{4CDFC526-436B-400D-9DDB-6D6CBDBF44A3}"/>
              </a:ext>
            </a:extLst>
          </p:cNvPr>
          <p:cNvSpPr/>
          <p:nvPr/>
        </p:nvSpPr>
        <p:spPr>
          <a:xfrm rot="10800000" flipV="1">
            <a:off x="9179513" y="5803986"/>
            <a:ext cx="497150" cy="1420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4" name="Прямоугольник 53">
            <a:extLst>
              <a:ext uri="{FF2B5EF4-FFF2-40B4-BE49-F238E27FC236}">
                <a16:creationId xmlns:a16="http://schemas.microsoft.com/office/drawing/2014/main" id="{E15922C4-BEE0-4927-9C13-4ACA91393C3D}"/>
              </a:ext>
            </a:extLst>
          </p:cNvPr>
          <p:cNvSpPr/>
          <p:nvPr/>
        </p:nvSpPr>
        <p:spPr>
          <a:xfrm rot="10800000" flipV="1">
            <a:off x="9228337" y="5401459"/>
            <a:ext cx="497150" cy="1420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5" name="Прямоугольник 54">
            <a:extLst>
              <a:ext uri="{FF2B5EF4-FFF2-40B4-BE49-F238E27FC236}">
                <a16:creationId xmlns:a16="http://schemas.microsoft.com/office/drawing/2014/main" id="{405DA1BE-A076-4E39-A893-B1B98B0207F7}"/>
              </a:ext>
            </a:extLst>
          </p:cNvPr>
          <p:cNvSpPr/>
          <p:nvPr/>
        </p:nvSpPr>
        <p:spPr>
          <a:xfrm rot="10800000" flipV="1">
            <a:off x="9228337" y="5047835"/>
            <a:ext cx="497150" cy="1420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6" name="Прямоугольник 55">
            <a:extLst>
              <a:ext uri="{FF2B5EF4-FFF2-40B4-BE49-F238E27FC236}">
                <a16:creationId xmlns:a16="http://schemas.microsoft.com/office/drawing/2014/main" id="{497ECAD7-F7A9-4F2C-9BC7-372E3EC6B89F}"/>
              </a:ext>
            </a:extLst>
          </p:cNvPr>
          <p:cNvSpPr/>
          <p:nvPr/>
        </p:nvSpPr>
        <p:spPr>
          <a:xfrm rot="10800000" flipV="1">
            <a:off x="9265323" y="4731795"/>
            <a:ext cx="497150" cy="1420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7" name="Прямоугольник 56">
            <a:extLst>
              <a:ext uri="{FF2B5EF4-FFF2-40B4-BE49-F238E27FC236}">
                <a16:creationId xmlns:a16="http://schemas.microsoft.com/office/drawing/2014/main" id="{58AEB68D-E23C-409D-957B-19CFD0B2962D}"/>
              </a:ext>
            </a:extLst>
          </p:cNvPr>
          <p:cNvSpPr/>
          <p:nvPr/>
        </p:nvSpPr>
        <p:spPr>
          <a:xfrm rot="10800000" flipV="1">
            <a:off x="10000695" y="4070637"/>
            <a:ext cx="497150" cy="1420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8" name="Прямоугольник 57">
            <a:extLst>
              <a:ext uri="{FF2B5EF4-FFF2-40B4-BE49-F238E27FC236}">
                <a16:creationId xmlns:a16="http://schemas.microsoft.com/office/drawing/2014/main" id="{ABC91CD1-592B-4C86-848E-E1B21877AFAC}"/>
              </a:ext>
            </a:extLst>
          </p:cNvPr>
          <p:cNvSpPr/>
          <p:nvPr/>
        </p:nvSpPr>
        <p:spPr>
          <a:xfrm rot="10800000" flipV="1">
            <a:off x="9228337" y="4079584"/>
            <a:ext cx="497150" cy="1420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9" name="Прямоугольник 58">
            <a:extLst>
              <a:ext uri="{FF2B5EF4-FFF2-40B4-BE49-F238E27FC236}">
                <a16:creationId xmlns:a16="http://schemas.microsoft.com/office/drawing/2014/main" id="{4ECE24C0-823F-4616-8D9C-22E57E597418}"/>
              </a:ext>
            </a:extLst>
          </p:cNvPr>
          <p:cNvSpPr/>
          <p:nvPr/>
        </p:nvSpPr>
        <p:spPr>
          <a:xfrm rot="10800000" flipV="1">
            <a:off x="9179875" y="4391998"/>
            <a:ext cx="497150" cy="1420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0" name="Прямоугольник 59">
            <a:extLst>
              <a:ext uri="{FF2B5EF4-FFF2-40B4-BE49-F238E27FC236}">
                <a16:creationId xmlns:a16="http://schemas.microsoft.com/office/drawing/2014/main" id="{E337ECB8-0CE2-4814-9BC4-F9BC01E15342}"/>
              </a:ext>
            </a:extLst>
          </p:cNvPr>
          <p:cNvSpPr/>
          <p:nvPr/>
        </p:nvSpPr>
        <p:spPr>
          <a:xfrm rot="10800000" flipV="1">
            <a:off x="9951869" y="4409241"/>
            <a:ext cx="497150" cy="1420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1" name="Прямоугольник 60">
            <a:extLst>
              <a:ext uri="{FF2B5EF4-FFF2-40B4-BE49-F238E27FC236}">
                <a16:creationId xmlns:a16="http://schemas.microsoft.com/office/drawing/2014/main" id="{85FD8D91-2D50-4D8B-AF5E-787FB88F393E}"/>
              </a:ext>
            </a:extLst>
          </p:cNvPr>
          <p:cNvSpPr/>
          <p:nvPr/>
        </p:nvSpPr>
        <p:spPr>
          <a:xfrm rot="10800000" flipV="1">
            <a:off x="10000695" y="4747846"/>
            <a:ext cx="497150" cy="1420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2" name="Прямоугольник 61">
            <a:extLst>
              <a:ext uri="{FF2B5EF4-FFF2-40B4-BE49-F238E27FC236}">
                <a16:creationId xmlns:a16="http://schemas.microsoft.com/office/drawing/2014/main" id="{97D3ACF8-EEA9-4740-BD69-2653AD416528}"/>
              </a:ext>
            </a:extLst>
          </p:cNvPr>
          <p:cNvSpPr/>
          <p:nvPr/>
        </p:nvSpPr>
        <p:spPr>
          <a:xfrm rot="10800000" flipV="1">
            <a:off x="9951869" y="5073662"/>
            <a:ext cx="497150" cy="1420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3" name="Прямоугольник 62">
            <a:extLst>
              <a:ext uri="{FF2B5EF4-FFF2-40B4-BE49-F238E27FC236}">
                <a16:creationId xmlns:a16="http://schemas.microsoft.com/office/drawing/2014/main" id="{3B3CA7C3-15E5-490D-AD65-7DE9CE8F32CB}"/>
              </a:ext>
            </a:extLst>
          </p:cNvPr>
          <p:cNvSpPr/>
          <p:nvPr/>
        </p:nvSpPr>
        <p:spPr>
          <a:xfrm rot="10800000" flipV="1">
            <a:off x="9969621" y="5382526"/>
            <a:ext cx="497150" cy="1420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4" name="Прямоугольник 63">
            <a:extLst>
              <a:ext uri="{FF2B5EF4-FFF2-40B4-BE49-F238E27FC236}">
                <a16:creationId xmlns:a16="http://schemas.microsoft.com/office/drawing/2014/main" id="{1895E22B-32B2-4249-B894-EC176CE6FCD7}"/>
              </a:ext>
            </a:extLst>
          </p:cNvPr>
          <p:cNvSpPr/>
          <p:nvPr/>
        </p:nvSpPr>
        <p:spPr>
          <a:xfrm rot="10800000" flipV="1">
            <a:off x="9990335" y="5820150"/>
            <a:ext cx="497150" cy="1420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5" name="Прямоугольник 64">
            <a:extLst>
              <a:ext uri="{FF2B5EF4-FFF2-40B4-BE49-F238E27FC236}">
                <a16:creationId xmlns:a16="http://schemas.microsoft.com/office/drawing/2014/main" id="{64C00F1F-6D48-4F33-B65B-E87670E3BB36}"/>
              </a:ext>
            </a:extLst>
          </p:cNvPr>
          <p:cNvSpPr/>
          <p:nvPr/>
        </p:nvSpPr>
        <p:spPr>
          <a:xfrm rot="10800000" flipV="1">
            <a:off x="8487049" y="4761639"/>
            <a:ext cx="437967" cy="10900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89415128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5B38318-9EC2-42DB-BE12-0F5575DD4191}"/>
              </a:ext>
            </a:extLst>
          </p:cNvPr>
          <p:cNvSpPr txBox="1"/>
          <p:nvPr/>
        </p:nvSpPr>
        <p:spPr>
          <a:xfrm>
            <a:off x="1006734" y="2135178"/>
            <a:ext cx="10178531" cy="2062103"/>
          </a:xfrm>
          <a:prstGeom prst="rect">
            <a:avLst/>
          </a:prstGeom>
          <a:noFill/>
          <a:ln w="28575">
            <a:solidFill>
              <a:schemeClr val="accent2">
                <a:lumMod val="75000"/>
              </a:schemeClr>
            </a:solidFill>
          </a:ln>
        </p:spPr>
        <p:txBody>
          <a:bodyPr wrap="square">
            <a:spAutoFit/>
          </a:bodyPr>
          <a:lstStyle/>
          <a:p>
            <a:pPr algn="just"/>
            <a:r>
              <a:rPr lang="ru-RU" sz="3200" dirty="0">
                <a:latin typeface="Times New Roman" panose="02020603050405020304" pitchFamily="18" charset="0"/>
                <a:cs typeface="Times New Roman" panose="02020603050405020304" pitchFamily="18" charset="0"/>
              </a:rPr>
              <a:t>При наличии расхождений более 5% (или менее -5%) между показателями формы № 61 и ФРВИЧ в ходе приема формы представляется пояснительная записка </a:t>
            </a:r>
            <a:br>
              <a:rPr lang="ru-RU" sz="3200" dirty="0">
                <a:latin typeface="Times New Roman" panose="02020603050405020304" pitchFamily="18" charset="0"/>
                <a:cs typeface="Times New Roman" panose="02020603050405020304" pitchFamily="18" charset="0"/>
              </a:rPr>
            </a:br>
            <a:r>
              <a:rPr lang="ru-RU" sz="3200" dirty="0">
                <a:latin typeface="Times New Roman" panose="02020603050405020304" pitchFamily="18" charset="0"/>
                <a:cs typeface="Times New Roman" panose="02020603050405020304" pitchFamily="18" charset="0"/>
              </a:rPr>
              <a:t>с указанием причин расхождений</a:t>
            </a:r>
          </a:p>
        </p:txBody>
      </p:sp>
    </p:spTree>
    <p:extLst>
      <p:ext uri="{BB962C8B-B14F-4D97-AF65-F5344CB8AC3E}">
        <p14:creationId xmlns:p14="http://schemas.microsoft.com/office/powerpoint/2010/main" val="350090414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a:extLst>
              <a:ext uri="{FF2B5EF4-FFF2-40B4-BE49-F238E27FC236}">
                <a16:creationId xmlns:a16="http://schemas.microsoft.com/office/drawing/2014/main" id="{0A7BA50C-7693-4727-B771-695F665429E5}"/>
              </a:ext>
            </a:extLst>
          </p:cNvPr>
          <p:cNvSpPr/>
          <p:nvPr/>
        </p:nvSpPr>
        <p:spPr>
          <a:xfrm>
            <a:off x="2342055" y="2761129"/>
            <a:ext cx="6963310" cy="1754326"/>
          </a:xfrm>
          <a:prstGeom prst="rect">
            <a:avLst/>
          </a:prstGeom>
          <a:noFill/>
        </p:spPr>
        <p:txBody>
          <a:bodyPr wrap="square" lIns="91440" tIns="45720" rIns="91440" bIns="45720">
            <a:spAutoFit/>
          </a:bodyPr>
          <a:lstStyle/>
          <a:p>
            <a:pPr algn="ctr"/>
            <a:r>
              <a:rPr lang="ru-RU" sz="5400" b="1" cap="none" spc="0" dirty="0">
                <a:ln w="22225">
                  <a:solidFill>
                    <a:schemeClr val="accent2"/>
                  </a:solidFill>
                  <a:prstDash val="solid"/>
                </a:ln>
                <a:solidFill>
                  <a:schemeClr val="tx1">
                    <a:lumMod val="95000"/>
                    <a:lumOff val="5000"/>
                  </a:schemeClr>
                </a:solidFill>
                <a:effectLst/>
              </a:rPr>
              <a:t>Благодарю за внимание</a:t>
            </a:r>
          </a:p>
        </p:txBody>
      </p:sp>
    </p:spTree>
    <p:extLst>
      <p:ext uri="{BB962C8B-B14F-4D97-AF65-F5344CB8AC3E}">
        <p14:creationId xmlns:p14="http://schemas.microsoft.com/office/powerpoint/2010/main" val="3986641385"/>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скругленные углы 6">
            <a:extLst>
              <a:ext uri="{FF2B5EF4-FFF2-40B4-BE49-F238E27FC236}">
                <a16:creationId xmlns:a16="http://schemas.microsoft.com/office/drawing/2014/main" id="{3AE70B48-D081-4EBD-B002-B236FCED7E43}"/>
              </a:ext>
            </a:extLst>
          </p:cNvPr>
          <p:cNvSpPr/>
          <p:nvPr/>
        </p:nvSpPr>
        <p:spPr>
          <a:xfrm>
            <a:off x="139959" y="4989282"/>
            <a:ext cx="6194840" cy="343238"/>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ctr">
              <a:defRPr/>
            </a:pPr>
            <a:endParaRPr lang="ru-RU">
              <a:solidFill>
                <a:prstClr val="black"/>
              </a:solidFill>
            </a:endParaRPr>
          </a:p>
        </p:txBody>
      </p:sp>
      <p:sp>
        <p:nvSpPr>
          <p:cNvPr id="8" name="Прямоугольник: скругленные углы 7">
            <a:extLst>
              <a:ext uri="{FF2B5EF4-FFF2-40B4-BE49-F238E27FC236}">
                <a16:creationId xmlns:a16="http://schemas.microsoft.com/office/drawing/2014/main" id="{1F4F9CC8-1AE8-4638-ACD2-CFB0D5A507B3}"/>
              </a:ext>
            </a:extLst>
          </p:cNvPr>
          <p:cNvSpPr/>
          <p:nvPr/>
        </p:nvSpPr>
        <p:spPr>
          <a:xfrm>
            <a:off x="139959" y="4181264"/>
            <a:ext cx="6194840" cy="281233"/>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ctr">
              <a:defRPr/>
            </a:pPr>
            <a:endParaRPr lang="ru-RU">
              <a:solidFill>
                <a:prstClr val="black"/>
              </a:solidFill>
            </a:endParaRPr>
          </a:p>
        </p:txBody>
      </p:sp>
      <p:sp>
        <p:nvSpPr>
          <p:cNvPr id="6" name="Прямоугольник: скругленные углы 5">
            <a:extLst>
              <a:ext uri="{FF2B5EF4-FFF2-40B4-BE49-F238E27FC236}">
                <a16:creationId xmlns:a16="http://schemas.microsoft.com/office/drawing/2014/main" id="{4E746CBC-123B-4E75-8281-3B657CDD7B60}"/>
              </a:ext>
            </a:extLst>
          </p:cNvPr>
          <p:cNvSpPr/>
          <p:nvPr/>
        </p:nvSpPr>
        <p:spPr>
          <a:xfrm>
            <a:off x="172273" y="1814533"/>
            <a:ext cx="6162526" cy="721587"/>
          </a:xfrm>
          <a:prstGeom prst="roundRect">
            <a:avLst/>
          </a:prstGeom>
          <a:ln w="28575"/>
        </p:spPr>
        <p:style>
          <a:lnRef idx="2">
            <a:schemeClr val="accent1"/>
          </a:lnRef>
          <a:fillRef idx="1">
            <a:schemeClr val="lt1"/>
          </a:fillRef>
          <a:effectRef idx="0">
            <a:schemeClr val="accent1"/>
          </a:effectRef>
          <a:fontRef idx="minor">
            <a:schemeClr val="dk1"/>
          </a:fontRef>
        </p:style>
        <p:txBody>
          <a:bodyPr rtlCol="0" anchor="ctr"/>
          <a:lstStyle/>
          <a:p>
            <a:pPr algn="ctr">
              <a:defRPr/>
            </a:pPr>
            <a:endParaRPr lang="ru-RU">
              <a:solidFill>
                <a:prstClr val="black"/>
              </a:solidFill>
            </a:endParaRPr>
          </a:p>
        </p:txBody>
      </p:sp>
      <p:sp>
        <p:nvSpPr>
          <p:cNvPr id="2" name="Заголовок 1">
            <a:extLst>
              <a:ext uri="{FF2B5EF4-FFF2-40B4-BE49-F238E27FC236}">
                <a16:creationId xmlns:a16="http://schemas.microsoft.com/office/drawing/2014/main" id="{CAB7A68E-B480-4146-A01B-89CF5475B68E}"/>
              </a:ext>
            </a:extLst>
          </p:cNvPr>
          <p:cNvSpPr>
            <a:spLocks noGrp="1"/>
          </p:cNvSpPr>
          <p:nvPr>
            <p:ph type="title"/>
          </p:nvPr>
        </p:nvSpPr>
        <p:spPr>
          <a:xfrm>
            <a:off x="838200" y="25761"/>
            <a:ext cx="10515600" cy="860648"/>
          </a:xfrm>
        </p:spPr>
        <p:txBody>
          <a:bodyPr>
            <a:normAutofit/>
          </a:bodyPr>
          <a:lstStyle/>
          <a:p>
            <a:pPr algn="ctr"/>
            <a:r>
              <a:rPr lang="ru-RU" sz="3200" b="1" dirty="0">
                <a:solidFill>
                  <a:schemeClr val="bg2">
                    <a:lumMod val="25000"/>
                  </a:schemeClr>
                </a:solidFill>
                <a:latin typeface="Times New Roman" panose="02020603050405020304" pitchFamily="18" charset="0"/>
                <a:cs typeface="Times New Roman" panose="02020603050405020304" pitchFamily="18" charset="0"/>
              </a:rPr>
              <a:t>Структура ф. ФГСН</a:t>
            </a:r>
            <a:r>
              <a:rPr lang="en-US" sz="3200" b="1" dirty="0">
                <a:solidFill>
                  <a:schemeClr val="bg2">
                    <a:lumMod val="25000"/>
                  </a:schemeClr>
                </a:solidFill>
                <a:latin typeface="Times New Roman" panose="02020603050405020304" pitchFamily="18" charset="0"/>
                <a:cs typeface="Times New Roman" panose="02020603050405020304" pitchFamily="18" charset="0"/>
              </a:rPr>
              <a:t> </a:t>
            </a:r>
            <a:r>
              <a:rPr lang="ru-RU" sz="3200" b="1" dirty="0">
                <a:solidFill>
                  <a:schemeClr val="bg2">
                    <a:lumMod val="25000"/>
                  </a:schemeClr>
                </a:solidFill>
                <a:latin typeface="Times New Roman" panose="02020603050405020304" pitchFamily="18" charset="0"/>
                <a:cs typeface="Times New Roman" panose="02020603050405020304" pitchFamily="18" charset="0"/>
              </a:rPr>
              <a:t>№61</a:t>
            </a:r>
          </a:p>
        </p:txBody>
      </p:sp>
      <p:sp>
        <p:nvSpPr>
          <p:cNvPr id="5" name="TextBox 4">
            <a:extLst>
              <a:ext uri="{FF2B5EF4-FFF2-40B4-BE49-F238E27FC236}">
                <a16:creationId xmlns:a16="http://schemas.microsoft.com/office/drawing/2014/main" id="{C1C2426E-EBC4-42FB-A8D3-C51CF57783AB}"/>
              </a:ext>
            </a:extLst>
          </p:cNvPr>
          <p:cNvSpPr txBox="1"/>
          <p:nvPr/>
        </p:nvSpPr>
        <p:spPr>
          <a:xfrm>
            <a:off x="6585358" y="1385696"/>
            <a:ext cx="5466683" cy="4401205"/>
          </a:xfrm>
          <a:prstGeom prst="rect">
            <a:avLst/>
          </a:prstGeom>
          <a:noFill/>
        </p:spPr>
        <p:txBody>
          <a:bodyPr wrap="square" rtlCol="0">
            <a:spAutoFit/>
          </a:bodyPr>
          <a:lstStyle/>
          <a:p>
            <a:pPr algn="ctr" fontAlgn="ctr"/>
            <a:r>
              <a:rPr lang="ru-RU" sz="1400" b="1" dirty="0" smtClean="0"/>
              <a:t>БЫЛО</a:t>
            </a:r>
          </a:p>
          <a:p>
            <a:pPr fontAlgn="ctr"/>
            <a:r>
              <a:rPr lang="ru-RU" sz="1400" b="1" dirty="0" smtClean="0"/>
              <a:t>1000</a:t>
            </a:r>
            <a:r>
              <a:rPr lang="ru-RU" sz="1400" dirty="0" smtClean="0"/>
              <a:t> </a:t>
            </a:r>
            <a:r>
              <a:rPr lang="ru-RU" sz="1400" dirty="0"/>
              <a:t>Число пациентов с впервые в жизни установленным диагнозом болезни, вызванной ВИЧ, число контактных лиц и лиц с бессимптомным инфекционным статусом</a:t>
            </a:r>
          </a:p>
          <a:p>
            <a:pPr fontAlgn="ctr"/>
            <a:r>
              <a:rPr lang="ru-RU" sz="1400" b="1" dirty="0"/>
              <a:t>2000</a:t>
            </a:r>
            <a:r>
              <a:rPr lang="ru-RU" sz="1400" dirty="0"/>
              <a:t> Движение пациентов, больных ВИЧ-инфекцией, контактных лиц и лиц с бессимптомным статусом, состоящих под наблюдением данной медицинской организации, и клинические стадии болезни, вызванной ВИЧ </a:t>
            </a:r>
          </a:p>
          <a:p>
            <a:pPr fontAlgn="ctr"/>
            <a:r>
              <a:rPr lang="ru-RU" sz="1400" b="1" dirty="0"/>
              <a:t>2100</a:t>
            </a:r>
            <a:r>
              <a:rPr lang="ru-RU" sz="1400" dirty="0"/>
              <a:t> Пути передачи ВИЧ-инфекции</a:t>
            </a:r>
          </a:p>
          <a:p>
            <a:pPr fontAlgn="ctr"/>
            <a:r>
              <a:rPr lang="ru-RU" sz="1400" b="1" dirty="0"/>
              <a:t>3000 </a:t>
            </a:r>
            <a:r>
              <a:rPr lang="ru-RU" sz="1400" dirty="0">
                <a:solidFill>
                  <a:srgbClr val="FF0000"/>
                </a:solidFill>
              </a:rPr>
              <a:t>Обследование пациентов с ВИЧ-инфекцией</a:t>
            </a:r>
          </a:p>
          <a:p>
            <a:pPr fontAlgn="ctr"/>
            <a:r>
              <a:rPr lang="ru-RU" sz="1400" b="1" dirty="0">
                <a:solidFill>
                  <a:srgbClr val="FF0000"/>
                </a:solidFill>
              </a:rPr>
              <a:t>3100</a:t>
            </a:r>
            <a:r>
              <a:rPr lang="ru-RU" sz="1400" dirty="0">
                <a:solidFill>
                  <a:srgbClr val="FF0000"/>
                </a:solidFill>
              </a:rPr>
              <a:t> Результаты лабораторного обследования на ВИЧ</a:t>
            </a:r>
          </a:p>
          <a:p>
            <a:pPr fontAlgn="ctr"/>
            <a:r>
              <a:rPr lang="ru-RU" sz="1400" b="1" dirty="0">
                <a:solidFill>
                  <a:srgbClr val="FF0000"/>
                </a:solidFill>
              </a:rPr>
              <a:t>3600</a:t>
            </a:r>
            <a:r>
              <a:rPr lang="ru-RU" sz="1400" dirty="0">
                <a:solidFill>
                  <a:srgbClr val="FF0000"/>
                </a:solidFill>
              </a:rPr>
              <a:t> Выявление и лечение сопутствующих заболеваний у пациентов с болезнью, вызванной ВИЧ (В20 - В24)</a:t>
            </a:r>
          </a:p>
          <a:p>
            <a:pPr fontAlgn="ctr"/>
            <a:r>
              <a:rPr lang="ru-RU" sz="1400" b="1" dirty="0"/>
              <a:t>4000</a:t>
            </a:r>
            <a:r>
              <a:rPr lang="ru-RU" sz="1400" dirty="0"/>
              <a:t> </a:t>
            </a:r>
            <a:r>
              <a:rPr lang="ru-RU" sz="1400" dirty="0">
                <a:solidFill>
                  <a:srgbClr val="FF0000"/>
                </a:solidFill>
              </a:rPr>
              <a:t>Обследование пациентов с болезнью, вызванной ВИЧ (В20 - В24)  </a:t>
            </a:r>
          </a:p>
          <a:p>
            <a:pPr fontAlgn="ctr"/>
            <a:r>
              <a:rPr lang="ru-RU" sz="1400" b="1" dirty="0"/>
              <a:t>5000</a:t>
            </a:r>
            <a:r>
              <a:rPr lang="ru-RU" sz="1400" dirty="0"/>
              <a:t> </a:t>
            </a:r>
            <a:r>
              <a:rPr lang="ru-RU" sz="1400" dirty="0">
                <a:solidFill>
                  <a:srgbClr val="FF0000"/>
                </a:solidFill>
              </a:rPr>
              <a:t>Диспансерное наблюдение за беременными, роженицами и родильницами с ВИЧ-инфекцией</a:t>
            </a:r>
          </a:p>
          <a:p>
            <a:pPr fontAlgn="ctr"/>
            <a:r>
              <a:rPr lang="ru-RU" sz="1400" b="1" dirty="0"/>
              <a:t>6000</a:t>
            </a:r>
            <a:r>
              <a:rPr lang="ru-RU" sz="1400" dirty="0"/>
              <a:t> </a:t>
            </a:r>
            <a:r>
              <a:rPr lang="ru-RU" sz="1400" dirty="0">
                <a:solidFill>
                  <a:srgbClr val="FF0000"/>
                </a:solidFill>
              </a:rPr>
              <a:t>Результаты лечения пациентов с болезнью, вызванной ВИЧ (В20 - В24), состоящих под наблюдением медицинской организации</a:t>
            </a:r>
          </a:p>
          <a:p>
            <a:pPr fontAlgn="ctr"/>
            <a:r>
              <a:rPr lang="ru-RU" sz="1400" b="1" dirty="0">
                <a:solidFill>
                  <a:srgbClr val="FF0000"/>
                </a:solidFill>
              </a:rPr>
              <a:t>6100</a:t>
            </a:r>
            <a:r>
              <a:rPr lang="ru-RU" sz="1400" dirty="0">
                <a:solidFill>
                  <a:srgbClr val="FF0000"/>
                </a:solidFill>
              </a:rPr>
              <a:t> Лечение пациентов с бессимптомным инфекционным статусом</a:t>
            </a:r>
          </a:p>
        </p:txBody>
      </p:sp>
      <p:graphicFrame>
        <p:nvGraphicFramePr>
          <p:cNvPr id="4" name="Таблица 3">
            <a:extLst>
              <a:ext uri="{FF2B5EF4-FFF2-40B4-BE49-F238E27FC236}">
                <a16:creationId xmlns:a16="http://schemas.microsoft.com/office/drawing/2014/main" id="{9050A746-9E8A-4B36-AB5E-1167906544EA}"/>
              </a:ext>
            </a:extLst>
          </p:cNvPr>
          <p:cNvGraphicFramePr>
            <a:graphicFrameLocks noGrp="1"/>
          </p:cNvGraphicFramePr>
          <p:nvPr>
            <p:extLst>
              <p:ext uri="{D42A27DB-BD31-4B8C-83A1-F6EECF244321}">
                <p14:modId xmlns:p14="http://schemas.microsoft.com/office/powerpoint/2010/main" val="3928285203"/>
              </p:ext>
            </p:extLst>
          </p:nvPr>
        </p:nvGraphicFramePr>
        <p:xfrm>
          <a:off x="172273" y="1210557"/>
          <a:ext cx="6162526" cy="5219033"/>
        </p:xfrm>
        <a:graphic>
          <a:graphicData uri="http://schemas.openxmlformats.org/drawingml/2006/table">
            <a:tbl>
              <a:tblPr/>
              <a:tblGrid>
                <a:gridCol w="954758">
                  <a:extLst>
                    <a:ext uri="{9D8B030D-6E8A-4147-A177-3AD203B41FA5}">
                      <a16:colId xmlns:a16="http://schemas.microsoft.com/office/drawing/2014/main" val="20000"/>
                    </a:ext>
                  </a:extLst>
                </a:gridCol>
                <a:gridCol w="5207768">
                  <a:extLst>
                    <a:ext uri="{9D8B030D-6E8A-4147-A177-3AD203B41FA5}">
                      <a16:colId xmlns:a16="http://schemas.microsoft.com/office/drawing/2014/main" val="20001"/>
                    </a:ext>
                  </a:extLst>
                </a:gridCol>
              </a:tblGrid>
              <a:tr h="614732">
                <a:tc>
                  <a:txBody>
                    <a:bodyPr/>
                    <a:lstStyle/>
                    <a:p>
                      <a:pPr algn="ctr" fontAlgn="ctr"/>
                      <a:r>
                        <a:rPr lang="ru-RU" sz="1200" b="1" i="0" u="none" strike="noStrike" dirty="0">
                          <a:solidFill>
                            <a:srgbClr val="000000"/>
                          </a:solidFill>
                          <a:effectLst/>
                          <a:latin typeface="Times New Roman" panose="02020603050405020304" pitchFamily="18" charset="0"/>
                        </a:rPr>
                        <a:t>Номер таблицы</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solidFill>
                  </a:tcPr>
                </a:tc>
                <a:tc>
                  <a:txBody>
                    <a:bodyPr/>
                    <a:lstStyle/>
                    <a:p>
                      <a:pPr algn="ctr" fontAlgn="ctr"/>
                      <a:r>
                        <a:rPr lang="ru-RU" sz="1800" b="1" i="0" u="none" strike="noStrike" dirty="0" smtClean="0">
                          <a:solidFill>
                            <a:srgbClr val="000000"/>
                          </a:solidFill>
                          <a:effectLst/>
                          <a:latin typeface="Times New Roman" panose="02020603050405020304" pitchFamily="18" charset="0"/>
                        </a:rPr>
                        <a:t>Стало</a:t>
                      </a:r>
                      <a:endParaRPr lang="ru-RU" sz="1800" b="1" i="0" u="none" strike="noStrike" dirty="0">
                        <a:solidFill>
                          <a:srgbClr val="000000"/>
                        </a:solidFill>
                        <a:effectLst/>
                        <a:latin typeface="Times New Roman" panose="02020603050405020304" pitchFamily="18" charset="0"/>
                      </a:endParaRP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2"/>
                    </a:solidFill>
                  </a:tcPr>
                </a:tc>
                <a:extLst>
                  <a:ext uri="{0D108BD9-81ED-4DB2-BD59-A6C34878D82A}">
                    <a16:rowId xmlns:a16="http://schemas.microsoft.com/office/drawing/2014/main" val="10000"/>
                  </a:ext>
                </a:extLst>
              </a:tr>
              <a:tr h="748539">
                <a:tc>
                  <a:txBody>
                    <a:bodyPr/>
                    <a:lstStyle/>
                    <a:p>
                      <a:pPr algn="ctr" fontAlgn="ctr"/>
                      <a:r>
                        <a:rPr lang="ru-RU" sz="1200" b="0" i="0" u="none" strike="noStrike" dirty="0">
                          <a:solidFill>
                            <a:srgbClr val="000000"/>
                          </a:solidFill>
                          <a:effectLst/>
                          <a:latin typeface="Times New Roman" panose="02020603050405020304" pitchFamily="18" charset="0"/>
                        </a:rPr>
                        <a:t>1000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ru-RU" sz="1200" b="0" i="0" u="none" strike="noStrike" dirty="0">
                          <a:solidFill>
                            <a:srgbClr val="000000"/>
                          </a:solidFill>
                          <a:effectLst/>
                          <a:latin typeface="Times New Roman" panose="02020603050405020304" pitchFamily="18" charset="0"/>
                        </a:rPr>
                        <a:t>Число пациентов с впервые в жизни установленным диагнозом болезни, вызванной ВИЧ, число контактных лиц и лиц с бессимптомным инфекционным статусом</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994152">
                <a:tc>
                  <a:txBody>
                    <a:bodyPr/>
                    <a:lstStyle/>
                    <a:p>
                      <a:pPr algn="ctr" fontAlgn="ctr"/>
                      <a:r>
                        <a:rPr lang="ru-RU" sz="1200" b="0" i="0" u="none" strike="noStrike">
                          <a:solidFill>
                            <a:srgbClr val="000000"/>
                          </a:solidFill>
                          <a:effectLst/>
                          <a:latin typeface="Times New Roman" panose="02020603050405020304" pitchFamily="18" charset="0"/>
                        </a:rPr>
                        <a:t>2000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rtl="0" fontAlgn="ctr"/>
                      <a:r>
                        <a:rPr lang="ru-RU" sz="1200" b="0" i="0" u="none" strike="noStrike" dirty="0">
                          <a:solidFill>
                            <a:srgbClr val="000000"/>
                          </a:solidFill>
                          <a:effectLst/>
                          <a:latin typeface="Times New Roman" panose="02020603050405020304" pitchFamily="18" charset="0"/>
                        </a:rPr>
                        <a:t>Движение пациентов, больных ВИЧ-инфекцией, контактных лиц и лиц с бессимптомным статусом, состоящих под наблюдением данной медицинской организации, и клинические стадии болезни, вызванной ВИЧ </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257310">
                <a:tc>
                  <a:txBody>
                    <a:bodyPr/>
                    <a:lstStyle/>
                    <a:p>
                      <a:pPr algn="ctr" fontAlgn="ctr"/>
                      <a:r>
                        <a:rPr lang="ru-RU" sz="1200" b="0" i="0" u="none" strike="noStrike">
                          <a:solidFill>
                            <a:srgbClr val="000000"/>
                          </a:solidFill>
                          <a:effectLst/>
                          <a:latin typeface="Times New Roman" panose="02020603050405020304" pitchFamily="18" charset="0"/>
                        </a:rPr>
                        <a:t>2100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ru-RU" sz="1200" b="0" i="0" u="none" strike="noStrike" dirty="0">
                          <a:solidFill>
                            <a:srgbClr val="000000"/>
                          </a:solidFill>
                          <a:effectLst/>
                          <a:latin typeface="Times New Roman" panose="02020603050405020304" pitchFamily="18" charset="0"/>
                        </a:rPr>
                        <a:t>Пути передачи ВИЧ-инфекции</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257310">
                <a:tc>
                  <a:txBody>
                    <a:bodyPr/>
                    <a:lstStyle/>
                    <a:p>
                      <a:pPr algn="ctr" fontAlgn="ctr"/>
                      <a:r>
                        <a:rPr lang="ru-RU" sz="1200" b="0" i="0" u="none" strike="noStrike" dirty="0">
                          <a:solidFill>
                            <a:srgbClr val="000000"/>
                          </a:solidFill>
                          <a:effectLst/>
                          <a:latin typeface="Times New Roman" panose="02020603050405020304" pitchFamily="18" charset="0"/>
                        </a:rPr>
                        <a:t>3000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ru-RU" sz="1200" b="1" i="0" u="none" strike="noStrike" dirty="0">
                          <a:solidFill>
                            <a:srgbClr val="C00000"/>
                          </a:solidFill>
                          <a:effectLst/>
                          <a:latin typeface="Times New Roman" panose="02020603050405020304" pitchFamily="18" charset="0"/>
                        </a:rPr>
                        <a:t>Пациенты с ВИЧ-инфекцией, обследованные на оппортунистические инфекции</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257310">
                <a:tc>
                  <a:txBody>
                    <a:bodyPr/>
                    <a:lstStyle/>
                    <a:p>
                      <a:pPr algn="ctr" fontAlgn="ctr"/>
                      <a:r>
                        <a:rPr lang="ru-RU" sz="1200" b="1" i="0" u="none" strike="noStrike" dirty="0">
                          <a:solidFill>
                            <a:srgbClr val="C00000"/>
                          </a:solidFill>
                          <a:effectLst/>
                          <a:latin typeface="Times New Roman" panose="02020603050405020304" pitchFamily="18" charset="0"/>
                        </a:rPr>
                        <a:t>4000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ru-RU" sz="1200" b="1" i="0" u="none" strike="noStrike" dirty="0">
                          <a:solidFill>
                            <a:srgbClr val="C00000"/>
                          </a:solidFill>
                          <a:effectLst/>
                          <a:latin typeface="Times New Roman" panose="02020603050405020304" pitchFamily="18" charset="0"/>
                        </a:rPr>
                        <a:t>Лица, обследованные на ВИЧ</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502923">
                <a:tc>
                  <a:txBody>
                    <a:bodyPr/>
                    <a:lstStyle/>
                    <a:p>
                      <a:pPr algn="ctr" fontAlgn="ctr"/>
                      <a:r>
                        <a:rPr lang="ru-RU" sz="1200" b="1" i="0" u="none" strike="noStrike" dirty="0">
                          <a:solidFill>
                            <a:srgbClr val="C00000"/>
                          </a:solidFill>
                          <a:effectLst/>
                          <a:latin typeface="Times New Roman" panose="02020603050405020304" pitchFamily="18" charset="0"/>
                        </a:rPr>
                        <a:t>5000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ru-RU" sz="1200" b="1" i="0" u="none" strike="noStrike" dirty="0">
                          <a:solidFill>
                            <a:srgbClr val="C00000"/>
                          </a:solidFill>
                          <a:effectLst/>
                          <a:latin typeface="Times New Roman" panose="02020603050405020304" pitchFamily="18" charset="0"/>
                        </a:rPr>
                        <a:t>Пациенты с ВИЧ-инфекцией (В20 - В24), обследованные и пролеченные от сопутствующих заболеваний</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412456">
                <a:tc>
                  <a:txBody>
                    <a:bodyPr/>
                    <a:lstStyle/>
                    <a:p>
                      <a:pPr algn="ctr" fontAlgn="ctr"/>
                      <a:r>
                        <a:rPr lang="ru-RU" sz="1200" b="1" i="0" u="none" strike="noStrike" dirty="0">
                          <a:solidFill>
                            <a:srgbClr val="C00000"/>
                          </a:solidFill>
                          <a:effectLst/>
                          <a:latin typeface="Times New Roman" panose="02020603050405020304" pitchFamily="18" charset="0"/>
                        </a:rPr>
                        <a:t>6000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ru-RU" sz="1200" b="1" i="0" u="none" strike="noStrike" dirty="0">
                          <a:solidFill>
                            <a:srgbClr val="C00000"/>
                          </a:solidFill>
                          <a:effectLst/>
                          <a:latin typeface="Times New Roman" panose="02020603050405020304" pitchFamily="18" charset="0"/>
                        </a:rPr>
                        <a:t>Обследованные пациенты с ВИЧ-инфекцией (В20 - В24)</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502923">
                <a:tc>
                  <a:txBody>
                    <a:bodyPr/>
                    <a:lstStyle/>
                    <a:p>
                      <a:pPr algn="ctr" fontAlgn="ctr"/>
                      <a:r>
                        <a:rPr lang="ru-RU" sz="1200" b="1" i="0" u="none" strike="noStrike" dirty="0">
                          <a:solidFill>
                            <a:srgbClr val="C00000"/>
                          </a:solidFill>
                          <a:effectLst/>
                          <a:latin typeface="Times New Roman" panose="02020603050405020304" pitchFamily="18" charset="0"/>
                        </a:rPr>
                        <a:t>7000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ru-RU" sz="1200" b="0" i="0" u="none" strike="noStrike" dirty="0">
                          <a:solidFill>
                            <a:srgbClr val="000000"/>
                          </a:solidFill>
                          <a:effectLst/>
                          <a:latin typeface="Times New Roman" panose="02020603050405020304" pitchFamily="18" charset="0"/>
                        </a:rPr>
                        <a:t>Диспансерное наблюдение за беременными, роженицами и родильницами с ВИЧ-инфекцией</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502923">
                <a:tc>
                  <a:txBody>
                    <a:bodyPr/>
                    <a:lstStyle/>
                    <a:p>
                      <a:pPr algn="ctr" fontAlgn="ctr"/>
                      <a:r>
                        <a:rPr lang="ru-RU" sz="1200" b="1" i="0" u="none" strike="noStrike" dirty="0">
                          <a:solidFill>
                            <a:srgbClr val="C00000"/>
                          </a:solidFill>
                          <a:effectLst/>
                          <a:latin typeface="Times New Roman" panose="02020603050405020304" pitchFamily="18" charset="0"/>
                        </a:rPr>
                        <a:t>8000</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ru-RU" sz="1200" b="1" i="0" u="none" strike="noStrike" dirty="0">
                          <a:solidFill>
                            <a:srgbClr val="C00000"/>
                          </a:solidFill>
                          <a:effectLst/>
                          <a:latin typeface="Times New Roman" panose="02020603050405020304" pitchFamily="18" charset="0"/>
                        </a:rPr>
                        <a:t>Пациенты с ВИЧ-инфекцией (В20 - В24),</a:t>
                      </a:r>
                    </a:p>
                    <a:p>
                      <a:pPr algn="ctr" fontAlgn="ctr"/>
                      <a:r>
                        <a:rPr lang="ru-RU" sz="1200" b="1" i="0" u="none" strike="noStrike" dirty="0">
                          <a:solidFill>
                            <a:srgbClr val="C00000"/>
                          </a:solidFill>
                          <a:effectLst/>
                          <a:latin typeface="Times New Roman" panose="02020603050405020304" pitchFamily="18" charset="0"/>
                        </a:rPr>
                        <a:t>состоящие под наблюдением медицинской организации и получающие лечение</a:t>
                      </a:r>
                    </a:p>
                  </a:txBody>
                  <a:tcPr marL="7144" marR="7144" marT="7144"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spTree>
    <p:extLst>
      <p:ext uri="{BB962C8B-B14F-4D97-AF65-F5344CB8AC3E}">
        <p14:creationId xmlns:p14="http://schemas.microsoft.com/office/powerpoint/2010/main" val="2687576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0B121AF-A653-4E38-9E2A-47BAA6F50B6B}"/>
              </a:ext>
            </a:extLst>
          </p:cNvPr>
          <p:cNvSpPr>
            <a:spLocks noGrp="1"/>
          </p:cNvSpPr>
          <p:nvPr>
            <p:ph type="title"/>
          </p:nvPr>
        </p:nvSpPr>
        <p:spPr>
          <a:xfrm>
            <a:off x="763571" y="157735"/>
            <a:ext cx="10996330" cy="1325563"/>
          </a:xfrm>
        </p:spPr>
        <p:txBody>
          <a:bodyPr>
            <a:noAutofit/>
          </a:bodyPr>
          <a:lstStyle/>
          <a:p>
            <a:r>
              <a:rPr lang="ru-RU" sz="2400" dirty="0">
                <a:latin typeface="Times New Roman" panose="02020603050405020304" pitchFamily="18" charset="0"/>
                <a:cs typeface="Times New Roman" panose="02020603050405020304" pitchFamily="18" charset="0"/>
              </a:rPr>
              <a:t>Таблица 1000. Число пациентов с впервые в жизни установленным диагнозом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болезни, вызванной ВИЧ, число контактных лиц и лиц с бессимптомным инфекционным статусом, </a:t>
            </a:r>
            <a:r>
              <a:rPr lang="ru-RU" sz="2400" dirty="0">
                <a:solidFill>
                  <a:srgbClr val="C00000"/>
                </a:solidFill>
                <a:latin typeface="Times New Roman" panose="02020603050405020304" pitchFamily="18" charset="0"/>
                <a:cs typeface="Times New Roman" panose="02020603050405020304" pitchFamily="18" charset="0"/>
              </a:rPr>
              <a:t>человек</a:t>
            </a:r>
            <a:r>
              <a:rPr lang="ru-RU" sz="2400" dirty="0"/>
              <a:t/>
            </a:r>
            <a:br>
              <a:rPr lang="ru-RU" sz="2400" dirty="0"/>
            </a:br>
            <a:endParaRPr lang="ru-RU" sz="2400" dirty="0"/>
          </a:p>
        </p:txBody>
      </p:sp>
      <p:graphicFrame>
        <p:nvGraphicFramePr>
          <p:cNvPr id="4" name="Таблица 3">
            <a:extLst>
              <a:ext uri="{FF2B5EF4-FFF2-40B4-BE49-F238E27FC236}">
                <a16:creationId xmlns:a16="http://schemas.microsoft.com/office/drawing/2014/main" id="{1465656E-EDAB-4F61-BD7B-BA3AD5980F96}"/>
              </a:ext>
            </a:extLst>
          </p:cNvPr>
          <p:cNvGraphicFramePr>
            <a:graphicFrameLocks noGrp="1"/>
          </p:cNvGraphicFramePr>
          <p:nvPr>
            <p:extLst>
              <p:ext uri="{D42A27DB-BD31-4B8C-83A1-F6EECF244321}">
                <p14:modId xmlns:p14="http://schemas.microsoft.com/office/powerpoint/2010/main" val="4126131405"/>
              </p:ext>
            </p:extLst>
          </p:nvPr>
        </p:nvGraphicFramePr>
        <p:xfrm>
          <a:off x="763571" y="1269687"/>
          <a:ext cx="10996330" cy="5430578"/>
        </p:xfrm>
        <a:graphic>
          <a:graphicData uri="http://schemas.openxmlformats.org/drawingml/2006/table">
            <a:tbl>
              <a:tblPr firstCol="1" bandRow="1">
                <a:tableStyleId>{5940675A-B579-460E-94D1-54222C63F5DA}</a:tableStyleId>
              </a:tblPr>
              <a:tblGrid>
                <a:gridCol w="1808555">
                  <a:extLst>
                    <a:ext uri="{9D8B030D-6E8A-4147-A177-3AD203B41FA5}">
                      <a16:colId xmlns:a16="http://schemas.microsoft.com/office/drawing/2014/main" val="2608623701"/>
                    </a:ext>
                  </a:extLst>
                </a:gridCol>
                <a:gridCol w="239444">
                  <a:extLst>
                    <a:ext uri="{9D8B030D-6E8A-4147-A177-3AD203B41FA5}">
                      <a16:colId xmlns:a16="http://schemas.microsoft.com/office/drawing/2014/main" val="3242545301"/>
                    </a:ext>
                  </a:extLst>
                </a:gridCol>
                <a:gridCol w="373691">
                  <a:extLst>
                    <a:ext uri="{9D8B030D-6E8A-4147-A177-3AD203B41FA5}">
                      <a16:colId xmlns:a16="http://schemas.microsoft.com/office/drawing/2014/main" val="357137840"/>
                    </a:ext>
                  </a:extLst>
                </a:gridCol>
                <a:gridCol w="602299">
                  <a:extLst>
                    <a:ext uri="{9D8B030D-6E8A-4147-A177-3AD203B41FA5}">
                      <a16:colId xmlns:a16="http://schemas.microsoft.com/office/drawing/2014/main" val="1773258729"/>
                    </a:ext>
                  </a:extLst>
                </a:gridCol>
                <a:gridCol w="487588">
                  <a:extLst>
                    <a:ext uri="{9D8B030D-6E8A-4147-A177-3AD203B41FA5}">
                      <a16:colId xmlns:a16="http://schemas.microsoft.com/office/drawing/2014/main" val="930734392"/>
                    </a:ext>
                  </a:extLst>
                </a:gridCol>
                <a:gridCol w="536771">
                  <a:extLst>
                    <a:ext uri="{9D8B030D-6E8A-4147-A177-3AD203B41FA5}">
                      <a16:colId xmlns:a16="http://schemas.microsoft.com/office/drawing/2014/main" val="1386615856"/>
                    </a:ext>
                  </a:extLst>
                </a:gridCol>
                <a:gridCol w="622740">
                  <a:extLst>
                    <a:ext uri="{9D8B030D-6E8A-4147-A177-3AD203B41FA5}">
                      <a16:colId xmlns:a16="http://schemas.microsoft.com/office/drawing/2014/main" val="1761145955"/>
                    </a:ext>
                  </a:extLst>
                </a:gridCol>
                <a:gridCol w="450381">
                  <a:extLst>
                    <a:ext uri="{9D8B030D-6E8A-4147-A177-3AD203B41FA5}">
                      <a16:colId xmlns:a16="http://schemas.microsoft.com/office/drawing/2014/main" val="1987561963"/>
                    </a:ext>
                  </a:extLst>
                </a:gridCol>
                <a:gridCol w="425347">
                  <a:extLst>
                    <a:ext uri="{9D8B030D-6E8A-4147-A177-3AD203B41FA5}">
                      <a16:colId xmlns:a16="http://schemas.microsoft.com/office/drawing/2014/main" val="1156821326"/>
                    </a:ext>
                  </a:extLst>
                </a:gridCol>
                <a:gridCol w="681189">
                  <a:extLst>
                    <a:ext uri="{9D8B030D-6E8A-4147-A177-3AD203B41FA5}">
                      <a16:colId xmlns:a16="http://schemas.microsoft.com/office/drawing/2014/main" val="4157795867"/>
                    </a:ext>
                  </a:extLst>
                </a:gridCol>
                <a:gridCol w="681189">
                  <a:extLst>
                    <a:ext uri="{9D8B030D-6E8A-4147-A177-3AD203B41FA5}">
                      <a16:colId xmlns:a16="http://schemas.microsoft.com/office/drawing/2014/main" val="3616704908"/>
                    </a:ext>
                  </a:extLst>
                </a:gridCol>
                <a:gridCol w="681189">
                  <a:extLst>
                    <a:ext uri="{9D8B030D-6E8A-4147-A177-3AD203B41FA5}">
                      <a16:colId xmlns:a16="http://schemas.microsoft.com/office/drawing/2014/main" val="1558812945"/>
                    </a:ext>
                  </a:extLst>
                </a:gridCol>
                <a:gridCol w="681189">
                  <a:extLst>
                    <a:ext uri="{9D8B030D-6E8A-4147-A177-3AD203B41FA5}">
                      <a16:colId xmlns:a16="http://schemas.microsoft.com/office/drawing/2014/main" val="278332361"/>
                    </a:ext>
                  </a:extLst>
                </a:gridCol>
                <a:gridCol w="583876">
                  <a:extLst>
                    <a:ext uri="{9D8B030D-6E8A-4147-A177-3AD203B41FA5}">
                      <a16:colId xmlns:a16="http://schemas.microsoft.com/office/drawing/2014/main" val="3528647956"/>
                    </a:ext>
                  </a:extLst>
                </a:gridCol>
                <a:gridCol w="681189">
                  <a:extLst>
                    <a:ext uri="{9D8B030D-6E8A-4147-A177-3AD203B41FA5}">
                      <a16:colId xmlns:a16="http://schemas.microsoft.com/office/drawing/2014/main" val="1824531817"/>
                    </a:ext>
                  </a:extLst>
                </a:gridCol>
                <a:gridCol w="681189">
                  <a:extLst>
                    <a:ext uri="{9D8B030D-6E8A-4147-A177-3AD203B41FA5}">
                      <a16:colId xmlns:a16="http://schemas.microsoft.com/office/drawing/2014/main" val="7563603"/>
                    </a:ext>
                  </a:extLst>
                </a:gridCol>
                <a:gridCol w="724459">
                  <a:extLst>
                    <a:ext uri="{9D8B030D-6E8A-4147-A177-3AD203B41FA5}">
                      <a16:colId xmlns:a16="http://schemas.microsoft.com/office/drawing/2014/main" val="3862840210"/>
                    </a:ext>
                  </a:extLst>
                </a:gridCol>
                <a:gridCol w="54045">
                  <a:extLst>
                    <a:ext uri="{9D8B030D-6E8A-4147-A177-3AD203B41FA5}">
                      <a16:colId xmlns:a16="http://schemas.microsoft.com/office/drawing/2014/main" val="201149056"/>
                    </a:ext>
                  </a:extLst>
                </a:gridCol>
              </a:tblGrid>
              <a:tr h="233806">
                <a:tc rowSpan="3">
                  <a:txBody>
                    <a:bodyPr/>
                    <a:lstStyle/>
                    <a:p>
                      <a:pPr algn="ctr"/>
                      <a:r>
                        <a:rPr lang="ru-RU" sz="1400" dirty="0">
                          <a:effectLst/>
                          <a:latin typeface="Times New Roman" panose="02020603050405020304" pitchFamily="18" charset="0"/>
                          <a:cs typeface="Times New Roman" panose="02020603050405020304" pitchFamily="18" charset="0"/>
                        </a:rPr>
                        <a:t>Формы ВИЧ-инфекции,</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контингенты</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3">
                  <a:txBody>
                    <a:bodyPr/>
                    <a:lstStyle/>
                    <a:p>
                      <a:pPr marL="71755" marR="71755" algn="ctr">
                        <a:spcAft>
                          <a:spcPts val="0"/>
                        </a:spcAft>
                      </a:pPr>
                      <a:r>
                        <a:rPr lang="ru-RU" sz="1400" dirty="0">
                          <a:effectLst/>
                          <a:latin typeface="Times New Roman" panose="02020603050405020304" pitchFamily="18" charset="0"/>
                          <a:cs typeface="Times New Roman" panose="02020603050405020304" pitchFamily="18" charset="0"/>
                        </a:rPr>
                        <a:t>Пол</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vert="vert270" anchor="ctr"/>
                </a:tc>
                <a:tc rowSpan="3">
                  <a:txBody>
                    <a:bodyPr/>
                    <a:lstStyle/>
                    <a:p>
                      <a:pPr algn="ctr"/>
                      <a:r>
                        <a:rPr lang="ru-RU" sz="1400" dirty="0">
                          <a:effectLst/>
                          <a:latin typeface="Times New Roman" panose="02020603050405020304" pitchFamily="18" charset="0"/>
                          <a:cs typeface="Times New Roman" panose="02020603050405020304" pitchFamily="18" charset="0"/>
                        </a:rPr>
                        <a:t>№</a:t>
                      </a:r>
                      <a:br>
                        <a:rPr lang="ru-RU" sz="1400" dirty="0">
                          <a:effectLst/>
                          <a:latin typeface="Times New Roman" panose="02020603050405020304" pitchFamily="18" charset="0"/>
                          <a:cs typeface="Times New Roman" panose="02020603050405020304" pitchFamily="18" charset="0"/>
                        </a:rPr>
                      </a:br>
                      <a:r>
                        <a:rPr lang="ru-RU" sz="1400" dirty="0" err="1">
                          <a:effectLst/>
                          <a:latin typeface="Times New Roman" panose="02020603050405020304" pitchFamily="18" charset="0"/>
                          <a:cs typeface="Times New Roman" panose="02020603050405020304" pitchFamily="18" charset="0"/>
                        </a:rPr>
                        <a:t>стро-ки</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27" marR="7427" marT="0" marB="0" anchor="ctr"/>
                </a:tc>
                <a:tc rowSpan="3">
                  <a:txBody>
                    <a:bodyPr/>
                    <a:lstStyle/>
                    <a:p>
                      <a:pPr algn="ctr"/>
                      <a:r>
                        <a:rPr lang="ru-RU" sz="1400" dirty="0">
                          <a:effectLst/>
                          <a:latin typeface="Times New Roman" panose="02020603050405020304" pitchFamily="18" charset="0"/>
                          <a:cs typeface="Times New Roman" panose="02020603050405020304" pitchFamily="18" charset="0"/>
                        </a:rPr>
                        <a:t>Код</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по МКБ-10</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27" marR="7427" marT="0" marB="0" anchor="ctr"/>
                </a:tc>
                <a:tc gridSpan="14">
                  <a:txBody>
                    <a:bodyPr/>
                    <a:lstStyle/>
                    <a:p>
                      <a:pPr algn="ctr"/>
                      <a:r>
                        <a:rPr lang="ru-RU" sz="1400" dirty="0">
                          <a:effectLst/>
                          <a:latin typeface="Times New Roman" panose="02020603050405020304" pitchFamily="18" charset="0"/>
                          <a:cs typeface="Times New Roman" panose="02020603050405020304" pitchFamily="18" charset="0"/>
                        </a:rPr>
                        <a:t>Число пациентов с впервые в жизни установленным диагнозом</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2218630787"/>
                  </a:ext>
                </a:extLst>
              </a:tr>
              <a:tr h="200176">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rowSpan="2">
                  <a:txBody>
                    <a:bodyPr/>
                    <a:lstStyle/>
                    <a:p>
                      <a:pPr algn="ctr"/>
                      <a:r>
                        <a:rPr lang="ru-RU" sz="1400" dirty="0">
                          <a:effectLst/>
                          <a:latin typeface="Times New Roman" panose="02020603050405020304" pitchFamily="18" charset="0"/>
                          <a:cs typeface="Times New Roman" panose="02020603050405020304" pitchFamily="18" charset="0"/>
                        </a:rPr>
                        <a:t>Всего</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gridSpan="13">
                  <a:txBody>
                    <a:bodyPr/>
                    <a:lstStyle/>
                    <a:p>
                      <a:pPr algn="ctr"/>
                      <a:r>
                        <a:rPr lang="ru-RU" sz="1400" dirty="0">
                          <a:effectLst/>
                          <a:latin typeface="Times New Roman" panose="02020603050405020304" pitchFamily="18" charset="0"/>
                          <a:cs typeface="Times New Roman" panose="02020603050405020304" pitchFamily="18" charset="0"/>
                        </a:rPr>
                        <a:t>в  том  числе  в  возрасте</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432995764"/>
                  </a:ext>
                </a:extLst>
              </a:tr>
              <a:tr h="1409026">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1400" dirty="0">
                          <a:effectLst/>
                          <a:latin typeface="Times New Roman" panose="02020603050405020304" pitchFamily="18" charset="0"/>
                          <a:cs typeface="Times New Roman" panose="02020603050405020304" pitchFamily="18" charset="0"/>
                        </a:rPr>
                        <a:t>до 1</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года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27" marR="7427"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1</a:t>
                      </a:r>
                      <a:r>
                        <a:rPr lang="ru-RU"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ru-RU" sz="1400" dirty="0">
                          <a:effectLst/>
                          <a:latin typeface="Times New Roman" panose="02020603050405020304" pitchFamily="18" charset="0"/>
                          <a:cs typeface="Times New Roman" panose="02020603050405020304" pitchFamily="18" charset="0"/>
                        </a:rPr>
                        <a:t>2</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года</a:t>
                      </a:r>
                      <a:endParaRPr lang="ru-RU" sz="1400" dirty="0">
                        <a:latin typeface="Times New Roman" panose="02020603050405020304" pitchFamily="18" charset="0"/>
                        <a:cs typeface="Times New Roman" panose="02020603050405020304" pitchFamily="18" charset="0"/>
                      </a:endParaRPr>
                    </a:p>
                  </a:txBody>
                  <a:tcPr marL="7427" marR="7427"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3</a:t>
                      </a:r>
                      <a:r>
                        <a:rPr lang="ru-RU"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ru-RU" sz="1400" dirty="0">
                          <a:effectLst/>
                          <a:latin typeface="Times New Roman" panose="02020603050405020304" pitchFamily="18" charset="0"/>
                          <a:cs typeface="Times New Roman" panose="02020603050405020304" pitchFamily="18" charset="0"/>
                        </a:rPr>
                        <a:t>4</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года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27" marR="7427"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5</a:t>
                      </a:r>
                      <a:r>
                        <a:rPr lang="ru-RU"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ru-RU" sz="1400" dirty="0">
                          <a:effectLst/>
                          <a:latin typeface="Times New Roman" panose="02020603050405020304" pitchFamily="18" charset="0"/>
                          <a:cs typeface="Times New Roman" panose="02020603050405020304" pitchFamily="18" charset="0"/>
                        </a:rPr>
                        <a:t>9</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лет</a:t>
                      </a:r>
                      <a:endParaRPr lang="ru-RU" sz="1400" dirty="0">
                        <a:latin typeface="Times New Roman" panose="02020603050405020304" pitchFamily="18" charset="0"/>
                        <a:cs typeface="Times New Roman" panose="02020603050405020304" pitchFamily="18" charset="0"/>
                      </a:endParaRPr>
                    </a:p>
                  </a:txBody>
                  <a:tcPr marL="7427" marR="7427"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10</a:t>
                      </a:r>
                      <a:r>
                        <a:rPr lang="ru-RU"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ru-RU" sz="1400" dirty="0">
                          <a:effectLst/>
                          <a:latin typeface="Times New Roman" panose="02020603050405020304" pitchFamily="18" charset="0"/>
                          <a:cs typeface="Times New Roman" panose="02020603050405020304" pitchFamily="18" charset="0"/>
                        </a:rPr>
                        <a:t>14</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лет</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27" marR="7427"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15</a:t>
                      </a:r>
                      <a:r>
                        <a:rPr lang="ru-RU" sz="1400" dirty="0">
                          <a:effectLst/>
                          <a:latin typeface="Times New Roman" panose="02020603050405020304" pitchFamily="18" charset="0"/>
                          <a:cs typeface="Times New Roman" panose="02020603050405020304" pitchFamily="18" charset="0"/>
                          <a:sym typeface="Symbol" panose="05050102010706020507" pitchFamily="18" charset="2"/>
                        </a:rPr>
                        <a:t></a:t>
                      </a:r>
                      <a:r>
                        <a:rPr lang="ru-RU" sz="1400" dirty="0">
                          <a:effectLst/>
                          <a:latin typeface="Times New Roman" panose="02020603050405020304" pitchFamily="18" charset="0"/>
                          <a:cs typeface="Times New Roman" panose="02020603050405020304" pitchFamily="18" charset="0"/>
                        </a:rPr>
                        <a:t>17</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лет</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27" marR="7427"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18–24</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года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27" marR="7427"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25–34</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года</a:t>
                      </a:r>
                      <a:endParaRPr lang="ru-RU" sz="1400" dirty="0">
                        <a:latin typeface="Times New Roman" panose="02020603050405020304" pitchFamily="18" charset="0"/>
                        <a:cs typeface="Times New Roman" panose="02020603050405020304" pitchFamily="18" charset="0"/>
                      </a:endParaRPr>
                    </a:p>
                  </a:txBody>
                  <a:tcPr marL="7427" marR="7427"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35–44</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года</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27" marR="7427"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45–49</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лет</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7427" marR="7427"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50–59</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лет</a:t>
                      </a:r>
                      <a:endParaRPr lang="ru-RU" sz="1400" dirty="0">
                        <a:latin typeface="Times New Roman" panose="02020603050405020304" pitchFamily="18" charset="0"/>
                        <a:cs typeface="Times New Roman" panose="02020603050405020304" pitchFamily="18" charset="0"/>
                      </a:endParaRPr>
                    </a:p>
                  </a:txBody>
                  <a:tcPr marL="7427" marR="7427"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60 лет</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и</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старше</a:t>
                      </a:r>
                      <a:endParaRPr lang="ru-RU" sz="1400" dirty="0">
                        <a:latin typeface="Times New Roman" panose="02020603050405020304" pitchFamily="18" charset="0"/>
                        <a:cs typeface="Times New Roman" panose="02020603050405020304" pitchFamily="18" charset="0"/>
                      </a:endParaRPr>
                    </a:p>
                  </a:txBody>
                  <a:tcPr marL="7427" marR="7427" marT="0" marB="0" anchor="ctr"/>
                </a:tc>
                <a:tc>
                  <a:txBody>
                    <a:bodyPr/>
                    <a:lstStyle/>
                    <a:p>
                      <a:r>
                        <a:rPr lang="ru-RU" sz="1400" dirty="0">
                          <a:effectLst/>
                        </a:rPr>
                        <a:t> </a:t>
                      </a:r>
                      <a:endParaRPr lang="ru-RU" sz="14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3885213491"/>
                  </a:ext>
                </a:extLst>
              </a:tr>
              <a:tr h="200176">
                <a:tc>
                  <a:txBody>
                    <a:bodyPr/>
                    <a:lstStyle/>
                    <a:p>
                      <a:pPr algn="ctr"/>
                      <a:r>
                        <a:rPr lang="ru-RU" sz="1400">
                          <a:effectLst/>
                          <a:latin typeface="Times New Roman" panose="02020603050405020304" pitchFamily="18" charset="0"/>
                          <a:cs typeface="Times New Roman" panose="02020603050405020304" pitchFamily="18" charset="0"/>
                        </a:rPr>
                        <a:t>1</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2</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3</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4</a:t>
                      </a:r>
                      <a:endParaRPr lang="ru-RU" sz="1400" dirty="0">
                        <a:latin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5</a:t>
                      </a:r>
                      <a:endParaRPr lang="ru-RU" sz="1400" dirty="0">
                        <a:latin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6</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7</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8</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9</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10</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11</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12</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13</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14</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15</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16</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17</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rPr>
                        <a:t> </a:t>
                      </a:r>
                      <a:endParaRPr lang="ru-RU" sz="14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2759822961"/>
                  </a:ext>
                </a:extLst>
              </a:tr>
              <a:tr h="200176">
                <a:tc rowSpan="3">
                  <a:txBody>
                    <a:bodyPr/>
                    <a:lstStyle/>
                    <a:p>
                      <a:r>
                        <a:rPr lang="ru-RU" sz="1400" dirty="0">
                          <a:effectLst/>
                          <a:latin typeface="Times New Roman" panose="02020603050405020304" pitchFamily="18" charset="0"/>
                          <a:cs typeface="Times New Roman" panose="02020603050405020304" pitchFamily="18" charset="0"/>
                        </a:rPr>
                        <a:t>Зарегистрировано пациентов</a:t>
                      </a:r>
                      <a:br>
                        <a:rPr lang="ru-RU" sz="1400" dirty="0">
                          <a:effectLst/>
                          <a:latin typeface="Times New Roman" panose="02020603050405020304" pitchFamily="18" charset="0"/>
                          <a:cs typeface="Times New Roman" panose="02020603050405020304" pitchFamily="18" charset="0"/>
                        </a:rPr>
                      </a:br>
                      <a:r>
                        <a:rPr lang="ru-RU" sz="1400" dirty="0">
                          <a:effectLst/>
                          <a:latin typeface="Times New Roman" panose="02020603050405020304" pitchFamily="18" charset="0"/>
                          <a:cs typeface="Times New Roman" panose="02020603050405020304" pitchFamily="18" charset="0"/>
                        </a:rPr>
                        <a:t>с болезнью, вызванной ВИЧ, всего</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tc>
                <a:tc rowSpan="2">
                  <a:txBody>
                    <a:bodyPr/>
                    <a:lstStyle/>
                    <a:p>
                      <a:pPr algn="ctr"/>
                      <a:r>
                        <a:rPr lang="ru-RU" sz="1400">
                          <a:effectLst/>
                          <a:latin typeface="Times New Roman" panose="02020603050405020304" pitchFamily="18" charset="0"/>
                          <a:cs typeface="Times New Roman" panose="02020603050405020304" pitchFamily="18" charset="0"/>
                        </a:rPr>
                        <a:t>М</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a:effectLst/>
                          <a:latin typeface="Times New Roman" panose="02020603050405020304" pitchFamily="18" charset="0"/>
                          <a:cs typeface="Times New Roman" panose="02020603050405020304" pitchFamily="18" charset="0"/>
                        </a:rPr>
                        <a:t>1</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3">
                  <a:txBody>
                    <a:bodyPr/>
                    <a:lstStyle/>
                    <a:p>
                      <a:pPr algn="ctr"/>
                      <a:r>
                        <a:rPr lang="ru-RU" sz="1400">
                          <a:effectLst/>
                          <a:latin typeface="Times New Roman" panose="02020603050405020304" pitchFamily="18" charset="0"/>
                          <a:cs typeface="Times New Roman" panose="02020603050405020304" pitchFamily="18" charset="0"/>
                        </a:rPr>
                        <a:t>В20-В24</a:t>
                      </a:r>
                      <a:endParaRPr lang="ru-RU" sz="1400">
                        <a:latin typeface="Times New Roman" panose="02020603050405020304" pitchFamily="18" charset="0"/>
                        <a:cs typeface="Times New Roman" panose="02020603050405020304" pitchFamily="18" charset="0"/>
                      </a:endParaRPr>
                    </a:p>
                  </a:txBody>
                  <a:tcPr marL="28645" marR="28645" marT="0" marB="0" anchor="ctr"/>
                </a:tc>
                <a:tc>
                  <a:txBody>
                    <a:bodyPr/>
                    <a:lstStyle/>
                    <a:p>
                      <a:r>
                        <a:rPr lang="ru-RU" sz="1400">
                          <a:effectLst/>
                          <a:latin typeface="Times New Roman" panose="02020603050405020304" pitchFamily="18" charset="0"/>
                          <a:cs typeface="Times New Roman" panose="02020603050405020304" pitchFamily="18" charset="0"/>
                        </a:rPr>
                        <a:t> </a:t>
                      </a:r>
                      <a:endParaRPr lang="ru-RU" sz="1400">
                        <a:latin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r>
                        <a:rPr lang="ru-RU" sz="1400">
                          <a:effectLst/>
                        </a:rPr>
                        <a:t> </a:t>
                      </a:r>
                      <a:endParaRPr lang="ru-RU" sz="140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245739526"/>
                  </a:ext>
                </a:extLst>
              </a:tr>
              <a:tr h="170989">
                <a:tc vMerge="1">
                  <a:txBody>
                    <a:bodyPr/>
                    <a:lstStyle/>
                    <a:p>
                      <a:endParaRPr lang="ru-RU"/>
                    </a:p>
                  </a:txBody>
                  <a:tcPr/>
                </a:tc>
                <a:tc vMerge="1">
                  <a:txBody>
                    <a:bodyPr/>
                    <a:lstStyle/>
                    <a:p>
                      <a:pPr algn="ctr"/>
                      <a:r>
                        <a:rPr lang="ru-RU" sz="1400">
                          <a:effectLst/>
                          <a:latin typeface="Times New Roman" panose="02020603050405020304" pitchFamily="18" charset="0"/>
                          <a:cs typeface="Times New Roman" panose="02020603050405020304" pitchFamily="18" charset="0"/>
                        </a:rPr>
                        <a:t>Ж</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r>
                        <a:rPr lang="ru-RU" sz="1400">
                          <a:effectLst/>
                          <a:latin typeface="Times New Roman" panose="02020603050405020304" pitchFamily="18" charset="0"/>
                          <a:cs typeface="Times New Roman" panose="02020603050405020304" pitchFamily="18" charset="0"/>
                        </a:rPr>
                        <a:t>2</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endParaRPr lang="ru-RU"/>
                    </a:p>
                  </a:txBody>
                  <a:tcPr/>
                </a:tc>
                <a:tc rowSpan="2">
                  <a:txBody>
                    <a:bodyPr/>
                    <a:lstStyle/>
                    <a:p>
                      <a:r>
                        <a:rPr lang="ru-RU" sz="1400">
                          <a:effectLst/>
                          <a:latin typeface="Times New Roman" panose="02020603050405020304" pitchFamily="18" charset="0"/>
                          <a:cs typeface="Times New Roman" panose="02020603050405020304" pitchFamily="18" charset="0"/>
                        </a:rPr>
                        <a:t> </a:t>
                      </a:r>
                      <a:endParaRPr lang="ru-RU" sz="1400">
                        <a:latin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r>
                        <a:rPr lang="ru-RU" sz="1400" dirty="0">
                          <a:effectLst/>
                        </a:rPr>
                        <a:t> </a:t>
                      </a:r>
                      <a:endParaRPr lang="ru-RU" sz="14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2670410462"/>
                  </a:ext>
                </a:extLst>
              </a:tr>
              <a:tr h="629717">
                <a:tc vMerge="1">
                  <a:txBody>
                    <a:bodyPr/>
                    <a:lstStyle/>
                    <a:p>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tc>
                <a:tc>
                  <a:txBody>
                    <a:bodyPr/>
                    <a:lstStyle/>
                    <a:p>
                      <a:pPr algn="ctr"/>
                      <a:r>
                        <a:rPr lang="ru-RU" sz="1400">
                          <a:effectLst/>
                          <a:latin typeface="Times New Roman" panose="02020603050405020304" pitchFamily="18" charset="0"/>
                          <a:cs typeface="Times New Roman" panose="02020603050405020304" pitchFamily="18" charset="0"/>
                        </a:rPr>
                        <a:t>Ж</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2</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a:latin typeface="Times New Roman" panose="02020603050405020304" pitchFamily="18" charset="0"/>
                        <a:cs typeface="Times New Roman" panose="02020603050405020304" pitchFamily="18" charset="0"/>
                      </a:endParaRPr>
                    </a:p>
                  </a:txBody>
                  <a:tcPr marL="28645" marR="28645" marT="0" marB="0" anchor="ctr"/>
                </a:tc>
                <a:tc vMerge="1">
                  <a:txBody>
                    <a:bodyPr/>
                    <a:lstStyle/>
                    <a:p>
                      <a:endParaRPr lang="ru-RU" sz="1400">
                        <a:latin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endParaRPr lang="ru-RU" sz="14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2398390601"/>
                  </a:ext>
                </a:extLst>
              </a:tr>
              <a:tr h="200176">
                <a:tc rowSpan="3">
                  <a:txBody>
                    <a:bodyPr/>
                    <a:lstStyle/>
                    <a:p>
                      <a:pPr marL="90170" indent="-90170"/>
                      <a:r>
                        <a:rPr lang="ru-RU" sz="1400" dirty="0">
                          <a:effectLst/>
                          <a:latin typeface="Times New Roman" panose="02020603050405020304" pitchFamily="18" charset="0"/>
                          <a:cs typeface="Times New Roman" panose="02020603050405020304" pitchFamily="18" charset="0"/>
                        </a:rPr>
                        <a:t> проявляющейся в виде</a:t>
                      </a:r>
                    </a:p>
                    <a:p>
                      <a:pPr marL="90170" indent="-90170"/>
                      <a:r>
                        <a:rPr lang="ru-RU" sz="1400" dirty="0">
                          <a:effectLst/>
                          <a:latin typeface="Times New Roman" panose="02020603050405020304" pitchFamily="18" charset="0"/>
                          <a:cs typeface="Times New Roman" panose="02020603050405020304" pitchFamily="18" charset="0"/>
                        </a:rPr>
                        <a:t> злокачественных</a:t>
                      </a:r>
                    </a:p>
                    <a:p>
                      <a:pPr marL="90170" indent="-90170"/>
                      <a:r>
                        <a:rPr lang="ru-RU" sz="1400" dirty="0">
                          <a:effectLst/>
                          <a:latin typeface="Times New Roman" panose="02020603050405020304" pitchFamily="18" charset="0"/>
                          <a:cs typeface="Times New Roman" panose="02020603050405020304" pitchFamily="18" charset="0"/>
                        </a:rPr>
                        <a:t> новообразований</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tc>
                <a:tc rowSpan="2">
                  <a:txBody>
                    <a:bodyPr/>
                    <a:lstStyle/>
                    <a:p>
                      <a:pPr algn="ctr"/>
                      <a:r>
                        <a:rPr lang="ru-RU" sz="1400">
                          <a:effectLst/>
                          <a:latin typeface="Times New Roman" panose="02020603050405020304" pitchFamily="18" charset="0"/>
                          <a:cs typeface="Times New Roman" panose="02020603050405020304" pitchFamily="18" charset="0"/>
                        </a:rPr>
                        <a:t>М</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a:effectLst/>
                          <a:latin typeface="Times New Roman" panose="02020603050405020304" pitchFamily="18" charset="0"/>
                          <a:cs typeface="Times New Roman" panose="02020603050405020304" pitchFamily="18" charset="0"/>
                        </a:rPr>
                        <a:t>15</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3">
                  <a:txBody>
                    <a:bodyPr/>
                    <a:lstStyle/>
                    <a:p>
                      <a:pPr algn="ctr"/>
                      <a:r>
                        <a:rPr lang="ru-RU" sz="1400">
                          <a:effectLst/>
                          <a:latin typeface="Times New Roman" panose="02020603050405020304" pitchFamily="18" charset="0"/>
                          <a:cs typeface="Times New Roman" panose="02020603050405020304" pitchFamily="18" charset="0"/>
                        </a:rPr>
                        <a:t>В21</a:t>
                      </a:r>
                      <a:endParaRPr lang="ru-RU" sz="1400">
                        <a:latin typeface="Times New Roman" panose="02020603050405020304" pitchFamily="18" charset="0"/>
                        <a:cs typeface="Times New Roman" panose="02020603050405020304" pitchFamily="18" charset="0"/>
                      </a:endParaRPr>
                    </a:p>
                  </a:txBody>
                  <a:tcPr marL="28645" marR="28645" marT="0" marB="0" anchor="ctr"/>
                </a:tc>
                <a:tc>
                  <a:txBody>
                    <a:bodyPr/>
                    <a:lstStyle/>
                    <a:p>
                      <a:r>
                        <a:rPr lang="ru-RU" sz="1400" dirty="0">
                          <a:effectLst/>
                          <a:latin typeface="Times New Roman" panose="02020603050405020304" pitchFamily="18" charset="0"/>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r>
                        <a:rPr lang="ru-RU" sz="1400" dirty="0">
                          <a:effectLst/>
                        </a:rPr>
                        <a:t> </a:t>
                      </a:r>
                      <a:endParaRPr lang="ru-RU" sz="14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140950174"/>
                  </a:ext>
                </a:extLst>
              </a:tr>
              <a:tr h="146737">
                <a:tc vMerge="1">
                  <a:txBody>
                    <a:bodyPr/>
                    <a:lstStyle/>
                    <a:p>
                      <a:endParaRPr lang="ru-RU"/>
                    </a:p>
                  </a:txBody>
                  <a:tcPr/>
                </a:tc>
                <a:tc vMerge="1">
                  <a:txBody>
                    <a:bodyPr/>
                    <a:lstStyle/>
                    <a:p>
                      <a:pPr algn="ctr"/>
                      <a:r>
                        <a:rPr lang="ru-RU" sz="1400" dirty="0">
                          <a:effectLst/>
                          <a:latin typeface="Times New Roman" panose="02020603050405020304" pitchFamily="18" charset="0"/>
                          <a:cs typeface="Times New Roman" panose="02020603050405020304" pitchFamily="18" charset="0"/>
                        </a:rPr>
                        <a:t>Ж</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r>
                        <a:rPr lang="ru-RU" sz="1400" dirty="0">
                          <a:effectLst/>
                          <a:latin typeface="Times New Roman" panose="02020603050405020304" pitchFamily="18" charset="0"/>
                          <a:cs typeface="Times New Roman" panose="02020603050405020304" pitchFamily="18" charset="0"/>
                        </a:rPr>
                        <a:t>16</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endParaRPr lang="ru-RU"/>
                    </a:p>
                  </a:txBody>
                  <a:tcPr/>
                </a:tc>
                <a:tc rowSpan="2">
                  <a:txBody>
                    <a:bodyPr/>
                    <a:lstStyle/>
                    <a:p>
                      <a:r>
                        <a:rPr lang="ru-RU" sz="1400" dirty="0">
                          <a:effectLst/>
                          <a:latin typeface="Times New Roman" panose="02020603050405020304" pitchFamily="18" charset="0"/>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r>
                        <a:rPr lang="ru-RU" sz="1400" dirty="0">
                          <a:effectLst/>
                        </a:rPr>
                        <a:t> </a:t>
                      </a:r>
                      <a:endParaRPr lang="ru-RU" sz="14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410357350"/>
                  </a:ext>
                </a:extLst>
              </a:tr>
              <a:tr h="493343">
                <a:tc vMerge="1">
                  <a:txBody>
                    <a:bodyPr/>
                    <a:lstStyle/>
                    <a:p>
                      <a:pPr marL="90170" indent="-90170"/>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tc>
                <a:tc>
                  <a:txBody>
                    <a:bodyPr/>
                    <a:lstStyle/>
                    <a:p>
                      <a:pPr algn="ctr"/>
                      <a:r>
                        <a:rPr lang="ru-RU" sz="1400">
                          <a:effectLst/>
                          <a:latin typeface="Times New Roman" panose="02020603050405020304" pitchFamily="18" charset="0"/>
                          <a:cs typeface="Times New Roman" panose="02020603050405020304" pitchFamily="18" charset="0"/>
                        </a:rPr>
                        <a:t>Ж</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16</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a:latin typeface="Times New Roman" panose="02020603050405020304" pitchFamily="18" charset="0"/>
                        <a:cs typeface="Times New Roman" panose="02020603050405020304" pitchFamily="18" charset="0"/>
                      </a:endParaRPr>
                    </a:p>
                  </a:txBody>
                  <a:tcPr marL="28645" marR="28645" marT="0" marB="0" anchor="ctr"/>
                </a:tc>
                <a:tc vMerge="1">
                  <a:txBody>
                    <a:bodyPr/>
                    <a:lstStyle/>
                    <a:p>
                      <a:endParaRPr lang="ru-RU" sz="1400" dirty="0">
                        <a:latin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pPr algn="ct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endParaRPr lang="ru-RU" sz="14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3425477955"/>
                  </a:ext>
                </a:extLst>
              </a:tr>
              <a:tr h="200176">
                <a:tc rowSpan="2">
                  <a:txBody>
                    <a:bodyPr/>
                    <a:lstStyle/>
                    <a:p>
                      <a:r>
                        <a:rPr lang="ru-RU" sz="1400">
                          <a:effectLst/>
                          <a:latin typeface="Times New Roman" panose="02020603050405020304" pitchFamily="18" charset="0"/>
                          <a:cs typeface="Times New Roman" panose="02020603050405020304" pitchFamily="18" charset="0"/>
                        </a:rPr>
                        <a:t>     с проявлениями лимфомы</a:t>
                      </a:r>
                    </a:p>
                    <a:p>
                      <a:r>
                        <a:rPr lang="ru-RU" sz="1400">
                          <a:effectLst/>
                          <a:latin typeface="Times New Roman" panose="02020603050405020304" pitchFamily="18" charset="0"/>
                          <a:cs typeface="Times New Roman" panose="02020603050405020304" pitchFamily="18" charset="0"/>
                        </a:rPr>
                        <a:t>     Беркитта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М</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19</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rowSpan="2">
                  <a:txBody>
                    <a:bodyPr/>
                    <a:lstStyle/>
                    <a:p>
                      <a:pPr algn="ctr"/>
                      <a:r>
                        <a:rPr lang="ru-RU" sz="1400">
                          <a:effectLst/>
                          <a:latin typeface="Times New Roman" panose="02020603050405020304" pitchFamily="18" charset="0"/>
                          <a:cs typeface="Times New Roman" panose="02020603050405020304" pitchFamily="18" charset="0"/>
                        </a:rPr>
                        <a:t>    В21.1</a:t>
                      </a:r>
                      <a:endParaRPr lang="ru-RU" sz="1400">
                        <a:latin typeface="Times New Roman" panose="02020603050405020304" pitchFamily="18" charset="0"/>
                        <a:cs typeface="Times New Roman" panose="02020603050405020304" pitchFamily="18" charset="0"/>
                      </a:endParaRPr>
                    </a:p>
                  </a:txBody>
                  <a:tcPr marL="28645" marR="28645" marT="0" marB="0" anchor="ctr"/>
                </a:tc>
                <a:tc>
                  <a:txBody>
                    <a:bodyPr/>
                    <a:lstStyle/>
                    <a:p>
                      <a:r>
                        <a:rPr lang="ru-RU" sz="1400">
                          <a:effectLst/>
                          <a:latin typeface="Times New Roman" panose="02020603050405020304" pitchFamily="18" charset="0"/>
                          <a:cs typeface="Times New Roman" panose="02020603050405020304" pitchFamily="18" charset="0"/>
                        </a:rPr>
                        <a:t> </a:t>
                      </a:r>
                      <a:endParaRPr lang="ru-RU" sz="1400">
                        <a:latin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r>
                        <a:rPr lang="ru-RU" sz="1400" dirty="0">
                          <a:effectLst/>
                        </a:rPr>
                        <a:t> </a:t>
                      </a:r>
                      <a:endParaRPr lang="ru-RU" sz="14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1694334611"/>
                  </a:ext>
                </a:extLst>
              </a:tr>
              <a:tr h="400353">
                <a:tc vMerge="1">
                  <a:txBody>
                    <a:bodyPr/>
                    <a:lstStyle/>
                    <a:p>
                      <a:endParaRPr lang="ru-RU"/>
                    </a:p>
                  </a:txBody>
                  <a:tcPr/>
                </a:tc>
                <a:tc>
                  <a:txBody>
                    <a:bodyPr/>
                    <a:lstStyle/>
                    <a:p>
                      <a:pPr algn="ctr"/>
                      <a:r>
                        <a:rPr lang="ru-RU" sz="1400">
                          <a:effectLst/>
                          <a:latin typeface="Times New Roman" panose="02020603050405020304" pitchFamily="18" charset="0"/>
                          <a:cs typeface="Times New Roman" panose="02020603050405020304" pitchFamily="18" charset="0"/>
                        </a:rPr>
                        <a:t>Ж</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20</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vMerge="1">
                  <a:txBody>
                    <a:bodyPr/>
                    <a:lstStyle/>
                    <a:p>
                      <a:endParaRPr lang="ru-RU"/>
                    </a:p>
                  </a:txBody>
                  <a:tcPr/>
                </a:tc>
                <a:tc>
                  <a:txBody>
                    <a:bodyPr/>
                    <a:lstStyle/>
                    <a:p>
                      <a:r>
                        <a:rPr lang="ru-RU" sz="1400">
                          <a:effectLst/>
                          <a:latin typeface="Times New Roman" panose="02020603050405020304" pitchFamily="18" charset="0"/>
                          <a:cs typeface="Times New Roman" panose="02020603050405020304" pitchFamily="18" charset="0"/>
                        </a:rPr>
                        <a:t> </a:t>
                      </a:r>
                      <a:endParaRPr lang="ru-RU" sz="1400">
                        <a:latin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r>
                        <a:rPr lang="ru-RU" sz="1400" dirty="0">
                          <a:effectLst/>
                        </a:rPr>
                        <a:t> </a:t>
                      </a:r>
                      <a:endParaRPr lang="ru-RU" sz="14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376597173"/>
                  </a:ext>
                </a:extLst>
              </a:tr>
              <a:tr h="800706">
                <a:tc>
                  <a:txBody>
                    <a:bodyPr/>
                    <a:lstStyle/>
                    <a:p>
                      <a:r>
                        <a:rPr lang="ru-RU" sz="1400" dirty="0">
                          <a:effectLst/>
                          <a:latin typeface="Times New Roman" panose="02020603050405020304" pitchFamily="18" charset="0"/>
                          <a:cs typeface="Times New Roman" panose="02020603050405020304" pitchFamily="18" charset="0"/>
                        </a:rPr>
                        <a:t>     с проявлениями других</a:t>
                      </a:r>
                    </a:p>
                    <a:p>
                      <a:r>
                        <a:rPr lang="ru-RU" sz="1400" dirty="0">
                          <a:effectLst/>
                          <a:latin typeface="Times New Roman" panose="02020603050405020304" pitchFamily="18" charset="0"/>
                          <a:cs typeface="Times New Roman" panose="02020603050405020304" pitchFamily="18" charset="0"/>
                        </a:rPr>
                        <a:t>     </a:t>
                      </a:r>
                      <a:r>
                        <a:rPr lang="ru-RU" sz="1400" dirty="0" err="1">
                          <a:effectLst/>
                          <a:latin typeface="Times New Roman" panose="02020603050405020304" pitchFamily="18" charset="0"/>
                          <a:cs typeface="Times New Roman" panose="02020603050405020304" pitchFamily="18" charset="0"/>
                        </a:rPr>
                        <a:t>неходжкинских</a:t>
                      </a:r>
                      <a:r>
                        <a:rPr lang="ru-RU" sz="1400" dirty="0">
                          <a:effectLst/>
                          <a:latin typeface="Times New Roman" panose="02020603050405020304" pitchFamily="18" charset="0"/>
                          <a:cs typeface="Times New Roman" panose="02020603050405020304" pitchFamily="18" charset="0"/>
                        </a:rPr>
                        <a:t> лимфом</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М</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21</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В21.2</a:t>
                      </a:r>
                      <a:endParaRPr lang="ru-RU" sz="1400" dirty="0">
                        <a:latin typeface="Times New Roman" panose="02020603050405020304" pitchFamily="18" charset="0"/>
                        <a:cs typeface="Times New Roman" panose="02020603050405020304" pitchFamily="18" charset="0"/>
                      </a:endParaRPr>
                    </a:p>
                  </a:txBody>
                  <a:tcPr marL="28645" marR="28645" marT="0" marB="0" anchor="ctr"/>
                </a:tc>
                <a:tc>
                  <a:txBody>
                    <a:bodyPr/>
                    <a:lstStyle/>
                    <a:p>
                      <a:r>
                        <a:rPr lang="ru-RU" sz="1400" dirty="0">
                          <a:effectLst/>
                          <a:latin typeface="Times New Roman" panose="02020603050405020304" pitchFamily="18" charset="0"/>
                          <a:cs typeface="Times New Roman" panose="02020603050405020304" pitchFamily="18" charset="0"/>
                        </a:rPr>
                        <a:t> </a:t>
                      </a:r>
                      <a:endParaRPr lang="ru-RU" sz="1400" dirty="0">
                        <a:latin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a:effectLst/>
                          <a:latin typeface="Times New Roman" panose="02020603050405020304" pitchFamily="18" charset="0"/>
                          <a:cs typeface="Times New Roman" panose="02020603050405020304" pitchFamily="18" charset="0"/>
                        </a:rPr>
                        <a:t> </a:t>
                      </a:r>
                      <a:endParaRPr lang="ru-RU" sz="14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pPr algn="ctr"/>
                      <a:r>
                        <a:rPr lang="ru-RU" sz="1400" dirty="0">
                          <a:effectLst/>
                          <a:latin typeface="Times New Roman" panose="02020603050405020304" pitchFamily="18" charset="0"/>
                          <a:cs typeface="Times New Roman" panose="02020603050405020304" pitchFamily="18" charset="0"/>
                        </a:rPr>
                        <a:t> </a:t>
                      </a:r>
                      <a:endParaRPr lang="ru-RU" sz="14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28645" marR="28645" marT="0" marB="0" anchor="ctr"/>
                </a:tc>
                <a:tc>
                  <a:txBody>
                    <a:bodyPr/>
                    <a:lstStyle/>
                    <a:p>
                      <a:r>
                        <a:rPr lang="ru-RU" sz="1400" dirty="0">
                          <a:effectLst/>
                        </a:rPr>
                        <a:t> </a:t>
                      </a:r>
                      <a:endParaRPr lang="ru-RU" sz="1400" dirty="0">
                        <a:effectLst/>
                        <a:latin typeface="Times New Roman" panose="02020603050405020304" pitchFamily="18" charset="0"/>
                        <a:ea typeface="Times New Roman" panose="02020603050405020304" pitchFamily="18" charset="0"/>
                      </a:endParaRPr>
                    </a:p>
                  </a:txBody>
                  <a:tcPr marL="0" marR="0" marT="0" marB="0" anchor="ctr"/>
                </a:tc>
                <a:extLst>
                  <a:ext uri="{0D108BD9-81ED-4DB2-BD59-A6C34878D82A}">
                    <a16:rowId xmlns:a16="http://schemas.microsoft.com/office/drawing/2014/main" val="3254515332"/>
                  </a:ext>
                </a:extLst>
              </a:tr>
            </a:tbl>
          </a:graphicData>
        </a:graphic>
      </p:graphicFrame>
    </p:spTree>
    <p:extLst>
      <p:ext uri="{BB962C8B-B14F-4D97-AF65-F5344CB8AC3E}">
        <p14:creationId xmlns:p14="http://schemas.microsoft.com/office/powerpoint/2010/main" val="22006625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14DE301-1E6D-49CE-B247-F9A30511FBFC}"/>
              </a:ext>
            </a:extLst>
          </p:cNvPr>
          <p:cNvSpPr>
            <a:spLocks noGrp="1"/>
          </p:cNvSpPr>
          <p:nvPr>
            <p:ph type="title"/>
          </p:nvPr>
        </p:nvSpPr>
        <p:spPr>
          <a:xfrm>
            <a:off x="838200" y="235311"/>
            <a:ext cx="10515600" cy="695132"/>
          </a:xfrm>
        </p:spPr>
        <p:txBody>
          <a:bodyPr>
            <a:normAutofit/>
          </a:bodyPr>
          <a:lstStyle/>
          <a:p>
            <a:r>
              <a:rPr lang="ru-RU" sz="2400" dirty="0">
                <a:latin typeface="Times New Roman" panose="02020603050405020304" pitchFamily="18" charset="0"/>
                <a:cs typeface="Times New Roman" panose="02020603050405020304" pitchFamily="18" charset="0"/>
              </a:rPr>
              <a:t>Таблица 1000</a:t>
            </a:r>
          </a:p>
        </p:txBody>
      </p:sp>
      <p:graphicFrame>
        <p:nvGraphicFramePr>
          <p:cNvPr id="4" name="Таблица 3">
            <a:extLst>
              <a:ext uri="{FF2B5EF4-FFF2-40B4-BE49-F238E27FC236}">
                <a16:creationId xmlns:a16="http://schemas.microsoft.com/office/drawing/2014/main" id="{DD152337-0C6E-467F-8A45-0E35863D3A65}"/>
              </a:ext>
            </a:extLst>
          </p:cNvPr>
          <p:cNvGraphicFramePr>
            <a:graphicFrameLocks noGrp="1"/>
          </p:cNvGraphicFramePr>
          <p:nvPr/>
        </p:nvGraphicFramePr>
        <p:xfrm>
          <a:off x="764006" y="1138989"/>
          <a:ext cx="10663987" cy="5293897"/>
        </p:xfrm>
        <a:graphic>
          <a:graphicData uri="http://schemas.openxmlformats.org/drawingml/2006/table">
            <a:tbl>
              <a:tblPr firstRow="1" firstCol="1" bandRow="1"/>
              <a:tblGrid>
                <a:gridCol w="1904791">
                  <a:extLst>
                    <a:ext uri="{9D8B030D-6E8A-4147-A177-3AD203B41FA5}">
                      <a16:colId xmlns:a16="http://schemas.microsoft.com/office/drawing/2014/main" val="304665045"/>
                    </a:ext>
                  </a:extLst>
                </a:gridCol>
                <a:gridCol w="329329">
                  <a:extLst>
                    <a:ext uri="{9D8B030D-6E8A-4147-A177-3AD203B41FA5}">
                      <a16:colId xmlns:a16="http://schemas.microsoft.com/office/drawing/2014/main" val="2499361583"/>
                    </a:ext>
                  </a:extLst>
                </a:gridCol>
                <a:gridCol w="559316">
                  <a:extLst>
                    <a:ext uri="{9D8B030D-6E8A-4147-A177-3AD203B41FA5}">
                      <a16:colId xmlns:a16="http://schemas.microsoft.com/office/drawing/2014/main" val="4246777842"/>
                    </a:ext>
                  </a:extLst>
                </a:gridCol>
                <a:gridCol w="830079">
                  <a:extLst>
                    <a:ext uri="{9D8B030D-6E8A-4147-A177-3AD203B41FA5}">
                      <a16:colId xmlns:a16="http://schemas.microsoft.com/office/drawing/2014/main" val="3413034692"/>
                    </a:ext>
                  </a:extLst>
                </a:gridCol>
                <a:gridCol w="483834">
                  <a:extLst>
                    <a:ext uri="{9D8B030D-6E8A-4147-A177-3AD203B41FA5}">
                      <a16:colId xmlns:a16="http://schemas.microsoft.com/office/drawing/2014/main" val="1333650251"/>
                    </a:ext>
                  </a:extLst>
                </a:gridCol>
                <a:gridCol w="579047">
                  <a:extLst>
                    <a:ext uri="{9D8B030D-6E8A-4147-A177-3AD203B41FA5}">
                      <a16:colId xmlns:a16="http://schemas.microsoft.com/office/drawing/2014/main" val="3215359893"/>
                    </a:ext>
                  </a:extLst>
                </a:gridCol>
                <a:gridCol w="482425">
                  <a:extLst>
                    <a:ext uri="{9D8B030D-6E8A-4147-A177-3AD203B41FA5}">
                      <a16:colId xmlns:a16="http://schemas.microsoft.com/office/drawing/2014/main" val="3636991276"/>
                    </a:ext>
                  </a:extLst>
                </a:gridCol>
                <a:gridCol w="482425">
                  <a:extLst>
                    <a:ext uri="{9D8B030D-6E8A-4147-A177-3AD203B41FA5}">
                      <a16:colId xmlns:a16="http://schemas.microsoft.com/office/drawing/2014/main" val="769558454"/>
                    </a:ext>
                  </a:extLst>
                </a:gridCol>
                <a:gridCol w="578367">
                  <a:extLst>
                    <a:ext uri="{9D8B030D-6E8A-4147-A177-3AD203B41FA5}">
                      <a16:colId xmlns:a16="http://schemas.microsoft.com/office/drawing/2014/main" val="4031309286"/>
                    </a:ext>
                  </a:extLst>
                </a:gridCol>
                <a:gridCol w="579047">
                  <a:extLst>
                    <a:ext uri="{9D8B030D-6E8A-4147-A177-3AD203B41FA5}">
                      <a16:colId xmlns:a16="http://schemas.microsoft.com/office/drawing/2014/main" val="3639266333"/>
                    </a:ext>
                  </a:extLst>
                </a:gridCol>
                <a:gridCol w="579047">
                  <a:extLst>
                    <a:ext uri="{9D8B030D-6E8A-4147-A177-3AD203B41FA5}">
                      <a16:colId xmlns:a16="http://schemas.microsoft.com/office/drawing/2014/main" val="1033448406"/>
                    </a:ext>
                  </a:extLst>
                </a:gridCol>
                <a:gridCol w="575647">
                  <a:extLst>
                    <a:ext uri="{9D8B030D-6E8A-4147-A177-3AD203B41FA5}">
                      <a16:colId xmlns:a16="http://schemas.microsoft.com/office/drawing/2014/main" val="1896670042"/>
                    </a:ext>
                  </a:extLst>
                </a:gridCol>
                <a:gridCol w="534820">
                  <a:extLst>
                    <a:ext uri="{9D8B030D-6E8A-4147-A177-3AD203B41FA5}">
                      <a16:colId xmlns:a16="http://schemas.microsoft.com/office/drawing/2014/main" val="2887962353"/>
                    </a:ext>
                  </a:extLst>
                </a:gridCol>
                <a:gridCol w="534820">
                  <a:extLst>
                    <a:ext uri="{9D8B030D-6E8A-4147-A177-3AD203B41FA5}">
                      <a16:colId xmlns:a16="http://schemas.microsoft.com/office/drawing/2014/main" val="3196475238"/>
                    </a:ext>
                  </a:extLst>
                </a:gridCol>
                <a:gridCol w="482425">
                  <a:extLst>
                    <a:ext uri="{9D8B030D-6E8A-4147-A177-3AD203B41FA5}">
                      <a16:colId xmlns:a16="http://schemas.microsoft.com/office/drawing/2014/main" val="2774384175"/>
                    </a:ext>
                  </a:extLst>
                </a:gridCol>
                <a:gridCol w="574284">
                  <a:extLst>
                    <a:ext uri="{9D8B030D-6E8A-4147-A177-3AD203B41FA5}">
                      <a16:colId xmlns:a16="http://schemas.microsoft.com/office/drawing/2014/main" val="1887539600"/>
                    </a:ext>
                  </a:extLst>
                </a:gridCol>
                <a:gridCol w="574284">
                  <a:extLst>
                    <a:ext uri="{9D8B030D-6E8A-4147-A177-3AD203B41FA5}">
                      <a16:colId xmlns:a16="http://schemas.microsoft.com/office/drawing/2014/main" val="2635844002"/>
                    </a:ext>
                  </a:extLst>
                </a:gridCol>
              </a:tblGrid>
              <a:tr h="185156">
                <a:tc rowSpan="3">
                  <a:txBody>
                    <a:bodyPr/>
                    <a:lstStyle/>
                    <a:p>
                      <a:pPr algn="ctr"/>
                      <a:r>
                        <a:rPr lang="ru-RU" sz="1100">
                          <a:effectLst/>
                          <a:latin typeface="Times New Roman" panose="02020603050405020304" pitchFamily="18" charset="0"/>
                          <a:ea typeface="Times New Roman" panose="02020603050405020304" pitchFamily="18" charset="0"/>
                        </a:rPr>
                        <a:t>Формы ВИЧ-инфекции,</a:t>
                      </a:r>
                      <a:br>
                        <a:rPr lang="ru-RU" sz="1100">
                          <a:effectLst/>
                          <a:latin typeface="Times New Roman" panose="02020603050405020304" pitchFamily="18" charset="0"/>
                          <a:ea typeface="Times New Roman" panose="02020603050405020304" pitchFamily="18" charset="0"/>
                        </a:rPr>
                      </a:br>
                      <a:r>
                        <a:rPr lang="ru-RU" sz="1100">
                          <a:effectLst/>
                          <a:latin typeface="Times New Roman" panose="02020603050405020304" pitchFamily="18" charset="0"/>
                          <a:ea typeface="Times New Roman" panose="02020603050405020304" pitchFamily="18" charset="0"/>
                        </a:rPr>
                        <a:t>контингенты</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71755" marR="71755" algn="ctr">
                        <a:spcAft>
                          <a:spcPts val="0"/>
                        </a:spcAft>
                      </a:pPr>
                      <a:r>
                        <a:rPr lang="ru-RU" sz="1100">
                          <a:effectLst/>
                          <a:latin typeface="Times New Roman" panose="02020603050405020304" pitchFamily="18" charset="0"/>
                          <a:ea typeface="Times New Roman" panose="02020603050405020304" pitchFamily="18" charset="0"/>
                        </a:rPr>
                        <a:t>Пол</a:t>
                      </a:r>
                    </a:p>
                  </a:txBody>
                  <a:tcPr marL="68580" marR="68580"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r>
                        <a:rPr lang="ru-RU" sz="1100">
                          <a:effectLst/>
                          <a:latin typeface="Times New Roman" panose="02020603050405020304" pitchFamily="18" charset="0"/>
                          <a:ea typeface="Times New Roman" panose="02020603050405020304" pitchFamily="18" charset="0"/>
                        </a:rPr>
                        <a:t>№</a:t>
                      </a:r>
                      <a:br>
                        <a:rPr lang="ru-RU" sz="1100">
                          <a:effectLst/>
                          <a:latin typeface="Times New Roman" panose="02020603050405020304" pitchFamily="18" charset="0"/>
                          <a:ea typeface="Times New Roman" panose="02020603050405020304" pitchFamily="18" charset="0"/>
                        </a:rPr>
                      </a:br>
                      <a:r>
                        <a:rPr lang="ru-RU" sz="1100">
                          <a:effectLst/>
                          <a:latin typeface="Times New Roman" panose="02020603050405020304" pitchFamily="18" charset="0"/>
                          <a:ea typeface="Times New Roman" panose="02020603050405020304" pitchFamily="18" charset="0"/>
                        </a:rPr>
                        <a:t>стро-ки</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r>
                        <a:rPr lang="ru-RU" sz="1100">
                          <a:effectLst/>
                          <a:latin typeface="Times New Roman" panose="02020603050405020304" pitchFamily="18" charset="0"/>
                          <a:ea typeface="Times New Roman" panose="02020603050405020304" pitchFamily="18" charset="0"/>
                        </a:rPr>
                        <a:t>Код</a:t>
                      </a:r>
                      <a:br>
                        <a:rPr lang="ru-RU" sz="1100">
                          <a:effectLst/>
                          <a:latin typeface="Times New Roman" panose="02020603050405020304" pitchFamily="18" charset="0"/>
                          <a:ea typeface="Times New Roman" panose="02020603050405020304" pitchFamily="18" charset="0"/>
                        </a:rPr>
                      </a:br>
                      <a:r>
                        <a:rPr lang="ru-RU" sz="1100">
                          <a:effectLst/>
                          <a:latin typeface="Times New Roman" panose="02020603050405020304" pitchFamily="18" charset="0"/>
                          <a:ea typeface="Times New Roman" panose="02020603050405020304" pitchFamily="18" charset="0"/>
                        </a:rPr>
                        <a:t>по МКБ-10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13">
                  <a:txBody>
                    <a:bodyPr/>
                    <a:lstStyle/>
                    <a:p>
                      <a:pPr algn="ctr"/>
                      <a:r>
                        <a:rPr lang="ru-RU" sz="1100">
                          <a:effectLst/>
                          <a:latin typeface="Times New Roman" panose="02020603050405020304" pitchFamily="18" charset="0"/>
                          <a:ea typeface="Times New Roman" panose="02020603050405020304" pitchFamily="18" charset="0"/>
                        </a:rPr>
                        <a:t>Число пациентов с впервые в жизни установленным диагнозом</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2550994849"/>
                  </a:ext>
                </a:extLst>
              </a:tr>
              <a:tr h="185156">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rowSpan="2">
                  <a:txBody>
                    <a:bodyPr/>
                    <a:lstStyle/>
                    <a:p>
                      <a:pPr algn="ctr"/>
                      <a:r>
                        <a:rPr lang="ru-RU" sz="1100">
                          <a:effectLst/>
                          <a:latin typeface="Times New Roman" panose="02020603050405020304" pitchFamily="18" charset="0"/>
                          <a:ea typeface="Times New Roman" panose="02020603050405020304" pitchFamily="18" charset="0"/>
                        </a:rPr>
                        <a:t>Всего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12">
                  <a:txBody>
                    <a:bodyPr/>
                    <a:lstStyle/>
                    <a:p>
                      <a:pPr algn="ctr"/>
                      <a:r>
                        <a:rPr lang="ru-RU" sz="1100">
                          <a:effectLst/>
                          <a:latin typeface="Times New Roman" panose="02020603050405020304" pitchFamily="18" charset="0"/>
                          <a:ea typeface="Times New Roman" panose="02020603050405020304" pitchFamily="18" charset="0"/>
                        </a:rPr>
                        <a:t>в  том  числе  в  возрасте</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2530380866"/>
                  </a:ext>
                </a:extLst>
              </a:tr>
              <a:tr h="723748">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1100">
                          <a:effectLst/>
                          <a:latin typeface="Times New Roman" panose="02020603050405020304" pitchFamily="18" charset="0"/>
                          <a:ea typeface="Times New Roman" panose="02020603050405020304" pitchFamily="18" charset="0"/>
                        </a:rPr>
                        <a:t>до 1</a:t>
                      </a:r>
                      <a:br>
                        <a:rPr lang="ru-RU" sz="1100">
                          <a:effectLst/>
                          <a:latin typeface="Times New Roman" panose="02020603050405020304" pitchFamily="18" charset="0"/>
                          <a:ea typeface="Times New Roman" panose="02020603050405020304" pitchFamily="18" charset="0"/>
                        </a:rPr>
                      </a:br>
                      <a:r>
                        <a:rPr lang="ru-RU" sz="1100">
                          <a:effectLst/>
                          <a:latin typeface="Times New Roman" panose="02020603050405020304" pitchFamily="18" charset="0"/>
                          <a:ea typeface="Times New Roman" panose="02020603050405020304" pitchFamily="18" charset="0"/>
                        </a:rPr>
                        <a:t>года</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1</a:t>
                      </a:r>
                      <a:r>
                        <a:rPr lang="ru-RU" sz="1100">
                          <a:effectLst/>
                          <a:latin typeface="Times New Roman" panose="02020603050405020304" pitchFamily="18" charset="0"/>
                          <a:ea typeface="Times New Roman" panose="02020603050405020304" pitchFamily="18" charset="0"/>
                          <a:sym typeface="Symbol" panose="05050102010706020507" pitchFamily="18" charset="2"/>
                        </a:rPr>
                        <a:t></a:t>
                      </a:r>
                      <a:r>
                        <a:rPr lang="ru-RU" sz="1100">
                          <a:effectLst/>
                          <a:latin typeface="Times New Roman" panose="02020603050405020304" pitchFamily="18" charset="0"/>
                          <a:ea typeface="Times New Roman" panose="02020603050405020304" pitchFamily="18" charset="0"/>
                        </a:rPr>
                        <a:t>2</a:t>
                      </a:r>
                      <a:br>
                        <a:rPr lang="ru-RU" sz="1100">
                          <a:effectLst/>
                          <a:latin typeface="Times New Roman" panose="02020603050405020304" pitchFamily="18" charset="0"/>
                          <a:ea typeface="Times New Roman" panose="02020603050405020304" pitchFamily="18" charset="0"/>
                        </a:rPr>
                      </a:br>
                      <a:r>
                        <a:rPr lang="ru-RU" sz="1100">
                          <a:effectLst/>
                          <a:latin typeface="Times New Roman" panose="02020603050405020304" pitchFamily="18" charset="0"/>
                          <a:ea typeface="Times New Roman" panose="02020603050405020304" pitchFamily="18" charset="0"/>
                        </a:rPr>
                        <a:t>года</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3</a:t>
                      </a:r>
                      <a:r>
                        <a:rPr lang="ru-RU" sz="1100">
                          <a:effectLst/>
                          <a:latin typeface="Times New Roman" panose="02020603050405020304" pitchFamily="18" charset="0"/>
                          <a:ea typeface="Times New Roman" panose="02020603050405020304" pitchFamily="18" charset="0"/>
                          <a:sym typeface="Symbol" panose="05050102010706020507" pitchFamily="18" charset="2"/>
                        </a:rPr>
                        <a:t></a:t>
                      </a:r>
                      <a:r>
                        <a:rPr lang="ru-RU" sz="1100">
                          <a:effectLst/>
                          <a:latin typeface="Times New Roman" panose="02020603050405020304" pitchFamily="18" charset="0"/>
                          <a:ea typeface="Times New Roman" panose="02020603050405020304" pitchFamily="18" charset="0"/>
                        </a:rPr>
                        <a:t>4</a:t>
                      </a:r>
                      <a:br>
                        <a:rPr lang="ru-RU" sz="1100">
                          <a:effectLst/>
                          <a:latin typeface="Times New Roman" panose="02020603050405020304" pitchFamily="18" charset="0"/>
                          <a:ea typeface="Times New Roman" panose="02020603050405020304" pitchFamily="18" charset="0"/>
                        </a:rPr>
                      </a:br>
                      <a:r>
                        <a:rPr lang="ru-RU" sz="1100">
                          <a:effectLst/>
                          <a:latin typeface="Times New Roman" panose="02020603050405020304" pitchFamily="18" charset="0"/>
                          <a:ea typeface="Times New Roman" panose="02020603050405020304" pitchFamily="18" charset="0"/>
                        </a:rPr>
                        <a:t>года</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5</a:t>
                      </a:r>
                      <a:r>
                        <a:rPr lang="ru-RU" sz="1100">
                          <a:effectLst/>
                          <a:latin typeface="Times New Roman" panose="02020603050405020304" pitchFamily="18" charset="0"/>
                          <a:ea typeface="Times New Roman" panose="02020603050405020304" pitchFamily="18" charset="0"/>
                          <a:sym typeface="Symbol" panose="05050102010706020507" pitchFamily="18" charset="2"/>
                        </a:rPr>
                        <a:t></a:t>
                      </a:r>
                      <a:r>
                        <a:rPr lang="ru-RU" sz="1100">
                          <a:effectLst/>
                          <a:latin typeface="Times New Roman" panose="02020603050405020304" pitchFamily="18" charset="0"/>
                          <a:ea typeface="Times New Roman" panose="02020603050405020304" pitchFamily="18" charset="0"/>
                        </a:rPr>
                        <a:t>9</a:t>
                      </a:r>
                      <a:br>
                        <a:rPr lang="ru-RU" sz="1100">
                          <a:effectLst/>
                          <a:latin typeface="Times New Roman" panose="02020603050405020304" pitchFamily="18" charset="0"/>
                          <a:ea typeface="Times New Roman" panose="02020603050405020304" pitchFamily="18" charset="0"/>
                        </a:rPr>
                      </a:br>
                      <a:r>
                        <a:rPr lang="ru-RU" sz="1100">
                          <a:effectLst/>
                          <a:latin typeface="Times New Roman" panose="02020603050405020304" pitchFamily="18" charset="0"/>
                          <a:ea typeface="Times New Roman" panose="02020603050405020304" pitchFamily="18" charset="0"/>
                        </a:rPr>
                        <a:t>лет</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10</a:t>
                      </a:r>
                      <a:r>
                        <a:rPr lang="ru-RU" sz="1100">
                          <a:effectLst/>
                          <a:latin typeface="Times New Roman" panose="02020603050405020304" pitchFamily="18" charset="0"/>
                          <a:ea typeface="Times New Roman" panose="02020603050405020304" pitchFamily="18" charset="0"/>
                          <a:sym typeface="Symbol" panose="05050102010706020507" pitchFamily="18" charset="2"/>
                        </a:rPr>
                        <a:t></a:t>
                      </a:r>
                      <a:r>
                        <a:rPr lang="ru-RU" sz="1100">
                          <a:effectLst/>
                          <a:latin typeface="Times New Roman" panose="02020603050405020304" pitchFamily="18" charset="0"/>
                          <a:ea typeface="Times New Roman" panose="02020603050405020304" pitchFamily="18" charset="0"/>
                        </a:rPr>
                        <a:t>14</a:t>
                      </a:r>
                      <a:br>
                        <a:rPr lang="ru-RU" sz="1100">
                          <a:effectLst/>
                          <a:latin typeface="Times New Roman" panose="02020603050405020304" pitchFamily="18" charset="0"/>
                          <a:ea typeface="Times New Roman" panose="02020603050405020304" pitchFamily="18" charset="0"/>
                        </a:rPr>
                      </a:br>
                      <a:r>
                        <a:rPr lang="ru-RU" sz="1100">
                          <a:effectLst/>
                          <a:latin typeface="Times New Roman" panose="02020603050405020304" pitchFamily="18" charset="0"/>
                          <a:ea typeface="Times New Roman" panose="02020603050405020304" pitchFamily="18" charset="0"/>
                        </a:rPr>
                        <a:t>лет</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15</a:t>
                      </a:r>
                      <a:r>
                        <a:rPr lang="ru-RU" sz="1100">
                          <a:effectLst/>
                          <a:latin typeface="Times New Roman" panose="02020603050405020304" pitchFamily="18" charset="0"/>
                          <a:ea typeface="Times New Roman" panose="02020603050405020304" pitchFamily="18" charset="0"/>
                          <a:sym typeface="Symbol" panose="05050102010706020507" pitchFamily="18" charset="2"/>
                        </a:rPr>
                        <a:t></a:t>
                      </a:r>
                      <a:r>
                        <a:rPr lang="ru-RU" sz="1100">
                          <a:effectLst/>
                          <a:latin typeface="Times New Roman" panose="02020603050405020304" pitchFamily="18" charset="0"/>
                          <a:ea typeface="Times New Roman" panose="02020603050405020304" pitchFamily="18" charset="0"/>
                        </a:rPr>
                        <a:t>17</a:t>
                      </a:r>
                      <a:br>
                        <a:rPr lang="ru-RU" sz="1100">
                          <a:effectLst/>
                          <a:latin typeface="Times New Roman" panose="02020603050405020304" pitchFamily="18" charset="0"/>
                          <a:ea typeface="Times New Roman" panose="02020603050405020304" pitchFamily="18" charset="0"/>
                        </a:rPr>
                      </a:br>
                      <a:r>
                        <a:rPr lang="ru-RU" sz="1100">
                          <a:effectLst/>
                          <a:latin typeface="Times New Roman" panose="02020603050405020304" pitchFamily="18" charset="0"/>
                          <a:ea typeface="Times New Roman" panose="02020603050405020304" pitchFamily="18" charset="0"/>
                        </a:rPr>
                        <a:t>лет</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18–24</a:t>
                      </a:r>
                      <a:br>
                        <a:rPr lang="ru-RU" sz="1100">
                          <a:effectLst/>
                          <a:latin typeface="Times New Roman" panose="02020603050405020304" pitchFamily="18" charset="0"/>
                          <a:ea typeface="Times New Roman" panose="02020603050405020304" pitchFamily="18" charset="0"/>
                        </a:rPr>
                      </a:br>
                      <a:r>
                        <a:rPr lang="ru-RU" sz="1100">
                          <a:effectLst/>
                          <a:latin typeface="Times New Roman" panose="02020603050405020304" pitchFamily="18" charset="0"/>
                          <a:ea typeface="Times New Roman" panose="02020603050405020304" pitchFamily="18" charset="0"/>
                        </a:rPr>
                        <a:t>года</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25–34</a:t>
                      </a:r>
                      <a:br>
                        <a:rPr lang="ru-RU" sz="1100">
                          <a:effectLst/>
                          <a:latin typeface="Times New Roman" panose="02020603050405020304" pitchFamily="18" charset="0"/>
                          <a:ea typeface="Times New Roman" panose="02020603050405020304" pitchFamily="18" charset="0"/>
                        </a:rPr>
                      </a:br>
                      <a:r>
                        <a:rPr lang="ru-RU" sz="1100">
                          <a:effectLst/>
                          <a:latin typeface="Times New Roman" panose="02020603050405020304" pitchFamily="18" charset="0"/>
                          <a:ea typeface="Times New Roman" panose="02020603050405020304" pitchFamily="18" charset="0"/>
                        </a:rPr>
                        <a:t>года</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 35–44</a:t>
                      </a:r>
                      <a:br>
                        <a:rPr lang="ru-RU" sz="1100">
                          <a:effectLst/>
                          <a:latin typeface="Times New Roman" panose="02020603050405020304" pitchFamily="18" charset="0"/>
                          <a:ea typeface="Times New Roman" panose="02020603050405020304" pitchFamily="18" charset="0"/>
                        </a:rPr>
                      </a:br>
                      <a:r>
                        <a:rPr lang="ru-RU" sz="1100">
                          <a:effectLst/>
                          <a:latin typeface="Times New Roman" panose="02020603050405020304" pitchFamily="18" charset="0"/>
                          <a:ea typeface="Times New Roman" panose="02020603050405020304" pitchFamily="18" charset="0"/>
                        </a:rPr>
                        <a:t>года</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 45–49</a:t>
                      </a:r>
                      <a:br>
                        <a:rPr lang="ru-RU" sz="1100">
                          <a:effectLst/>
                          <a:latin typeface="Times New Roman" panose="02020603050405020304" pitchFamily="18" charset="0"/>
                          <a:ea typeface="Times New Roman" panose="02020603050405020304" pitchFamily="18" charset="0"/>
                        </a:rPr>
                      </a:br>
                      <a:r>
                        <a:rPr lang="ru-RU" sz="1100">
                          <a:effectLst/>
                          <a:latin typeface="Times New Roman" panose="02020603050405020304" pitchFamily="18" charset="0"/>
                          <a:ea typeface="Times New Roman" panose="02020603050405020304" pitchFamily="18" charset="0"/>
                        </a:rPr>
                        <a:t>лет</a:t>
                      </a: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solidFill>
                            <a:srgbClr val="000000"/>
                          </a:solidFill>
                          <a:effectLst/>
                          <a:latin typeface="Times New Roman" panose="02020603050405020304" pitchFamily="18" charset="0"/>
                          <a:ea typeface="Times New Roman" panose="02020603050405020304" pitchFamily="18" charset="0"/>
                        </a:rPr>
                        <a:t> 50–59</a:t>
                      </a:r>
                      <a:br>
                        <a:rPr lang="ru-RU" sz="1100">
                          <a:solidFill>
                            <a:srgbClr val="000000"/>
                          </a:solidFill>
                          <a:effectLst/>
                          <a:latin typeface="Times New Roman" panose="02020603050405020304" pitchFamily="18" charset="0"/>
                          <a:ea typeface="Times New Roman" panose="02020603050405020304" pitchFamily="18" charset="0"/>
                        </a:rPr>
                      </a:br>
                      <a:r>
                        <a:rPr lang="ru-RU" sz="1100">
                          <a:solidFill>
                            <a:srgbClr val="000000"/>
                          </a:solidFill>
                          <a:effectLst/>
                          <a:latin typeface="Times New Roman" panose="02020603050405020304" pitchFamily="18" charset="0"/>
                          <a:ea typeface="Times New Roman" panose="02020603050405020304" pitchFamily="18" charset="0"/>
                        </a:rPr>
                        <a:t>лет</a:t>
                      </a:r>
                      <a:endParaRPr lang="ru-RU" sz="1100">
                        <a:effectLst/>
                        <a:latin typeface="Times New Roman" panose="02020603050405020304" pitchFamily="18" charset="0"/>
                        <a:ea typeface="Times New Roman" panose="02020603050405020304" pitchFamily="18" charset="0"/>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solidFill>
                            <a:srgbClr val="000000"/>
                          </a:solidFill>
                          <a:effectLst/>
                          <a:latin typeface="Times New Roman" panose="02020603050405020304" pitchFamily="18" charset="0"/>
                          <a:ea typeface="Times New Roman" panose="02020603050405020304" pitchFamily="18" charset="0"/>
                        </a:rPr>
                        <a:t>60 лет</a:t>
                      </a:r>
                      <a:br>
                        <a:rPr lang="ru-RU" sz="1100">
                          <a:solidFill>
                            <a:srgbClr val="000000"/>
                          </a:solidFill>
                          <a:effectLst/>
                          <a:latin typeface="Times New Roman" panose="02020603050405020304" pitchFamily="18" charset="0"/>
                          <a:ea typeface="Times New Roman" panose="02020603050405020304" pitchFamily="18" charset="0"/>
                        </a:rPr>
                      </a:br>
                      <a:r>
                        <a:rPr lang="ru-RU" sz="1100">
                          <a:solidFill>
                            <a:srgbClr val="000000"/>
                          </a:solidFill>
                          <a:effectLst/>
                          <a:latin typeface="Times New Roman" panose="02020603050405020304" pitchFamily="18" charset="0"/>
                          <a:ea typeface="Times New Roman" panose="02020603050405020304" pitchFamily="18" charset="0"/>
                        </a:rPr>
                        <a:t>и</a:t>
                      </a:r>
                      <a:br>
                        <a:rPr lang="ru-RU" sz="1100">
                          <a:solidFill>
                            <a:srgbClr val="000000"/>
                          </a:solidFill>
                          <a:effectLst/>
                          <a:latin typeface="Times New Roman" panose="02020603050405020304" pitchFamily="18" charset="0"/>
                          <a:ea typeface="Times New Roman" panose="02020603050405020304" pitchFamily="18" charset="0"/>
                        </a:rPr>
                      </a:br>
                      <a:r>
                        <a:rPr lang="ru-RU" sz="1100">
                          <a:solidFill>
                            <a:srgbClr val="000000"/>
                          </a:solidFill>
                          <a:effectLst/>
                          <a:latin typeface="Times New Roman" panose="02020603050405020304" pitchFamily="18" charset="0"/>
                          <a:ea typeface="Times New Roman" panose="02020603050405020304" pitchFamily="18" charset="0"/>
                        </a:rPr>
                        <a:t>старше</a:t>
                      </a:r>
                      <a:endParaRPr lang="ru-RU" sz="1100">
                        <a:effectLst/>
                        <a:latin typeface="Times New Roman" panose="02020603050405020304" pitchFamily="18" charset="0"/>
                        <a:ea typeface="Times New Roman" panose="02020603050405020304" pitchFamily="18" charset="0"/>
                      </a:endParaRPr>
                    </a:p>
                  </a:txBody>
                  <a:tcPr marL="17780" marR="177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18461326"/>
                  </a:ext>
                </a:extLst>
              </a:tr>
              <a:tr h="185156">
                <a:tc>
                  <a:txBody>
                    <a:bodyPr/>
                    <a:lstStyle/>
                    <a:p>
                      <a:pPr algn="ctr"/>
                      <a:r>
                        <a:rPr lang="ru-RU" sz="1100">
                          <a:effectLst/>
                          <a:latin typeface="Times New Roman" panose="02020603050405020304" pitchFamily="18" charset="0"/>
                          <a:ea typeface="Times New Roman" panose="02020603050405020304" pitchFamily="18" charset="0"/>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11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12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13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14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15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16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17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05893771"/>
                  </a:ext>
                </a:extLst>
              </a:tr>
              <a:tr h="595453">
                <a:tc rowSpan="2">
                  <a:txBody>
                    <a:bodyPr/>
                    <a:lstStyle/>
                    <a:p>
                      <a:r>
                        <a:rPr lang="ru-RU" sz="1100">
                          <a:effectLst/>
                          <a:latin typeface="Times New Roman" panose="02020603050405020304" pitchFamily="18" charset="0"/>
                          <a:ea typeface="Times New Roman" panose="02020603050405020304" pitchFamily="18" charset="0"/>
                        </a:rPr>
                        <a:t>                 болезнь, вызванная </a:t>
                      </a:r>
                    </a:p>
                    <a:p>
                      <a:r>
                        <a:rPr lang="ru-RU" sz="1100">
                          <a:effectLst/>
                          <a:latin typeface="Times New Roman" panose="02020603050405020304" pitchFamily="18" charset="0"/>
                          <a:ea typeface="Times New Roman" panose="02020603050405020304" pitchFamily="18" charset="0"/>
                        </a:rPr>
                        <a:t>                 ВИЧ, осложняющая </a:t>
                      </a:r>
                    </a:p>
                    <a:p>
                      <a:r>
                        <a:rPr lang="ru-RU" sz="1100">
                          <a:effectLst/>
                          <a:latin typeface="Times New Roman" panose="02020603050405020304" pitchFamily="18" charset="0"/>
                          <a:ea typeface="Times New Roman" panose="02020603050405020304" pitchFamily="18" charset="0"/>
                        </a:rPr>
                        <a:t>                 беременность, роды </a:t>
                      </a:r>
                    </a:p>
                    <a:p>
                      <a:r>
                        <a:rPr lang="ru-RU" sz="1100">
                          <a:effectLst/>
                          <a:latin typeface="Times New Roman" panose="02020603050405020304" pitchFamily="18" charset="0"/>
                          <a:ea typeface="Times New Roman" panose="02020603050405020304" pitchFamily="18" charset="0"/>
                        </a:rPr>
                        <a:t>                 и послеродовой</a:t>
                      </a:r>
                    </a:p>
                    <a:p>
                      <a:r>
                        <a:rPr lang="ru-RU" sz="1100">
                          <a:effectLst/>
                          <a:latin typeface="Times New Roman" panose="02020603050405020304" pitchFamily="18" charset="0"/>
                          <a:ea typeface="Times New Roman" panose="02020603050405020304" pitchFamily="18" charset="0"/>
                        </a:rPr>
                        <a:t>                 период</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r>
                        <a:rPr lang="ru-RU" sz="1100">
                          <a:effectLst/>
                          <a:latin typeface="Times New Roman" panose="02020603050405020304" pitchFamily="18" charset="0"/>
                          <a:ea typeface="Times New Roman" panose="02020603050405020304" pitchFamily="18" charset="0"/>
                        </a:rPr>
                        <a:t>Ж</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r>
                        <a:rPr lang="ru-RU" sz="1100">
                          <a:effectLst/>
                          <a:latin typeface="Times New Roman" panose="02020603050405020304" pitchFamily="18" charset="0"/>
                          <a:ea typeface="Times New Roman" panose="02020603050405020304" pitchFamily="18" charset="0"/>
                        </a:rPr>
                        <a:t>47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r>
                        <a:rPr lang="ru-RU" sz="1100">
                          <a:effectLst/>
                          <a:latin typeface="Times New Roman" panose="02020603050405020304" pitchFamily="18" charset="0"/>
                          <a:ea typeface="Times New Roman" panose="02020603050405020304" pitchFamily="18" charset="0"/>
                        </a:rPr>
                        <a:t>О98.7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8609104"/>
                  </a:ext>
                </a:extLst>
              </a:tr>
              <a:tr h="1196450">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dirty="0">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dirty="0">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0498136"/>
                  </a:ext>
                </a:extLst>
              </a:tr>
              <a:tr h="278192">
                <a:tc rowSpan="2">
                  <a:txBody>
                    <a:bodyPr/>
                    <a:lstStyle/>
                    <a:p>
                      <a:r>
                        <a:rPr lang="ru-RU" sz="1100" dirty="0">
                          <a:effectLst/>
                          <a:latin typeface="Times New Roman" panose="02020603050405020304" pitchFamily="18" charset="0"/>
                          <a:ea typeface="Times New Roman" panose="02020603050405020304" pitchFamily="18" charset="0"/>
                        </a:rPr>
                        <a:t>Из строк 1 и 2: пациентов </a:t>
                      </a:r>
                    </a:p>
                    <a:p>
                      <a:r>
                        <a:rPr lang="ru-RU" sz="1100" dirty="0">
                          <a:effectLst/>
                          <a:latin typeface="Times New Roman" panose="02020603050405020304" pitchFamily="18" charset="0"/>
                          <a:ea typeface="Times New Roman" panose="02020603050405020304" pitchFamily="18" charset="0"/>
                        </a:rPr>
                        <a:t>            с </a:t>
                      </a:r>
                      <a:r>
                        <a:rPr lang="en-US" sz="1100" dirty="0">
                          <a:effectLst/>
                          <a:latin typeface="Times New Roman" panose="02020603050405020304" pitchFamily="18" charset="0"/>
                          <a:ea typeface="Times New Roman" panose="02020603050405020304" pitchFamily="18" charset="0"/>
                        </a:rPr>
                        <a:t>CD</a:t>
                      </a:r>
                      <a:r>
                        <a:rPr lang="ru-RU" sz="1100" dirty="0">
                          <a:effectLst/>
                          <a:latin typeface="Times New Roman" panose="02020603050405020304" pitchFamily="18" charset="0"/>
                          <a:ea typeface="Times New Roman" panose="02020603050405020304" pitchFamily="18" charset="0"/>
                        </a:rPr>
                        <a:t>4 &lt; </a:t>
                      </a:r>
                      <a:r>
                        <a:rPr lang="ru-RU" sz="1100" dirty="0">
                          <a:solidFill>
                            <a:srgbClr val="000000"/>
                          </a:solidFill>
                          <a:effectLst/>
                          <a:latin typeface="Times New Roman" panose="02020603050405020304" pitchFamily="18" charset="0"/>
                          <a:ea typeface="Times New Roman" panose="02020603050405020304" pitchFamily="18" charset="0"/>
                        </a:rPr>
                        <a:t>500/</a:t>
                      </a:r>
                      <a:r>
                        <a:rPr lang="ru-RU" sz="1100" dirty="0" err="1">
                          <a:effectLst/>
                          <a:latin typeface="Times New Roman" panose="02020603050405020304" pitchFamily="18" charset="0"/>
                          <a:ea typeface="Times New Roman" panose="02020603050405020304" pitchFamily="18" charset="0"/>
                        </a:rPr>
                        <a:t>мкл</a:t>
                      </a:r>
                      <a:r>
                        <a:rPr lang="ru-RU" sz="1100" dirty="0">
                          <a:effectLst/>
                          <a:latin typeface="Times New Roman" panose="02020603050405020304" pitchFamily="18" charset="0"/>
                          <a:ea typeface="Times New Roman" panose="02020603050405020304" pitchFamily="18" charset="0"/>
                        </a:rPr>
                        <a:t>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М</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48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r>
                        <a:rPr lang="ru-RU" sz="1100">
                          <a:effectLst/>
                          <a:latin typeface="Times New Roman" panose="02020603050405020304" pitchFamily="18" charset="0"/>
                          <a:ea typeface="Times New Roman" panose="02020603050405020304" pitchFamily="18" charset="0"/>
                        </a:rPr>
                        <a:t>В20</a:t>
                      </a:r>
                      <a:r>
                        <a:rPr lang="en-US" sz="1100">
                          <a:effectLst/>
                          <a:latin typeface="Times New Roman" panose="02020603050405020304" pitchFamily="18" charset="0"/>
                          <a:ea typeface="Times New Roman" panose="02020603050405020304" pitchFamily="18" charset="0"/>
                        </a:rPr>
                        <a:t> – </a:t>
                      </a:r>
                      <a:r>
                        <a:rPr lang="ru-RU" sz="1100">
                          <a:effectLst/>
                          <a:latin typeface="Times New Roman" panose="02020603050405020304" pitchFamily="18" charset="0"/>
                          <a:ea typeface="Times New Roman" panose="02020603050405020304" pitchFamily="18" charset="0"/>
                        </a:rPr>
                        <a:t>В24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0727791"/>
                  </a:ext>
                </a:extLst>
              </a:tr>
              <a:tr h="462428">
                <a:tc vMerge="1">
                  <a:txBody>
                    <a:bodyPr/>
                    <a:lstStyle/>
                    <a:p>
                      <a:endParaRPr lang="ru-RU"/>
                    </a:p>
                  </a:txBody>
                  <a:tcPr/>
                </a:tc>
                <a:tc>
                  <a:txBody>
                    <a:bodyPr/>
                    <a:lstStyle/>
                    <a:p>
                      <a:pPr algn="ctr"/>
                      <a:r>
                        <a:rPr lang="ru-RU" sz="1100">
                          <a:effectLst/>
                          <a:latin typeface="Times New Roman" panose="02020603050405020304" pitchFamily="18" charset="0"/>
                          <a:ea typeface="Times New Roman" panose="02020603050405020304" pitchFamily="18" charset="0"/>
                        </a:rPr>
                        <a:t>Ж</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49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70479120"/>
                  </a:ext>
                </a:extLst>
              </a:tr>
              <a:tr h="278192">
                <a:tc rowSpan="2">
                  <a:txBody>
                    <a:bodyPr/>
                    <a:lstStyle/>
                    <a:p>
                      <a:r>
                        <a:rPr lang="ru-RU" sz="1100" dirty="0">
                          <a:solidFill>
                            <a:srgbClr val="000000"/>
                          </a:solidFill>
                          <a:effectLst/>
                          <a:latin typeface="Times New Roman" panose="02020603050405020304" pitchFamily="18" charset="0"/>
                          <a:ea typeface="Times New Roman" panose="02020603050405020304" pitchFamily="18" charset="0"/>
                        </a:rPr>
                        <a:t>         из них (из стр. 48 и 49): </a:t>
                      </a:r>
                      <a:endParaRPr lang="ru-RU" sz="1100" dirty="0">
                        <a:effectLst/>
                        <a:latin typeface="Times New Roman" panose="02020603050405020304" pitchFamily="18" charset="0"/>
                        <a:ea typeface="Times New Roman" panose="02020603050405020304" pitchFamily="18" charset="0"/>
                      </a:endParaRPr>
                    </a:p>
                    <a:p>
                      <a:r>
                        <a:rPr lang="ru-RU" sz="1100" dirty="0">
                          <a:solidFill>
                            <a:srgbClr val="000000"/>
                          </a:solidFill>
                          <a:effectLst/>
                          <a:latin typeface="Times New Roman" panose="02020603050405020304" pitchFamily="18" charset="0"/>
                          <a:ea typeface="Times New Roman" panose="02020603050405020304" pitchFamily="18" charset="0"/>
                        </a:rPr>
                        <a:t>                   пациентов</a:t>
                      </a:r>
                      <a:endParaRPr lang="ru-RU" sz="1100" dirty="0">
                        <a:effectLst/>
                        <a:latin typeface="Times New Roman" panose="02020603050405020304" pitchFamily="18" charset="0"/>
                        <a:ea typeface="Times New Roman" panose="02020603050405020304" pitchFamily="18" charset="0"/>
                      </a:endParaRPr>
                    </a:p>
                    <a:p>
                      <a:r>
                        <a:rPr lang="ru-RU" sz="1100" dirty="0">
                          <a:solidFill>
                            <a:srgbClr val="000000"/>
                          </a:solidFill>
                          <a:effectLst/>
                          <a:latin typeface="Times New Roman" panose="02020603050405020304" pitchFamily="18" charset="0"/>
                          <a:ea typeface="Times New Roman" panose="02020603050405020304" pitchFamily="18" charset="0"/>
                        </a:rPr>
                        <a:t>           с </a:t>
                      </a:r>
                      <a:r>
                        <a:rPr lang="en-US" sz="1100" dirty="0">
                          <a:solidFill>
                            <a:srgbClr val="000000"/>
                          </a:solidFill>
                          <a:effectLst/>
                          <a:latin typeface="Times New Roman" panose="02020603050405020304" pitchFamily="18" charset="0"/>
                          <a:ea typeface="Times New Roman" panose="02020603050405020304" pitchFamily="18" charset="0"/>
                        </a:rPr>
                        <a:t>CD</a:t>
                      </a:r>
                      <a:r>
                        <a:rPr lang="ru-RU" sz="1100" dirty="0">
                          <a:solidFill>
                            <a:srgbClr val="000000"/>
                          </a:solidFill>
                          <a:effectLst/>
                          <a:latin typeface="Times New Roman" panose="02020603050405020304" pitchFamily="18" charset="0"/>
                          <a:ea typeface="Times New Roman" panose="02020603050405020304" pitchFamily="18" charset="0"/>
                        </a:rPr>
                        <a:t>4 &lt; 350 /</a:t>
                      </a:r>
                      <a:r>
                        <a:rPr lang="ru-RU" sz="1100" dirty="0" err="1">
                          <a:solidFill>
                            <a:srgbClr val="000000"/>
                          </a:solidFill>
                          <a:effectLst/>
                          <a:latin typeface="Times New Roman" panose="02020603050405020304" pitchFamily="18" charset="0"/>
                          <a:ea typeface="Times New Roman" panose="02020603050405020304" pitchFamily="18" charset="0"/>
                        </a:rPr>
                        <a:t>мкл</a:t>
                      </a:r>
                      <a:endParaRPr lang="ru-RU" sz="11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solidFill>
                            <a:srgbClr val="000000"/>
                          </a:solidFill>
                          <a:effectLst/>
                          <a:latin typeface="Times New Roman" panose="02020603050405020304" pitchFamily="18" charset="0"/>
                          <a:ea typeface="Times New Roman" panose="02020603050405020304" pitchFamily="18" charset="0"/>
                        </a:rPr>
                        <a:t>М</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solidFill>
                            <a:srgbClr val="000000"/>
                          </a:solidFill>
                          <a:effectLst/>
                          <a:latin typeface="Times New Roman" panose="02020603050405020304" pitchFamily="18" charset="0"/>
                          <a:ea typeface="Times New Roman" panose="02020603050405020304" pitchFamily="18" charset="0"/>
                        </a:rPr>
                        <a:t>50</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r>
                        <a:rPr lang="ru-RU" sz="1100">
                          <a:solidFill>
                            <a:srgbClr val="000000"/>
                          </a:solidFill>
                          <a:effectLst/>
                          <a:latin typeface="Times New Roman" panose="02020603050405020304" pitchFamily="18" charset="0"/>
                          <a:ea typeface="Times New Roman" panose="02020603050405020304" pitchFamily="18" charset="0"/>
                        </a:rPr>
                        <a:t>В20 – В24</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dirty="0">
                          <a:solidFill>
                            <a:srgbClr val="000000"/>
                          </a:solidFill>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solidFill>
                            <a:srgbClr val="000000"/>
                          </a:solidFill>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3299389"/>
                  </a:ext>
                </a:extLst>
              </a:tr>
              <a:tr h="647582">
                <a:tc vMerge="1">
                  <a:txBody>
                    <a:bodyPr/>
                    <a:lstStyle/>
                    <a:p>
                      <a:endParaRPr lang="ru-RU"/>
                    </a:p>
                  </a:txBody>
                  <a:tcPr/>
                </a:tc>
                <a:tc>
                  <a:txBody>
                    <a:bodyPr/>
                    <a:lstStyle/>
                    <a:p>
                      <a:pPr algn="ctr"/>
                      <a:r>
                        <a:rPr lang="ru-RU" sz="1100">
                          <a:effectLst/>
                          <a:latin typeface="Times New Roman" panose="02020603050405020304" pitchFamily="18" charset="0"/>
                          <a:ea typeface="Times New Roman" panose="02020603050405020304" pitchFamily="18" charset="0"/>
                        </a:rPr>
                        <a:t>Ж</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51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dirty="0">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dirty="0">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17117971"/>
                  </a:ext>
                </a:extLst>
              </a:tr>
              <a:tr h="278192">
                <a:tc rowSpan="2">
                  <a:txBody>
                    <a:bodyPr/>
                    <a:lstStyle/>
                    <a:p>
                      <a:pPr algn="ctr"/>
                      <a:r>
                        <a:rPr lang="ru-RU" sz="1100" dirty="0">
                          <a:effectLst/>
                          <a:latin typeface="Times New Roman" panose="02020603050405020304" pitchFamily="18" charset="0"/>
                          <a:ea typeface="Times New Roman" panose="02020603050405020304" pitchFamily="18" charset="0"/>
                        </a:rPr>
                        <a:t>пациентов</a:t>
                      </a:r>
                    </a:p>
                    <a:p>
                      <a:pPr algn="ctr"/>
                      <a:r>
                        <a:rPr lang="ru-RU" sz="1100" dirty="0">
                          <a:effectLst/>
                          <a:latin typeface="Times New Roman" panose="02020603050405020304" pitchFamily="18" charset="0"/>
                          <a:ea typeface="Times New Roman" panose="02020603050405020304" pitchFamily="18" charset="0"/>
                        </a:rPr>
                        <a:t>           с CD4 &lt; 200 /</a:t>
                      </a:r>
                      <a:r>
                        <a:rPr lang="ru-RU" sz="1100" dirty="0" err="1">
                          <a:effectLst/>
                          <a:latin typeface="Times New Roman" panose="02020603050405020304" pitchFamily="18" charset="0"/>
                          <a:ea typeface="Times New Roman" panose="02020603050405020304" pitchFamily="18" charset="0"/>
                        </a:rPr>
                        <a:t>мкл</a:t>
                      </a:r>
                      <a:endParaRPr lang="ru-RU" sz="11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М</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a:effectLst/>
                          <a:latin typeface="Times New Roman" panose="02020603050405020304" pitchFamily="18" charset="0"/>
                          <a:ea typeface="Times New Roman" panose="02020603050405020304" pitchFamily="18" charset="0"/>
                        </a:rPr>
                        <a:t>52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r>
                        <a:rPr lang="en-US" sz="1100">
                          <a:effectLst/>
                          <a:latin typeface="Times New Roman" panose="02020603050405020304" pitchFamily="18" charset="0"/>
                          <a:ea typeface="Times New Roman" panose="02020603050405020304" pitchFamily="18" charset="0"/>
                        </a:rPr>
                        <a:t>В20 – В24</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dirty="0">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dirty="0">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a:effectLst/>
                          <a:latin typeface="Times New Roman" panose="02020603050405020304" pitchFamily="18" charset="0"/>
                          <a:ea typeface="Times New Roman" panose="02020603050405020304" pitchFamily="18" charset="0"/>
                        </a:rPr>
                        <a:t> </a:t>
                      </a:r>
                      <a:endParaRPr lang="ru-RU" sz="110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20009519"/>
                  </a:ext>
                </a:extLst>
              </a:tr>
              <a:tr h="278192">
                <a:tc vMerge="1">
                  <a:txBody>
                    <a:bodyPr/>
                    <a:lstStyle/>
                    <a:p>
                      <a:endParaRPr lang="ru-RU"/>
                    </a:p>
                  </a:txBody>
                  <a:tcPr/>
                </a:tc>
                <a:tc>
                  <a:txBody>
                    <a:bodyPr/>
                    <a:lstStyle/>
                    <a:p>
                      <a:pPr algn="ctr"/>
                      <a:r>
                        <a:rPr lang="ru-RU" sz="1100" dirty="0">
                          <a:effectLst/>
                          <a:latin typeface="Times New Roman" panose="02020603050405020304" pitchFamily="18" charset="0"/>
                          <a:ea typeface="Times New Roman" panose="02020603050405020304" pitchFamily="18" charset="0"/>
                        </a:rPr>
                        <a:t>Ж</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dirty="0">
                          <a:effectLst/>
                          <a:latin typeface="Times New Roman" panose="02020603050405020304" pitchFamily="18" charset="0"/>
                          <a:ea typeface="Times New Roman" panose="02020603050405020304" pitchFamily="18" charset="0"/>
                        </a:rPr>
                        <a:t>53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algn="ctr"/>
                      <a:r>
                        <a:rPr lang="ru-RU" sz="1100" b="1" dirty="0">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dirty="0">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dirty="0">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dirty="0">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dirty="0">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dirty="0">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dirty="0">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dirty="0">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dirty="0">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dirty="0">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dirty="0">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dirty="0">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r>
                        <a:rPr lang="ru-RU" sz="1100" b="1" dirty="0">
                          <a:effectLst/>
                          <a:latin typeface="Times New Roman" panose="02020603050405020304" pitchFamily="18" charset="0"/>
                          <a:ea typeface="Times New Roman" panose="02020603050405020304" pitchFamily="18" charset="0"/>
                        </a:rPr>
                        <a:t> </a:t>
                      </a:r>
                      <a:endParaRPr lang="ru-RU" sz="1100" dirty="0">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03860351"/>
                  </a:ext>
                </a:extLst>
              </a:tr>
            </a:tbl>
          </a:graphicData>
        </a:graphic>
      </p:graphicFrame>
      <p:sp>
        <p:nvSpPr>
          <p:cNvPr id="5" name="Стрелка вниз 9">
            <a:extLst>
              <a:ext uri="{FF2B5EF4-FFF2-40B4-BE49-F238E27FC236}">
                <a16:creationId xmlns:a16="http://schemas.microsoft.com/office/drawing/2014/main" id="{DF0F3942-433B-40F0-ABAC-B13309B5713A}"/>
              </a:ext>
            </a:extLst>
          </p:cNvPr>
          <p:cNvSpPr/>
          <p:nvPr/>
        </p:nvSpPr>
        <p:spPr>
          <a:xfrm rot="5400000">
            <a:off x="5786720" y="1784022"/>
            <a:ext cx="337628" cy="2952328"/>
          </a:xfrm>
          <a:prstGeom prst="down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трелка вниз 11">
            <a:extLst>
              <a:ext uri="{FF2B5EF4-FFF2-40B4-BE49-F238E27FC236}">
                <a16:creationId xmlns:a16="http://schemas.microsoft.com/office/drawing/2014/main" id="{E53C7BF5-E36D-4344-A253-49337E6BE1C5}"/>
              </a:ext>
            </a:extLst>
          </p:cNvPr>
          <p:cNvSpPr/>
          <p:nvPr/>
        </p:nvSpPr>
        <p:spPr>
          <a:xfrm rot="5400000">
            <a:off x="5800312" y="3144335"/>
            <a:ext cx="310444" cy="2952328"/>
          </a:xfrm>
          <a:prstGeom prst="down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Стрелка вниз 11">
            <a:extLst>
              <a:ext uri="{FF2B5EF4-FFF2-40B4-BE49-F238E27FC236}">
                <a16:creationId xmlns:a16="http://schemas.microsoft.com/office/drawing/2014/main" id="{F7FC4A71-2537-4140-8D46-546F88CC5F1A}"/>
              </a:ext>
            </a:extLst>
          </p:cNvPr>
          <p:cNvSpPr/>
          <p:nvPr/>
        </p:nvSpPr>
        <p:spPr>
          <a:xfrm rot="5400000">
            <a:off x="5800312" y="3905219"/>
            <a:ext cx="310444" cy="2952328"/>
          </a:xfrm>
          <a:prstGeom prst="down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Стрелка вниз 11">
            <a:extLst>
              <a:ext uri="{FF2B5EF4-FFF2-40B4-BE49-F238E27FC236}">
                <a16:creationId xmlns:a16="http://schemas.microsoft.com/office/drawing/2014/main" id="{2FB0B825-2370-4C64-879C-B79E4D446A46}"/>
              </a:ext>
            </a:extLst>
          </p:cNvPr>
          <p:cNvSpPr/>
          <p:nvPr/>
        </p:nvSpPr>
        <p:spPr>
          <a:xfrm rot="5400000">
            <a:off x="5800312" y="4666103"/>
            <a:ext cx="310444" cy="2952328"/>
          </a:xfrm>
          <a:prstGeom prst="downArrow">
            <a:avLst/>
          </a:prstGeom>
          <a:solidFill>
            <a:srgbClr val="92D050"/>
          </a:solid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2368179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08397AE-32FE-4F07-8773-644A2E79D6F6}"/>
              </a:ext>
            </a:extLst>
          </p:cNvPr>
          <p:cNvSpPr>
            <a:spLocks noGrp="1"/>
          </p:cNvSpPr>
          <p:nvPr>
            <p:ph type="title"/>
          </p:nvPr>
        </p:nvSpPr>
        <p:spPr>
          <a:xfrm>
            <a:off x="801624" y="182245"/>
            <a:ext cx="10515600" cy="1325563"/>
          </a:xfrm>
        </p:spPr>
        <p:txBody>
          <a:bodyPr>
            <a:normAutofit/>
          </a:bodyPr>
          <a:lstStyle/>
          <a:p>
            <a:pPr algn="ct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Данные по иностранным гражданам вносятся только в </a:t>
            </a:r>
            <a:r>
              <a:rPr lang="ru-RU" sz="2400" b="1" dirty="0">
                <a:effectLst/>
                <a:latin typeface="Times New Roman" panose="02020603050405020304" pitchFamily="18" charset="0"/>
                <a:ea typeface="Calibri" panose="020F0502020204030204" pitchFamily="34" charset="0"/>
                <a:cs typeface="Times New Roman" panose="02020603050405020304" pitchFamily="18" charset="0"/>
              </a:rPr>
              <a:t>58, 59 </a:t>
            </a: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строку таблицы 1000 и </a:t>
            </a:r>
            <a:r>
              <a:rPr lang="ru-RU" sz="2400" b="1" dirty="0">
                <a:effectLst/>
                <a:latin typeface="Times New Roman" panose="02020603050405020304" pitchFamily="18" charset="0"/>
                <a:ea typeface="Calibri" panose="020F0502020204030204" pitchFamily="34" charset="0"/>
                <a:cs typeface="Times New Roman" panose="02020603050405020304" pitchFamily="18" charset="0"/>
              </a:rPr>
              <a:t>30</a:t>
            </a:r>
            <a:r>
              <a:rPr lang="ru-RU" sz="2400" dirty="0">
                <a:effectLst/>
                <a:latin typeface="Times New Roman" panose="02020603050405020304" pitchFamily="18" charset="0"/>
                <a:ea typeface="Calibri" panose="020F0502020204030204" pitchFamily="34" charset="0"/>
                <a:cs typeface="Times New Roman" panose="02020603050405020304" pitchFamily="18" charset="0"/>
              </a:rPr>
              <a:t> строку таблицы 2000</a:t>
            </a:r>
            <a:endParaRPr lang="ru-RU" sz="5400" dirty="0">
              <a:latin typeface="Times New Roman" panose="02020603050405020304" pitchFamily="18" charset="0"/>
              <a:cs typeface="Times New Roman" panose="02020603050405020304" pitchFamily="18" charset="0"/>
            </a:endParaRPr>
          </a:p>
        </p:txBody>
      </p:sp>
      <p:graphicFrame>
        <p:nvGraphicFramePr>
          <p:cNvPr id="6" name="Таблица 5"/>
          <p:cNvGraphicFramePr>
            <a:graphicFrameLocks noGrp="1"/>
          </p:cNvGraphicFramePr>
          <p:nvPr>
            <p:extLst>
              <p:ext uri="{D42A27DB-BD31-4B8C-83A1-F6EECF244321}">
                <p14:modId xmlns:p14="http://schemas.microsoft.com/office/powerpoint/2010/main" val="3650841196"/>
              </p:ext>
            </p:extLst>
          </p:nvPr>
        </p:nvGraphicFramePr>
        <p:xfrm>
          <a:off x="317001" y="1690688"/>
          <a:ext cx="11289782" cy="2739392"/>
        </p:xfrm>
        <a:graphic>
          <a:graphicData uri="http://schemas.openxmlformats.org/drawingml/2006/table">
            <a:tbl>
              <a:tblPr/>
              <a:tblGrid>
                <a:gridCol w="1464938">
                  <a:extLst>
                    <a:ext uri="{9D8B030D-6E8A-4147-A177-3AD203B41FA5}">
                      <a16:colId xmlns:a16="http://schemas.microsoft.com/office/drawing/2014/main" val="20000"/>
                    </a:ext>
                  </a:extLst>
                </a:gridCol>
                <a:gridCol w="1062631">
                  <a:extLst>
                    <a:ext uri="{9D8B030D-6E8A-4147-A177-3AD203B41FA5}">
                      <a16:colId xmlns:a16="http://schemas.microsoft.com/office/drawing/2014/main" val="20001"/>
                    </a:ext>
                  </a:extLst>
                </a:gridCol>
                <a:gridCol w="1685045">
                  <a:extLst>
                    <a:ext uri="{9D8B030D-6E8A-4147-A177-3AD203B41FA5}">
                      <a16:colId xmlns:a16="http://schemas.microsoft.com/office/drawing/2014/main" val="20002"/>
                    </a:ext>
                  </a:extLst>
                </a:gridCol>
                <a:gridCol w="505512">
                  <a:extLst>
                    <a:ext uri="{9D8B030D-6E8A-4147-A177-3AD203B41FA5}">
                      <a16:colId xmlns:a16="http://schemas.microsoft.com/office/drawing/2014/main" val="20003"/>
                    </a:ext>
                  </a:extLst>
                </a:gridCol>
                <a:gridCol w="505512">
                  <a:extLst>
                    <a:ext uri="{9D8B030D-6E8A-4147-A177-3AD203B41FA5}">
                      <a16:colId xmlns:a16="http://schemas.microsoft.com/office/drawing/2014/main" val="20004"/>
                    </a:ext>
                  </a:extLst>
                </a:gridCol>
                <a:gridCol w="505512">
                  <a:extLst>
                    <a:ext uri="{9D8B030D-6E8A-4147-A177-3AD203B41FA5}">
                      <a16:colId xmlns:a16="http://schemas.microsoft.com/office/drawing/2014/main" val="20005"/>
                    </a:ext>
                  </a:extLst>
                </a:gridCol>
                <a:gridCol w="505512">
                  <a:extLst>
                    <a:ext uri="{9D8B030D-6E8A-4147-A177-3AD203B41FA5}">
                      <a16:colId xmlns:a16="http://schemas.microsoft.com/office/drawing/2014/main" val="20006"/>
                    </a:ext>
                  </a:extLst>
                </a:gridCol>
                <a:gridCol w="505512">
                  <a:extLst>
                    <a:ext uri="{9D8B030D-6E8A-4147-A177-3AD203B41FA5}">
                      <a16:colId xmlns:a16="http://schemas.microsoft.com/office/drawing/2014/main" val="20007"/>
                    </a:ext>
                  </a:extLst>
                </a:gridCol>
                <a:gridCol w="505512">
                  <a:extLst>
                    <a:ext uri="{9D8B030D-6E8A-4147-A177-3AD203B41FA5}">
                      <a16:colId xmlns:a16="http://schemas.microsoft.com/office/drawing/2014/main" val="20008"/>
                    </a:ext>
                  </a:extLst>
                </a:gridCol>
                <a:gridCol w="505512">
                  <a:extLst>
                    <a:ext uri="{9D8B030D-6E8A-4147-A177-3AD203B41FA5}">
                      <a16:colId xmlns:a16="http://schemas.microsoft.com/office/drawing/2014/main" val="20009"/>
                    </a:ext>
                  </a:extLst>
                </a:gridCol>
                <a:gridCol w="505512">
                  <a:extLst>
                    <a:ext uri="{9D8B030D-6E8A-4147-A177-3AD203B41FA5}">
                      <a16:colId xmlns:a16="http://schemas.microsoft.com/office/drawing/2014/main" val="20010"/>
                    </a:ext>
                  </a:extLst>
                </a:gridCol>
                <a:gridCol w="505512">
                  <a:extLst>
                    <a:ext uri="{9D8B030D-6E8A-4147-A177-3AD203B41FA5}">
                      <a16:colId xmlns:a16="http://schemas.microsoft.com/office/drawing/2014/main" val="20011"/>
                    </a:ext>
                  </a:extLst>
                </a:gridCol>
                <a:gridCol w="505512">
                  <a:extLst>
                    <a:ext uri="{9D8B030D-6E8A-4147-A177-3AD203B41FA5}">
                      <a16:colId xmlns:a16="http://schemas.microsoft.com/office/drawing/2014/main" val="20012"/>
                    </a:ext>
                  </a:extLst>
                </a:gridCol>
                <a:gridCol w="505512">
                  <a:extLst>
                    <a:ext uri="{9D8B030D-6E8A-4147-A177-3AD203B41FA5}">
                      <a16:colId xmlns:a16="http://schemas.microsoft.com/office/drawing/2014/main" val="20013"/>
                    </a:ext>
                  </a:extLst>
                </a:gridCol>
                <a:gridCol w="505512">
                  <a:extLst>
                    <a:ext uri="{9D8B030D-6E8A-4147-A177-3AD203B41FA5}">
                      <a16:colId xmlns:a16="http://schemas.microsoft.com/office/drawing/2014/main" val="20014"/>
                    </a:ext>
                  </a:extLst>
                </a:gridCol>
                <a:gridCol w="505512">
                  <a:extLst>
                    <a:ext uri="{9D8B030D-6E8A-4147-A177-3AD203B41FA5}">
                      <a16:colId xmlns:a16="http://schemas.microsoft.com/office/drawing/2014/main" val="20015"/>
                    </a:ext>
                  </a:extLst>
                </a:gridCol>
                <a:gridCol w="505512">
                  <a:extLst>
                    <a:ext uri="{9D8B030D-6E8A-4147-A177-3AD203B41FA5}">
                      <a16:colId xmlns:a16="http://schemas.microsoft.com/office/drawing/2014/main" val="20016"/>
                    </a:ext>
                  </a:extLst>
                </a:gridCol>
              </a:tblGrid>
              <a:tr h="183045">
                <a:tc rowSpan="3">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Формы ВИЧ-инфекции, контингенты</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Пол</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N строки</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3">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Код по </a:t>
                      </a:r>
                      <a:r>
                        <a:rPr lang="ru-RU" sz="1400" u="none" dirty="0">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МКБ-10</a:t>
                      </a:r>
                      <a:endParaRPr lang="ru-RU" sz="1400" u="none" dirty="0">
                        <a:solidFill>
                          <a:schemeClr val="tx1"/>
                        </a:solidFill>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13">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Число пациентов с впервые в жизни установленным диагнозом</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192475">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rowSpan="2">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Всего</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gridSpan="12">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в том числе в возрасте</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1"/>
                  </a:ext>
                </a:extLst>
              </a:tr>
              <a:tr h="766825">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до 1 года</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1 - 2 года</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3 - 4 года</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5 - 9 лет</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10 - 14 лет</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15 - 17 лет</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18 - 24 года</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25 - 34 года</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35 - 44 года</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45 - 49 лет</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50 - 59 лет</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60 лет и старше</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192475">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3</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4</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5</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6</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7</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8</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9</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11</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12</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13</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14</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15</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16</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gn="ct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17</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286745">
                <a:tc rowSpan="2">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Зарегистрировано пациентов с болезнью, вызванной ВИЧ, всего</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М</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1</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B20 - B24</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628281">
                <a:tc vMerge="1">
                  <a:txBody>
                    <a:bodyPr/>
                    <a:lstStyle/>
                    <a:p>
                      <a:endParaRPr lang="ru-RU"/>
                    </a:p>
                  </a:txBody>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Ж</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2</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vMerge="1">
                  <a:txBody>
                    <a:bodyPr/>
                    <a:lstStyle/>
                    <a:p>
                      <a:endParaRPr lang="ru-RU"/>
                    </a:p>
                  </a:txBody>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Georgia" panose="02040502050405020303"/>
                        </a:defRPr>
                      </a:lvl1pPr>
                      <a:lvl2pPr marL="457200" algn="l" defTabSz="914400" rtl="0" eaLnBrk="1" latinLnBrk="0" hangingPunct="1">
                        <a:defRPr sz="1800" kern="1200">
                          <a:solidFill>
                            <a:schemeClr val="tx1"/>
                          </a:solidFill>
                          <a:latin typeface="Georgia" panose="02040502050405020303"/>
                        </a:defRPr>
                      </a:lvl2pPr>
                      <a:lvl3pPr marL="914400" algn="l" defTabSz="914400" rtl="0" eaLnBrk="1" latinLnBrk="0" hangingPunct="1">
                        <a:defRPr sz="1800" kern="1200">
                          <a:solidFill>
                            <a:schemeClr val="tx1"/>
                          </a:solidFill>
                          <a:latin typeface="Georgia" panose="02040502050405020303"/>
                        </a:defRPr>
                      </a:lvl3pPr>
                      <a:lvl4pPr marL="1371600" algn="l" defTabSz="914400" rtl="0" eaLnBrk="1" latinLnBrk="0" hangingPunct="1">
                        <a:defRPr sz="1800" kern="1200">
                          <a:solidFill>
                            <a:schemeClr val="tx1"/>
                          </a:solidFill>
                          <a:latin typeface="Georgia" panose="02040502050405020303"/>
                        </a:defRPr>
                      </a:lvl4pPr>
                      <a:lvl5pPr marL="1828800" algn="l" defTabSz="914400" rtl="0" eaLnBrk="1" latinLnBrk="0" hangingPunct="1">
                        <a:defRPr sz="1800" kern="1200">
                          <a:solidFill>
                            <a:schemeClr val="tx1"/>
                          </a:solidFill>
                          <a:latin typeface="Georgia" panose="02040502050405020303"/>
                        </a:defRPr>
                      </a:lvl5pPr>
                      <a:lvl6pPr marL="2286000" algn="l" defTabSz="914400" rtl="0" eaLnBrk="1" latinLnBrk="0" hangingPunct="1">
                        <a:defRPr sz="1800" kern="1200">
                          <a:solidFill>
                            <a:schemeClr val="tx1"/>
                          </a:solidFill>
                          <a:latin typeface="Georgia" panose="02040502050405020303"/>
                        </a:defRPr>
                      </a:lvl6pPr>
                      <a:lvl7pPr marL="2743200" algn="l" defTabSz="914400" rtl="0" eaLnBrk="1" latinLnBrk="0" hangingPunct="1">
                        <a:defRPr sz="1800" kern="1200">
                          <a:solidFill>
                            <a:schemeClr val="tx1"/>
                          </a:solidFill>
                          <a:latin typeface="Georgia" panose="02040502050405020303"/>
                        </a:defRPr>
                      </a:lvl7pPr>
                      <a:lvl8pPr marL="3200400" algn="l" defTabSz="914400" rtl="0" eaLnBrk="1" latinLnBrk="0" hangingPunct="1">
                        <a:defRPr sz="1800" kern="1200">
                          <a:solidFill>
                            <a:schemeClr val="tx1"/>
                          </a:solidFill>
                          <a:latin typeface="Georgia" panose="02040502050405020303"/>
                        </a:defRPr>
                      </a:lvl8pPr>
                      <a:lvl9pPr marL="3657600" algn="l" defTabSz="914400" rtl="0" eaLnBrk="1" latinLnBrk="0" hangingPunct="1">
                        <a:defRPr sz="1800" kern="1200">
                          <a:solidFill>
                            <a:schemeClr val="tx1"/>
                          </a:solidFill>
                          <a:latin typeface="Georgia" panose="02040502050405020303"/>
                        </a:defRPr>
                      </a:lvl9pPr>
                    </a:lstStyle>
                    <a:p>
                      <a:pP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graphicFrame>
        <p:nvGraphicFramePr>
          <p:cNvPr id="3" name="Таблица 2"/>
          <p:cNvGraphicFramePr>
            <a:graphicFrameLocks noGrp="1"/>
          </p:cNvGraphicFramePr>
          <p:nvPr/>
        </p:nvGraphicFramePr>
        <p:xfrm>
          <a:off x="316985" y="4742688"/>
          <a:ext cx="11289806" cy="902208"/>
        </p:xfrm>
        <a:graphic>
          <a:graphicData uri="http://schemas.openxmlformats.org/drawingml/2006/table">
            <a:tbl>
              <a:tblPr/>
              <a:tblGrid>
                <a:gridCol w="1429402">
                  <a:extLst>
                    <a:ext uri="{9D8B030D-6E8A-4147-A177-3AD203B41FA5}">
                      <a16:colId xmlns:a16="http://schemas.microsoft.com/office/drawing/2014/main" val="20000"/>
                    </a:ext>
                  </a:extLst>
                </a:gridCol>
                <a:gridCol w="1098164">
                  <a:extLst>
                    <a:ext uri="{9D8B030D-6E8A-4147-A177-3AD203B41FA5}">
                      <a16:colId xmlns:a16="http://schemas.microsoft.com/office/drawing/2014/main" val="20001"/>
                    </a:ext>
                  </a:extLst>
                </a:gridCol>
                <a:gridCol w="1685044">
                  <a:extLst>
                    <a:ext uri="{9D8B030D-6E8A-4147-A177-3AD203B41FA5}">
                      <a16:colId xmlns:a16="http://schemas.microsoft.com/office/drawing/2014/main" val="20002"/>
                    </a:ext>
                  </a:extLst>
                </a:gridCol>
                <a:gridCol w="505514">
                  <a:extLst>
                    <a:ext uri="{9D8B030D-6E8A-4147-A177-3AD203B41FA5}">
                      <a16:colId xmlns:a16="http://schemas.microsoft.com/office/drawing/2014/main" val="20003"/>
                    </a:ext>
                  </a:extLst>
                </a:gridCol>
                <a:gridCol w="505514">
                  <a:extLst>
                    <a:ext uri="{9D8B030D-6E8A-4147-A177-3AD203B41FA5}">
                      <a16:colId xmlns:a16="http://schemas.microsoft.com/office/drawing/2014/main" val="20004"/>
                    </a:ext>
                  </a:extLst>
                </a:gridCol>
                <a:gridCol w="505514">
                  <a:extLst>
                    <a:ext uri="{9D8B030D-6E8A-4147-A177-3AD203B41FA5}">
                      <a16:colId xmlns:a16="http://schemas.microsoft.com/office/drawing/2014/main" val="20005"/>
                    </a:ext>
                  </a:extLst>
                </a:gridCol>
                <a:gridCol w="505514">
                  <a:extLst>
                    <a:ext uri="{9D8B030D-6E8A-4147-A177-3AD203B41FA5}">
                      <a16:colId xmlns:a16="http://schemas.microsoft.com/office/drawing/2014/main" val="20006"/>
                    </a:ext>
                  </a:extLst>
                </a:gridCol>
                <a:gridCol w="505514">
                  <a:extLst>
                    <a:ext uri="{9D8B030D-6E8A-4147-A177-3AD203B41FA5}">
                      <a16:colId xmlns:a16="http://schemas.microsoft.com/office/drawing/2014/main" val="20007"/>
                    </a:ext>
                  </a:extLst>
                </a:gridCol>
                <a:gridCol w="505514">
                  <a:extLst>
                    <a:ext uri="{9D8B030D-6E8A-4147-A177-3AD203B41FA5}">
                      <a16:colId xmlns:a16="http://schemas.microsoft.com/office/drawing/2014/main" val="20008"/>
                    </a:ext>
                  </a:extLst>
                </a:gridCol>
                <a:gridCol w="505514">
                  <a:extLst>
                    <a:ext uri="{9D8B030D-6E8A-4147-A177-3AD203B41FA5}">
                      <a16:colId xmlns:a16="http://schemas.microsoft.com/office/drawing/2014/main" val="20009"/>
                    </a:ext>
                  </a:extLst>
                </a:gridCol>
                <a:gridCol w="505514">
                  <a:extLst>
                    <a:ext uri="{9D8B030D-6E8A-4147-A177-3AD203B41FA5}">
                      <a16:colId xmlns:a16="http://schemas.microsoft.com/office/drawing/2014/main" val="20010"/>
                    </a:ext>
                  </a:extLst>
                </a:gridCol>
                <a:gridCol w="505514">
                  <a:extLst>
                    <a:ext uri="{9D8B030D-6E8A-4147-A177-3AD203B41FA5}">
                      <a16:colId xmlns:a16="http://schemas.microsoft.com/office/drawing/2014/main" val="20011"/>
                    </a:ext>
                  </a:extLst>
                </a:gridCol>
                <a:gridCol w="505514">
                  <a:extLst>
                    <a:ext uri="{9D8B030D-6E8A-4147-A177-3AD203B41FA5}">
                      <a16:colId xmlns:a16="http://schemas.microsoft.com/office/drawing/2014/main" val="20012"/>
                    </a:ext>
                  </a:extLst>
                </a:gridCol>
                <a:gridCol w="505514">
                  <a:extLst>
                    <a:ext uri="{9D8B030D-6E8A-4147-A177-3AD203B41FA5}">
                      <a16:colId xmlns:a16="http://schemas.microsoft.com/office/drawing/2014/main" val="20013"/>
                    </a:ext>
                  </a:extLst>
                </a:gridCol>
                <a:gridCol w="505514">
                  <a:extLst>
                    <a:ext uri="{9D8B030D-6E8A-4147-A177-3AD203B41FA5}">
                      <a16:colId xmlns:a16="http://schemas.microsoft.com/office/drawing/2014/main" val="20014"/>
                    </a:ext>
                  </a:extLst>
                </a:gridCol>
                <a:gridCol w="505514">
                  <a:extLst>
                    <a:ext uri="{9D8B030D-6E8A-4147-A177-3AD203B41FA5}">
                      <a16:colId xmlns:a16="http://schemas.microsoft.com/office/drawing/2014/main" val="20015"/>
                    </a:ext>
                  </a:extLst>
                </a:gridCol>
                <a:gridCol w="505514">
                  <a:extLst>
                    <a:ext uri="{9D8B030D-6E8A-4147-A177-3AD203B41FA5}">
                      <a16:colId xmlns:a16="http://schemas.microsoft.com/office/drawing/2014/main" val="20016"/>
                    </a:ext>
                  </a:extLst>
                </a:gridCol>
              </a:tblGrid>
              <a:tr h="400275">
                <a:tc rowSpan="2">
                  <a:txBody>
                    <a:bodyPr/>
                    <a:lstStyle/>
                    <a:p>
                      <a:pP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иностранные граждане</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М</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58</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B20 - B24</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501933">
                <a:tc vMerge="1">
                  <a:txBody>
                    <a:bodyPr/>
                    <a:lstStyle/>
                    <a:p>
                      <a:endParaRPr lang="ru-RU"/>
                    </a:p>
                  </a:txBody>
                  <a:tcPr/>
                </a:tc>
                <a:tc>
                  <a:txBody>
                    <a:bodyPr/>
                    <a:lstStyle/>
                    <a:p>
                      <a:pPr>
                        <a:lnSpc>
                          <a:spcPct val="107000"/>
                        </a:lnSpc>
                        <a:spcAft>
                          <a:spcPts val="0"/>
                        </a:spcAft>
                      </a:pPr>
                      <a:r>
                        <a:rPr lang="ru-RU" sz="1400">
                          <a:effectLst/>
                          <a:latin typeface="Times New Roman" panose="02020603050405020304" pitchFamily="18" charset="0"/>
                          <a:ea typeface="Times New Roman" panose="02020603050405020304" pitchFamily="18" charset="0"/>
                          <a:cs typeface="Times New Roman" panose="02020603050405020304" pitchFamily="18" charset="0"/>
                        </a:rPr>
                        <a:t>Ж</a:t>
                      </a:r>
                      <a:endParaRPr lang="ru-RU"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400" dirty="0">
                          <a:effectLst/>
                          <a:latin typeface="Times New Roman" panose="02020603050405020304" pitchFamily="18" charset="0"/>
                          <a:ea typeface="Times New Roman" panose="02020603050405020304" pitchFamily="18" charset="0"/>
                          <a:cs typeface="Times New Roman" panose="02020603050405020304" pitchFamily="18" charset="0"/>
                        </a:rPr>
                        <a:t>59</a:t>
                      </a:r>
                      <a:endParaRPr lang="ru-RU" sz="1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r>
                        <a:rPr lang="ru-RU" sz="12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0" marR="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7" name="Прямоугольник 6"/>
          <p:cNvSpPr/>
          <p:nvPr/>
        </p:nvSpPr>
        <p:spPr>
          <a:xfrm>
            <a:off x="326136" y="2497425"/>
            <a:ext cx="1443024" cy="338554"/>
          </a:xfrm>
          <a:prstGeom prst="rect">
            <a:avLst/>
          </a:prstGeom>
        </p:spPr>
        <p:txBody>
          <a:bodyPr wrap="none">
            <a:spAutoFit/>
          </a:bodyPr>
          <a:lstStyle/>
          <a:p>
            <a:r>
              <a:rPr lang="ru-RU" sz="1600" b="1" kern="0" dirty="0">
                <a:solidFill>
                  <a:sysClr val="windowText" lastClr="000000"/>
                </a:solidFill>
                <a:latin typeface="Times New Roman" panose="02020603050405020304" pitchFamily="18" charset="0"/>
                <a:ea typeface="Times New Roman" panose="02020603050405020304" pitchFamily="18" charset="0"/>
                <a:cs typeface="Times New Roman" panose="02020603050405020304" pitchFamily="18" charset="0"/>
              </a:rPr>
              <a:t>Таблица 1000</a:t>
            </a:r>
            <a:endParaRPr lang="ru-RU" sz="1600" kern="0" dirty="0">
              <a:solidFill>
                <a:sysClr val="windowText" lastClr="000000"/>
              </a:solidFill>
              <a:latin typeface="Times New Roman" panose="02020603050405020304" pitchFamily="18" charset="0"/>
              <a:cs typeface="Times New Roman" panose="02020603050405020304" pitchFamily="18" charset="0"/>
            </a:endParaRPr>
          </a:p>
        </p:txBody>
      </p:sp>
      <p:sp>
        <p:nvSpPr>
          <p:cNvPr id="9" name="Овал 8"/>
          <p:cNvSpPr/>
          <p:nvPr/>
        </p:nvSpPr>
        <p:spPr>
          <a:xfrm>
            <a:off x="158496" y="4267200"/>
            <a:ext cx="4925568" cy="1563186"/>
          </a:xfrm>
          <a:prstGeom prst="ellipse">
            <a:avLst/>
          </a:prstGeom>
          <a:noFill/>
          <a:ln w="2857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88690984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773</TotalTime>
  <Words>6926</Words>
  <Application>Microsoft Office PowerPoint</Application>
  <PresentationFormat>Широкоэкранный</PresentationFormat>
  <Paragraphs>2641</Paragraphs>
  <Slides>57</Slides>
  <Notes>1</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57</vt:i4>
      </vt:variant>
    </vt:vector>
  </HeadingPairs>
  <TitlesOfParts>
    <vt:vector size="63" baseType="lpstr">
      <vt:lpstr>Arial</vt:lpstr>
      <vt:lpstr>Calibri</vt:lpstr>
      <vt:lpstr>Calibri Light</vt:lpstr>
      <vt:lpstr>Symbol</vt:lpstr>
      <vt:lpstr>Times New Roman</vt:lpstr>
      <vt:lpstr>Тема Office</vt:lpstr>
      <vt:lpstr>Требования к заполнению  формы ФГСН № 61 «Сведения о ВИЧ-инфекции»</vt:lpstr>
      <vt:lpstr>Нормативно-правовая база*</vt:lpstr>
      <vt:lpstr>Источники информации для заполнения формы</vt:lpstr>
      <vt:lpstr>Персонифицированный учет больных  ВИЧ-инфекцией</vt:lpstr>
      <vt:lpstr> Правила заполнения ф. ФГСН № 61:  таблицы и контроли</vt:lpstr>
      <vt:lpstr>Структура ф. ФГСН №61</vt:lpstr>
      <vt:lpstr>Таблица 1000. Число пациентов с впервые в жизни установленным диагнозом  болезни, вызванной ВИЧ, число контактных лиц и лиц с бессимптомным инфекционным статусом, человек </vt:lpstr>
      <vt:lpstr>Таблица 1000</vt:lpstr>
      <vt:lpstr>Данные по иностранным гражданам вносятся только в 58, 59 строку таблицы 1000 и 30 строку таблицы 2000</vt:lpstr>
      <vt:lpstr>Общее число впервые выявленных мужчин и женщин в таблице 1000 должно соответствовать числу впервые выявленных пациентов в таблице 2000</vt:lpstr>
      <vt:lpstr>НЕКОТОРЫЕ УСЛОВИЯ ВНУТРИТАБЛИЧНОГО КОНТРОЛЯ ДЛЯ ТАБЛИЦЫ 1000</vt:lpstr>
      <vt:lpstr>НЕКОТОРЫЕ УСЛОВИЯ ВНУТРИТАБЛИЧНОГО КОНТРОЛЯ ДЛЯ ТАБЛИЦЫ 1000</vt:lpstr>
      <vt:lpstr>НЕКОТОРЫЕ УСЛОВИЯ ВНУТРИТАБЛИЧНОГО КОНТРОЛЯ ДЛЯ ТАБЛИЦЫ 1000</vt:lpstr>
      <vt:lpstr>УСЛОВИЯ МЕЖТАБЛИЧНОГО КОНТРОЛЯ ДЛЯ ТАБЛИЦЫ 1000 </vt:lpstr>
      <vt:lpstr>Таблица 2000. Движение пациентов, больных ВИЧ, контактных лиц и лиц с бессимптомным статусом, состоящих под наблюдением данной медицинской организации, и клинические стадии болезни, вызванной ВИЧ, человек </vt:lpstr>
      <vt:lpstr>Число зарегистрированных пациентов должно быть равно или больше числа пациентов, находящихся под диспансерным наблюдением</vt:lpstr>
      <vt:lpstr>При заполнении строк 25-27 таблицы 2000 (распределение пациентов по уровню CD4 Т-лимфоцитов) данные из 27 строки (пациенты с CD4 менее 200 кл/мкл)  должны быть полностью «погружены» в строку 26  (пациенты с CD4 менее 350 кл/мкл)</vt:lpstr>
      <vt:lpstr>По стадиям в таблице 2000 распределяются пациенты, находящиеся  под диспансерным наблюдением</vt:lpstr>
      <vt:lpstr>Презентация PowerPoint</vt:lpstr>
      <vt:lpstr>НЕКОТОРЫЕ УСЛОВИЯ ВНУТРИТАБЛИЧНОГО КОНТРОЛЯ ДЛЯ ТАБЛИЦЫ 2000</vt:lpstr>
      <vt:lpstr>НЕКОТОРЫЕ УСЛОВИЯ ВНУТРИТАБЛИЧНОГО КОНТРОЛЯ ДЛЯ ТАБЛИЦЫ 2000 </vt:lpstr>
      <vt:lpstr>Таблица 2100. Пути передачи ВИЧ-инфекции </vt:lpstr>
      <vt:lpstr>Число пациентов в таблице 2100  должно соответствовать числу пациентов на диспансерном наблюдении в таблице 2000</vt:lpstr>
      <vt:lpstr>Таблица 3000. Пациенты с ВИЧ-инфекцией, обследованные на оппортунистические инфекции, человек</vt:lpstr>
      <vt:lpstr>Число обследованных пациентов в отчетном году не должно превышать число пациентов, состоящих под диспансерным наблюдением</vt:lpstr>
      <vt:lpstr>В таблицу 4000 Лица, обследованные на ВИЧ, человек  (вносятся только результаты обследования граждан Российской Федерации, подтверждающие диагноз. Включают результаты лабораторного обследования пациента на ВИЧ только один раз, независимо от числа проведенных исследований)</vt:lpstr>
      <vt:lpstr>В графу 4 строку 2 таблицы 4000 вносятся только пациенты, с положительным результатом иммунного блоттинга, который подтверждает диагноз</vt:lpstr>
      <vt:lpstr>Таблица 5000. Пациенты с ВИЧ- инфекцией (В20-В24), обследованные и пролеченные от сопутствующих заболеваний, человек  включает всех пациентов с  сопутствующей патологией, наблюдавшихся в отчетном году, и впервые выявленных пациентов с сопутствующей патологией</vt:lpstr>
      <vt:lpstr>НЕКОТОРЫЕ УСЛОВИЯ ВНУТРИТАБЛИЧНОГО КОНТРОЛЯ ДЛЯ ТАБЛИЦЫ 4000 </vt:lpstr>
      <vt:lpstr> Таблица 6000. Обследованные пациенты с ВИЧ-инфекцией (В20 - В24) </vt:lpstr>
      <vt:lpstr> Таблица 6000. Обследованные пациенты с ВИЧ-инфекцией (В20 - В24) </vt:lpstr>
      <vt:lpstr>Презентация PowerPoint</vt:lpstr>
      <vt:lpstr>Презентация PowerPoint</vt:lpstr>
      <vt:lpstr>Таблица 7000. Беременные, роженицы и родильницами с ВИЧ-инфекцией, человек</vt:lpstr>
      <vt:lpstr>Презентация PowerPoint</vt:lpstr>
      <vt:lpstr>Презентация PowerPoint</vt:lpstr>
      <vt:lpstr>Презентация PowerPoint</vt:lpstr>
      <vt:lpstr>Презентация PowerPoint</vt:lpstr>
      <vt:lpstr>НЕКОТОРЫЕ УСЛОВИЯ ВНУТРИТАБЛИЧНОГО КОНТРОЛЯ ДЛЯ ТАБЛИЦЫ 8000</vt:lpstr>
      <vt:lpstr>Презентация PowerPoint</vt:lpstr>
      <vt:lpstr>Число пациентов с неопределяемой вирусной нагрузкой при обследовании всей когорты на диспансерном наблюдении не должно быть меньше, чем число пациентов, с неопределяемой вирусной нагрузкой, получающих АРТ </vt:lpstr>
      <vt:lpstr>Число пациентов с неопределяемой вирусной нагрузкой по таблице 6000  не должно значительно превышать число пациентов, получающих АРТ по таблице 8000</vt:lpstr>
      <vt:lpstr>Условие межгодового контроля</vt:lpstr>
      <vt:lpstr>Пациенты, имеющие диагноз В24, могут иметь стадии заболевания 4В или 5</vt:lpstr>
      <vt:lpstr>Презентация PowerPoint</vt:lpstr>
      <vt:lpstr>Сопоставление  Ф. ФГСН № 61 и ФРВИЧ</vt:lpstr>
      <vt:lpstr>Мониторинг показателей ФРВИЧ для сравнения</vt:lpstr>
      <vt:lpstr>Качество внесения сведений о выписанных  и отпущенных рецептах</vt:lpstr>
      <vt:lpstr>Качество внесения сведений  о неопределяемой вирусной нагрузке</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ФГСН № 61 «Сведения о ВИЧ-инфекции»</dc:title>
  <dc:creator>Семенова Диана</dc:creator>
  <cp:lastModifiedBy>Наталья Ю. Логинова</cp:lastModifiedBy>
  <cp:revision>53</cp:revision>
  <dcterms:created xsi:type="dcterms:W3CDTF">2023-11-22T08:37:23Z</dcterms:created>
  <dcterms:modified xsi:type="dcterms:W3CDTF">2025-12-16T23:47:29Z</dcterms:modified>
</cp:coreProperties>
</file>